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82"/>
  </p:notesMasterIdLst>
  <p:sldIdLst>
    <p:sldId id="430" r:id="rId5"/>
    <p:sldId id="505" r:id="rId6"/>
    <p:sldId id="506" r:id="rId7"/>
    <p:sldId id="517" r:id="rId8"/>
    <p:sldId id="516" r:id="rId9"/>
    <p:sldId id="508" r:id="rId10"/>
    <p:sldId id="507" r:id="rId11"/>
    <p:sldId id="512" r:id="rId12"/>
    <p:sldId id="524" r:id="rId13"/>
    <p:sldId id="513" r:id="rId14"/>
    <p:sldId id="519" r:id="rId15"/>
    <p:sldId id="520" r:id="rId16"/>
    <p:sldId id="521" r:id="rId17"/>
    <p:sldId id="522" r:id="rId18"/>
    <p:sldId id="525" r:id="rId19"/>
    <p:sldId id="528" r:id="rId20"/>
    <p:sldId id="388" r:id="rId21"/>
    <p:sldId id="389" r:id="rId22"/>
    <p:sldId id="391" r:id="rId23"/>
    <p:sldId id="514" r:id="rId24"/>
    <p:sldId id="511" r:id="rId25"/>
    <p:sldId id="392" r:id="rId26"/>
    <p:sldId id="393" r:id="rId27"/>
    <p:sldId id="431" r:id="rId28"/>
    <p:sldId id="436" r:id="rId29"/>
    <p:sldId id="437" r:id="rId30"/>
    <p:sldId id="395" r:id="rId31"/>
    <p:sldId id="396" r:id="rId32"/>
    <p:sldId id="435" r:id="rId33"/>
    <p:sldId id="434" r:id="rId34"/>
    <p:sldId id="405" r:id="rId35"/>
    <p:sldId id="407" r:id="rId36"/>
    <p:sldId id="412" r:id="rId37"/>
    <p:sldId id="529" r:id="rId38"/>
    <p:sldId id="454" r:id="rId39"/>
    <p:sldId id="478" r:id="rId40"/>
    <p:sldId id="369" r:id="rId41"/>
    <p:sldId id="455" r:id="rId42"/>
    <p:sldId id="449" r:id="rId43"/>
    <p:sldId id="530" r:id="rId44"/>
    <p:sldId id="452" r:id="rId45"/>
    <p:sldId id="453" r:id="rId46"/>
    <p:sldId id="398" r:id="rId47"/>
    <p:sldId id="399" r:id="rId48"/>
    <p:sldId id="531" r:id="rId49"/>
    <p:sldId id="477" r:id="rId50"/>
    <p:sldId id="438" r:id="rId51"/>
    <p:sldId id="439" r:id="rId52"/>
    <p:sldId id="440" r:id="rId53"/>
    <p:sldId id="441" r:id="rId54"/>
    <p:sldId id="447" r:id="rId55"/>
    <p:sldId id="448" r:id="rId56"/>
    <p:sldId id="406" r:id="rId57"/>
    <p:sldId id="473" r:id="rId58"/>
    <p:sldId id="420" r:id="rId59"/>
    <p:sldId id="471" r:id="rId60"/>
    <p:sldId id="470" r:id="rId61"/>
    <p:sldId id="419" r:id="rId62"/>
    <p:sldId id="450" r:id="rId63"/>
    <p:sldId id="456" r:id="rId64"/>
    <p:sldId id="472" r:id="rId65"/>
    <p:sldId id="468" r:id="rId66"/>
    <p:sldId id="474" r:id="rId67"/>
    <p:sldId id="459" r:id="rId68"/>
    <p:sldId id="418" r:id="rId69"/>
    <p:sldId id="461" r:id="rId70"/>
    <p:sldId id="462" r:id="rId71"/>
    <p:sldId id="451" r:id="rId72"/>
    <p:sldId id="464" r:id="rId73"/>
    <p:sldId id="480" r:id="rId74"/>
    <p:sldId id="483" r:id="rId75"/>
    <p:sldId id="484" r:id="rId76"/>
    <p:sldId id="261" r:id="rId77"/>
    <p:sldId id="486" r:id="rId78"/>
    <p:sldId id="488" r:id="rId79"/>
    <p:sldId id="485" r:id="rId80"/>
    <p:sldId id="532" r:id="rId8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elle Ibrahim" initials="NI" lastIdx="8" clrIdx="0">
    <p:extLst>
      <p:ext uri="{19B8F6BF-5375-455C-9EA6-DF929625EA0E}">
        <p15:presenceInfo xmlns:p15="http://schemas.microsoft.com/office/powerpoint/2012/main" userId="c898572536fa48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47"/>
    <a:srgbClr val="136855"/>
    <a:srgbClr val="0E5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68" autoAdjust="0"/>
    <p:restoredTop sz="91555" autoAdjust="0"/>
  </p:normalViewPr>
  <p:slideViewPr>
    <p:cSldViewPr snapToGrid="0" snapToObjects="1">
      <p:cViewPr varScale="1">
        <p:scale>
          <a:sx n="97" d="100"/>
          <a:sy n="97" d="100"/>
        </p:scale>
        <p:origin x="629" y="7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8396A-1F0A-4774-B8FE-C07FE4636A65}" type="datetimeFigureOut">
              <a:rPr lang="en-US" smtClean="0"/>
              <a:t>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BD007-FD5F-44AB-887D-F160FB49A0B4}" type="slidenum">
              <a:rPr lang="en-US" smtClean="0"/>
              <a:t>‹#›</a:t>
            </a:fld>
            <a:endParaRPr lang="en-US"/>
          </a:p>
        </p:txBody>
      </p:sp>
    </p:spTree>
    <p:extLst>
      <p:ext uri="{BB962C8B-B14F-4D97-AF65-F5344CB8AC3E}">
        <p14:creationId xmlns:p14="http://schemas.microsoft.com/office/powerpoint/2010/main" val="2714334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2BEDD554-A8E8-183B-43C8-7188F26D78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8F57BEC1-38AC-6F82-4090-E663CF820E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
        <p:nvSpPr>
          <p:cNvPr id="59396" name="Slide Number Placeholder 3">
            <a:extLst>
              <a:ext uri="{FF2B5EF4-FFF2-40B4-BE49-F238E27FC236}">
                <a16:creationId xmlns:a16="http://schemas.microsoft.com/office/drawing/2014/main" id="{204528ED-C8A0-AF58-F8DA-FAD26BEE91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69ED0310-D5FF-4ED7-B4DB-0DF14FDBEAED}" type="slidenum">
              <a:rPr lang="en-GB" altLang="en-US"/>
              <a:pPr>
                <a:spcBef>
                  <a:spcPct val="0"/>
                </a:spcBef>
              </a:pPr>
              <a:t>73</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400050"/>
          </a:xfrm>
        </p:spPr>
        <p:txBody>
          <a:bodyPr/>
          <a:lstStyle>
            <a:lvl1pPr algn="l">
              <a:defRPr sz="1200" b="1" i="0">
                <a:solidFill>
                  <a:srgbClr val="D95900"/>
                </a:solidFill>
                <a:latin typeface="Arial"/>
                <a:cs typeface="Arial"/>
              </a:defRPr>
            </a:lvl1pPr>
          </a:lstStyle>
          <a:p>
            <a:r>
              <a:rPr lang="en-US"/>
              <a:t>Click to edit Master title style</a:t>
            </a:r>
            <a:endParaRPr lang="en-US" dirty="0"/>
          </a:p>
        </p:txBody>
      </p:sp>
      <p:sp>
        <p:nvSpPr>
          <p:cNvPr id="7" name="Text Placeholder 5"/>
          <p:cNvSpPr>
            <a:spLocks noGrp="1"/>
          </p:cNvSpPr>
          <p:nvPr>
            <p:ph type="body" sz="quarter" idx="10"/>
          </p:nvPr>
        </p:nvSpPr>
        <p:spPr>
          <a:xfrm>
            <a:off x="457200" y="891778"/>
            <a:ext cx="8229600" cy="3059906"/>
          </a:xfrm>
        </p:spPr>
        <p:txBody>
          <a:bodyPr/>
          <a:lstStyle>
            <a:lvl1pPr>
              <a:buFontTx/>
              <a:buNone/>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3" name="Footer Placeholder 8">
            <a:extLst>
              <a:ext uri="{FF2B5EF4-FFF2-40B4-BE49-F238E27FC236}">
                <a16:creationId xmlns:a16="http://schemas.microsoft.com/office/drawing/2014/main" id="{F854319E-F863-AD72-25B0-BDD9FE3E078E}"/>
              </a:ext>
            </a:extLst>
          </p:cNvPr>
          <p:cNvSpPr>
            <a:spLocks noGrp="1"/>
          </p:cNvSpPr>
          <p:nvPr>
            <p:ph type="ftr" sz="quarter" idx="11"/>
          </p:nvPr>
        </p:nvSpPr>
        <p:spPr>
          <a:xfrm>
            <a:off x="457200" y="4686300"/>
            <a:ext cx="5334000" cy="171450"/>
          </a:xfrm>
        </p:spPr>
        <p:txBody>
          <a:bodyPr/>
          <a:lstStyle>
            <a:lvl1pPr algn="l">
              <a:defRPr sz="750">
                <a:solidFill>
                  <a:srgbClr val="D95900"/>
                </a:solidFill>
                <a:latin typeface="Arial" charset="0"/>
                <a:cs typeface="Arial" charset="0"/>
              </a:defRPr>
            </a:lvl1pPr>
          </a:lstStyle>
          <a:p>
            <a:pPr>
              <a:defRPr/>
            </a:pPr>
            <a:r>
              <a:rPr lang="en-US"/>
              <a:t>Prof JW MUTEBA MWAMBA</a:t>
            </a:r>
          </a:p>
        </p:txBody>
      </p:sp>
    </p:spTree>
    <p:extLst>
      <p:ext uri="{BB962C8B-B14F-4D97-AF65-F5344CB8AC3E}">
        <p14:creationId xmlns:p14="http://schemas.microsoft.com/office/powerpoint/2010/main" val="374992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400050"/>
          </a:xfrm>
        </p:spPr>
        <p:txBody>
          <a:bodyPr/>
          <a:lstStyle>
            <a:lvl1pPr algn="l">
              <a:defRPr sz="1200" b="1" i="0">
                <a:solidFill>
                  <a:srgbClr val="D95900"/>
                </a:solidFill>
                <a:latin typeface="Arial"/>
                <a:cs typeface="Arial"/>
              </a:defRPr>
            </a:lvl1pPr>
          </a:lstStyle>
          <a:p>
            <a:r>
              <a:rPr lang="en-US"/>
              <a:t>Click to edit Master title style</a:t>
            </a:r>
            <a:endParaRPr lang="en-US" dirty="0"/>
          </a:p>
        </p:txBody>
      </p:sp>
      <p:sp>
        <p:nvSpPr>
          <p:cNvPr id="7" name="Text Placeholder 5"/>
          <p:cNvSpPr>
            <a:spLocks noGrp="1"/>
          </p:cNvSpPr>
          <p:nvPr>
            <p:ph type="body" sz="quarter" idx="10"/>
          </p:nvPr>
        </p:nvSpPr>
        <p:spPr>
          <a:xfrm>
            <a:off x="457200" y="891778"/>
            <a:ext cx="8229600" cy="3059906"/>
          </a:xfrm>
        </p:spPr>
        <p:txBody>
          <a:bodyPr/>
          <a:lstStyle>
            <a:lvl1pPr>
              <a:buFontTx/>
              <a:buNone/>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3" name="Footer Placeholder 8">
            <a:extLst>
              <a:ext uri="{FF2B5EF4-FFF2-40B4-BE49-F238E27FC236}">
                <a16:creationId xmlns:a16="http://schemas.microsoft.com/office/drawing/2014/main" id="{F854319E-F863-AD72-25B0-BDD9FE3E078E}"/>
              </a:ext>
            </a:extLst>
          </p:cNvPr>
          <p:cNvSpPr>
            <a:spLocks noGrp="1"/>
          </p:cNvSpPr>
          <p:nvPr>
            <p:ph type="ftr" sz="quarter" idx="11"/>
          </p:nvPr>
        </p:nvSpPr>
        <p:spPr>
          <a:xfrm>
            <a:off x="457200" y="4686300"/>
            <a:ext cx="5334000" cy="171450"/>
          </a:xfrm>
        </p:spPr>
        <p:txBody>
          <a:bodyPr/>
          <a:lstStyle>
            <a:lvl1pPr algn="l">
              <a:defRPr sz="750">
                <a:solidFill>
                  <a:srgbClr val="D95900"/>
                </a:solidFill>
                <a:latin typeface="Arial" charset="0"/>
                <a:cs typeface="Arial" charset="0"/>
              </a:defRPr>
            </a:lvl1pPr>
          </a:lstStyle>
          <a:p>
            <a:pPr>
              <a:defRPr/>
            </a:pPr>
            <a:r>
              <a:rPr lang="en-US"/>
              <a:t>Prof JW MUTEBA MWAMBA</a:t>
            </a:r>
          </a:p>
        </p:txBody>
      </p:sp>
    </p:spTree>
    <p:extLst>
      <p:ext uri="{BB962C8B-B14F-4D97-AF65-F5344CB8AC3E}">
        <p14:creationId xmlns:p14="http://schemas.microsoft.com/office/powerpoint/2010/main" val="381281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400050"/>
          </a:xfrm>
        </p:spPr>
        <p:txBody>
          <a:bodyPr/>
          <a:lstStyle>
            <a:lvl1pPr algn="l">
              <a:defRPr sz="1200" b="1" i="0">
                <a:solidFill>
                  <a:srgbClr val="D95900"/>
                </a:solidFill>
                <a:latin typeface="Arial"/>
                <a:cs typeface="Arial"/>
              </a:defRPr>
            </a:lvl1pPr>
          </a:lstStyle>
          <a:p>
            <a:r>
              <a:rPr lang="en-US"/>
              <a:t>Click to edit Master title style</a:t>
            </a:r>
            <a:endParaRPr lang="en-US" dirty="0"/>
          </a:p>
        </p:txBody>
      </p:sp>
      <p:sp>
        <p:nvSpPr>
          <p:cNvPr id="7" name="Text Placeholder 5"/>
          <p:cNvSpPr>
            <a:spLocks noGrp="1"/>
          </p:cNvSpPr>
          <p:nvPr>
            <p:ph type="body" sz="quarter" idx="10"/>
          </p:nvPr>
        </p:nvSpPr>
        <p:spPr>
          <a:xfrm>
            <a:off x="457200" y="891778"/>
            <a:ext cx="8229600" cy="3059906"/>
          </a:xfrm>
        </p:spPr>
        <p:txBody>
          <a:bodyPr/>
          <a:lstStyle>
            <a:lvl1pPr>
              <a:buFontTx/>
              <a:buNone/>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3" name="Footer Placeholder 8">
            <a:extLst>
              <a:ext uri="{FF2B5EF4-FFF2-40B4-BE49-F238E27FC236}">
                <a16:creationId xmlns:a16="http://schemas.microsoft.com/office/drawing/2014/main" id="{F854319E-F863-AD72-25B0-BDD9FE3E078E}"/>
              </a:ext>
            </a:extLst>
          </p:cNvPr>
          <p:cNvSpPr>
            <a:spLocks noGrp="1"/>
          </p:cNvSpPr>
          <p:nvPr>
            <p:ph type="ftr" sz="quarter" idx="11"/>
          </p:nvPr>
        </p:nvSpPr>
        <p:spPr>
          <a:xfrm>
            <a:off x="457200" y="4686300"/>
            <a:ext cx="5334000" cy="171450"/>
          </a:xfrm>
        </p:spPr>
        <p:txBody>
          <a:bodyPr/>
          <a:lstStyle>
            <a:lvl1pPr algn="l">
              <a:defRPr sz="750">
                <a:solidFill>
                  <a:srgbClr val="D95900"/>
                </a:solidFill>
                <a:latin typeface="Arial" charset="0"/>
                <a:cs typeface="Arial" charset="0"/>
              </a:defRPr>
            </a:lvl1pPr>
          </a:lstStyle>
          <a:p>
            <a:pPr>
              <a:defRPr/>
            </a:pPr>
            <a:r>
              <a:rPr lang="en-US"/>
              <a:t>Prof JW MUTEBA MWAMBA</a:t>
            </a:r>
          </a:p>
        </p:txBody>
      </p:sp>
    </p:spTree>
    <p:extLst>
      <p:ext uri="{BB962C8B-B14F-4D97-AF65-F5344CB8AC3E}">
        <p14:creationId xmlns:p14="http://schemas.microsoft.com/office/powerpoint/2010/main" val="31355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2/3/2024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 id="2147493466" r:id="rId9"/>
    <p:sldLayoutId id="2147493467" r:id="rId10"/>
    <p:sldLayoutId id="214749346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arunmallya.github.io/writeups/nn/lstm/index.html#/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F865-5B5D-4073-1166-93DC70C17678}"/>
              </a:ext>
            </a:extLst>
          </p:cNvPr>
          <p:cNvSpPr>
            <a:spLocks noGrp="1"/>
          </p:cNvSpPr>
          <p:nvPr>
            <p:ph type="title"/>
          </p:nvPr>
        </p:nvSpPr>
        <p:spPr/>
        <p:txBody>
          <a:bodyPr>
            <a:normAutofit fontScale="90000"/>
          </a:bodyPr>
          <a:lstStyle/>
          <a:p>
            <a:r>
              <a:rPr lang="en-US" dirty="0"/>
              <a:t>CONVOLUTIONAL NEURAL NETWORKS and RECURRENT NEURAL NETWORKS</a:t>
            </a:r>
          </a:p>
        </p:txBody>
      </p:sp>
      <p:sp>
        <p:nvSpPr>
          <p:cNvPr id="3" name="Content Placeholder 2">
            <a:extLst>
              <a:ext uri="{FF2B5EF4-FFF2-40B4-BE49-F238E27FC236}">
                <a16:creationId xmlns:a16="http://schemas.microsoft.com/office/drawing/2014/main" id="{F1138DF0-EE53-DE16-6EB4-86384E635E15}"/>
              </a:ext>
            </a:extLst>
          </p:cNvPr>
          <p:cNvSpPr>
            <a:spLocks noGrp="1"/>
          </p:cNvSpPr>
          <p:nvPr>
            <p:ph idx="1"/>
          </p:nvPr>
        </p:nvSpPr>
        <p:spPr/>
        <p:txBody>
          <a:bodyPr>
            <a:normAutofit/>
          </a:bodyPr>
          <a:lstStyle/>
          <a:p>
            <a:pPr algn="ctr">
              <a:buFont typeface="Wingdings" panose="05000000000000000000" pitchFamily="2" charset="2"/>
              <a:buChar char="v"/>
            </a:pPr>
            <a:r>
              <a:rPr lang="en-US" sz="2800" dirty="0"/>
              <a:t>Introduction to Coding for Data Science week 10:</a:t>
            </a:r>
          </a:p>
          <a:p>
            <a:pPr>
              <a:buFont typeface="Wingdings" panose="05000000000000000000" pitchFamily="2" charset="2"/>
              <a:buChar char="ü"/>
            </a:pPr>
            <a:r>
              <a:rPr lang="en-US" sz="2400" dirty="0"/>
              <a:t>CONVOLUTIONAL NEURAL NETWORKS and RECURRENT NEURAL NETWORKS</a:t>
            </a:r>
          </a:p>
          <a:p>
            <a:pPr algn="ctr">
              <a:buFont typeface="Wingdings" panose="05000000000000000000" pitchFamily="2" charset="2"/>
              <a:buChar char="v"/>
            </a:pPr>
            <a:r>
              <a:rPr lang="en-US" sz="2800" dirty="0"/>
              <a:t>Prof J.W. Muteba Mwamba</a:t>
            </a:r>
          </a:p>
        </p:txBody>
      </p:sp>
    </p:spTree>
    <p:extLst>
      <p:ext uri="{BB962C8B-B14F-4D97-AF65-F5344CB8AC3E}">
        <p14:creationId xmlns:p14="http://schemas.microsoft.com/office/powerpoint/2010/main" val="58767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6736-6005-9351-B1CF-C0F5373146C1}"/>
              </a:ext>
            </a:extLst>
          </p:cNvPr>
          <p:cNvSpPr>
            <a:spLocks noGrp="1"/>
          </p:cNvSpPr>
          <p:nvPr>
            <p:ph type="title"/>
          </p:nvPr>
        </p:nvSpPr>
        <p:spPr/>
        <p:txBody>
          <a:bodyPr>
            <a:normAutofit fontScale="90000"/>
          </a:bodyPr>
          <a:lstStyle/>
          <a:p>
            <a:r>
              <a:rPr lang="en-US" dirty="0"/>
              <a:t>Deep Learning Architecture for </a:t>
            </a:r>
            <a:r>
              <a:rPr lang="en-US" dirty="0">
                <a:solidFill>
                  <a:schemeClr val="accent6"/>
                </a:solidFill>
              </a:rPr>
              <a:t>Image Data</a:t>
            </a:r>
            <a:endParaRPr lang="en-US" dirty="0"/>
          </a:p>
        </p:txBody>
      </p:sp>
      <p:sp>
        <p:nvSpPr>
          <p:cNvPr id="3" name="Content Placeholder 2">
            <a:extLst>
              <a:ext uri="{FF2B5EF4-FFF2-40B4-BE49-F238E27FC236}">
                <a16:creationId xmlns:a16="http://schemas.microsoft.com/office/drawing/2014/main" id="{13CBC5C8-9C51-E0F7-98F5-17DEEC4E7468}"/>
              </a:ext>
            </a:extLst>
          </p:cNvPr>
          <p:cNvSpPr>
            <a:spLocks noGrp="1"/>
          </p:cNvSpPr>
          <p:nvPr>
            <p:ph idx="1"/>
          </p:nvPr>
        </p:nvSpPr>
        <p:spPr/>
        <p:txBody>
          <a:bodyPr/>
          <a:lstStyle/>
          <a:p>
            <a:pPr>
              <a:buFont typeface="Wingdings" panose="05000000000000000000" pitchFamily="2" charset="2"/>
              <a:buChar char="q"/>
            </a:pPr>
            <a:r>
              <a:rPr lang="en-US" dirty="0"/>
              <a:t>Computer Vision</a:t>
            </a:r>
          </a:p>
        </p:txBody>
      </p:sp>
      <p:pic>
        <p:nvPicPr>
          <p:cNvPr id="4" name="Picture 3" descr="Applied Sciences | Free Full-Text | Privacy-Preserving Outsourced  Artificial Neural Network Training for Secure Image Classification">
            <a:extLst>
              <a:ext uri="{FF2B5EF4-FFF2-40B4-BE49-F238E27FC236}">
                <a16:creationId xmlns:a16="http://schemas.microsoft.com/office/drawing/2014/main" id="{E72133F3-DAEE-D329-3C53-2C08907DEE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9743" y="1610559"/>
            <a:ext cx="7521129" cy="3394472"/>
          </a:xfrm>
          <a:prstGeom prst="rect">
            <a:avLst/>
          </a:prstGeom>
          <a:noFill/>
          <a:ln>
            <a:noFill/>
          </a:ln>
        </p:spPr>
      </p:pic>
    </p:spTree>
    <p:extLst>
      <p:ext uri="{BB962C8B-B14F-4D97-AF65-F5344CB8AC3E}">
        <p14:creationId xmlns:p14="http://schemas.microsoft.com/office/powerpoint/2010/main" val="3721628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295C-AFCC-BEAF-76D0-1590D25D9956}"/>
              </a:ext>
            </a:extLst>
          </p:cNvPr>
          <p:cNvSpPr>
            <a:spLocks noGrp="1"/>
          </p:cNvSpPr>
          <p:nvPr>
            <p:ph type="title"/>
          </p:nvPr>
        </p:nvSpPr>
        <p:spPr>
          <a:xfrm>
            <a:off x="1466063" y="205979"/>
            <a:ext cx="7587253" cy="857250"/>
          </a:xfrm>
        </p:spPr>
        <p:txBody>
          <a:bodyPr>
            <a:normAutofit/>
          </a:bodyPr>
          <a:lstStyle/>
          <a:p>
            <a:r>
              <a:rPr lang="en-US" dirty="0">
                <a:solidFill>
                  <a:schemeClr val="accent6">
                    <a:lumMod val="75000"/>
                  </a:schemeClr>
                </a:solidFill>
              </a:rPr>
              <a:t>CONVOLUTIONAL NEURAL NETWORK</a:t>
            </a:r>
          </a:p>
        </p:txBody>
      </p:sp>
      <p:sp>
        <p:nvSpPr>
          <p:cNvPr id="3" name="Content Placeholder 2">
            <a:extLst>
              <a:ext uri="{FF2B5EF4-FFF2-40B4-BE49-F238E27FC236}">
                <a16:creationId xmlns:a16="http://schemas.microsoft.com/office/drawing/2014/main" id="{C0D29D9C-110D-FF66-DBA3-C64D3D5004F1}"/>
              </a:ext>
            </a:extLst>
          </p:cNvPr>
          <p:cNvSpPr>
            <a:spLocks noGrp="1"/>
          </p:cNvSpPr>
          <p:nvPr>
            <p:ph idx="1"/>
          </p:nvPr>
        </p:nvSpPr>
        <p:spPr>
          <a:xfrm>
            <a:off x="1466063" y="1200150"/>
            <a:ext cx="7587253" cy="3943349"/>
          </a:xfrm>
        </p:spPr>
        <p:txBody>
          <a:bodyPr/>
          <a:lstStyle/>
          <a:p>
            <a:pPr>
              <a:buFont typeface="Wingdings" panose="05000000000000000000" pitchFamily="2" charset="2"/>
              <a:buChar char="q"/>
            </a:pPr>
            <a:r>
              <a:rPr lang="en-US" sz="1800" kern="0" dirty="0">
                <a:solidFill>
                  <a:srgbClr val="05192D"/>
                </a:solidFill>
                <a:effectLst/>
                <a:latin typeface="Arial" panose="020B0604020202020204" pitchFamily="34" charset="0"/>
                <a:ea typeface="Times New Roman" panose="02020603050405020304" pitchFamily="18" charset="0"/>
                <a:cs typeface="Times New Roman" panose="02020603050405020304" pitchFamily="18" charset="0"/>
              </a:rPr>
              <a:t>A Convolutional Neural Network (CNN or </a:t>
            </a:r>
            <a:r>
              <a:rPr lang="en-US" sz="1800" kern="0" dirty="0" err="1">
                <a:solidFill>
                  <a:srgbClr val="05192D"/>
                </a:solidFill>
                <a:effectLst/>
                <a:latin typeface="Arial" panose="020B0604020202020204" pitchFamily="34" charset="0"/>
                <a:ea typeface="Times New Roman" panose="02020603050405020304" pitchFamily="18" charset="0"/>
                <a:cs typeface="Times New Roman" panose="02020603050405020304" pitchFamily="18" charset="0"/>
              </a:rPr>
              <a:t>ConvNet</a:t>
            </a:r>
            <a:r>
              <a:rPr lang="en-US" sz="1800" kern="0" dirty="0">
                <a:solidFill>
                  <a:srgbClr val="05192D"/>
                </a:solidFill>
                <a:effectLst/>
                <a:latin typeface="Arial" panose="020B0604020202020204" pitchFamily="34" charset="0"/>
                <a:ea typeface="Times New Roman" panose="02020603050405020304" pitchFamily="18" charset="0"/>
                <a:cs typeface="Times New Roman" panose="02020603050405020304" pitchFamily="18" charset="0"/>
              </a:rPr>
              <a:t>) is a deep learning algorithm specifically designed for image recognition, image classification, image detection, and image segmentation.  </a:t>
            </a:r>
          </a:p>
          <a:p>
            <a:pPr>
              <a:buFont typeface="Wingdings" panose="05000000000000000000" pitchFamily="2" charset="2"/>
              <a:buChar char="q"/>
            </a:pPr>
            <a:r>
              <a:rPr lang="en-US" sz="1800" kern="0" dirty="0">
                <a:solidFill>
                  <a:srgbClr val="05192D"/>
                </a:solidFill>
                <a:latin typeface="Arial" panose="020B0604020202020204" pitchFamily="34" charset="0"/>
                <a:ea typeface="Times New Roman" panose="02020603050405020304" pitchFamily="18" charset="0"/>
                <a:cs typeface="Times New Roman" panose="02020603050405020304" pitchFamily="18" charset="0"/>
              </a:rPr>
              <a:t>It is used in </a:t>
            </a:r>
            <a:r>
              <a:rPr lang="en-US" sz="1800" kern="0" dirty="0">
                <a:solidFill>
                  <a:srgbClr val="05192D"/>
                </a:solidFill>
                <a:effectLst/>
                <a:latin typeface="Arial" panose="020B0604020202020204" pitchFamily="34" charset="0"/>
                <a:ea typeface="Times New Roman" panose="02020603050405020304" pitchFamily="18" charset="0"/>
                <a:cs typeface="Times New Roman" panose="02020603050405020304" pitchFamily="18" charset="0"/>
              </a:rPr>
              <a:t>real-life applications, such as self-driving cars, surveillance cameras, and more. </a:t>
            </a:r>
          </a:p>
          <a:p>
            <a:pPr>
              <a:buFont typeface="Wingdings" panose="05000000000000000000" pitchFamily="2" charset="2"/>
              <a:buChar char="q"/>
            </a:pPr>
            <a:r>
              <a:rPr lang="en-US" sz="1800" kern="0" dirty="0">
                <a:solidFill>
                  <a:srgbClr val="05192D"/>
                </a:solidFill>
                <a:effectLst/>
                <a:latin typeface="Arial" panose="020B0604020202020204" pitchFamily="34" charset="0"/>
                <a:ea typeface="Times New Roman" panose="02020603050405020304" pitchFamily="18" charset="0"/>
                <a:cs typeface="Times New Roman" panose="02020603050405020304" pitchFamily="18" charset="0"/>
              </a:rPr>
              <a:t>Unlike traditional machine learning models like SVM and decision trees that require manual feature extractions, CNNs can perform automatic feature extraction, making them efficient. </a:t>
            </a:r>
          </a:p>
          <a:p>
            <a:pPr>
              <a:buFont typeface="Wingdings" panose="05000000000000000000" pitchFamily="2" charset="2"/>
              <a:buChar char="q"/>
            </a:pPr>
            <a:r>
              <a:rPr lang="en-US" sz="1800" kern="0" dirty="0">
                <a:solidFill>
                  <a:srgbClr val="05192D"/>
                </a:solidFill>
                <a:latin typeface="Arial" panose="020B0604020202020204" pitchFamily="34" charset="0"/>
                <a:ea typeface="Times New Roman" panose="02020603050405020304" pitchFamily="18" charset="0"/>
                <a:cs typeface="Times New Roman" panose="02020603050405020304" pitchFamily="18" charset="0"/>
              </a:rPr>
              <a:t>C</a:t>
            </a:r>
            <a:r>
              <a:rPr lang="en-US" sz="1800" kern="0" dirty="0">
                <a:solidFill>
                  <a:srgbClr val="05192D"/>
                </a:solidFill>
                <a:effectLst/>
                <a:latin typeface="Arial" panose="020B0604020202020204" pitchFamily="34" charset="0"/>
                <a:ea typeface="Times New Roman" panose="02020603050405020304" pitchFamily="18" charset="0"/>
                <a:cs typeface="Times New Roman" panose="02020603050405020304" pitchFamily="18" charset="0"/>
              </a:rPr>
              <a:t>onvolutions layers can recognize patterns from data and extract features regardless of their position, whether the image is rotated, scaled, or shifted.</a:t>
            </a:r>
            <a:endParaRPr lang="en-US" sz="1800" kern="100" dirty="0">
              <a:solidFill>
                <a:srgbClr val="05192D"/>
              </a:solidFill>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1800" kern="0" dirty="0">
              <a:solidFill>
                <a:srgbClr val="05192D"/>
              </a:solidFill>
              <a:effectLst/>
              <a:latin typeface="Arial" panose="020B060402020202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sz="1800" kern="100" dirty="0">
              <a:solidFill>
                <a:srgbClr val="05192D"/>
              </a:solidFill>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090299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295C-AFCC-BEAF-76D0-1590D25D9956}"/>
              </a:ext>
            </a:extLst>
          </p:cNvPr>
          <p:cNvSpPr>
            <a:spLocks noGrp="1"/>
          </p:cNvSpPr>
          <p:nvPr>
            <p:ph type="title"/>
          </p:nvPr>
        </p:nvSpPr>
        <p:spPr>
          <a:xfrm>
            <a:off x="1466063" y="205979"/>
            <a:ext cx="7587253" cy="857250"/>
          </a:xfrm>
        </p:spPr>
        <p:txBody>
          <a:bodyPr>
            <a:normAutofit/>
          </a:bodyPr>
          <a:lstStyle/>
          <a:p>
            <a:r>
              <a:rPr lang="en-US" dirty="0"/>
              <a:t>HOW DOES CNN RECOGNISE IMAGES</a:t>
            </a:r>
          </a:p>
        </p:txBody>
      </p:sp>
      <p:sp>
        <p:nvSpPr>
          <p:cNvPr id="3" name="Content Placeholder 2">
            <a:extLst>
              <a:ext uri="{FF2B5EF4-FFF2-40B4-BE49-F238E27FC236}">
                <a16:creationId xmlns:a16="http://schemas.microsoft.com/office/drawing/2014/main" id="{C0D29D9C-110D-FF66-DBA3-C64D3D5004F1}"/>
              </a:ext>
            </a:extLst>
          </p:cNvPr>
          <p:cNvSpPr>
            <a:spLocks noGrp="1"/>
          </p:cNvSpPr>
          <p:nvPr>
            <p:ph idx="1"/>
          </p:nvPr>
        </p:nvSpPr>
        <p:spPr/>
        <p:txBody>
          <a:bodyPr/>
          <a:lstStyle/>
          <a:p>
            <a:r>
              <a:rPr lang="en-US" dirty="0"/>
              <a:t>What computer sees, pixel, tensor</a:t>
            </a:r>
          </a:p>
        </p:txBody>
      </p:sp>
      <p:pic>
        <p:nvPicPr>
          <p:cNvPr id="6" name="Picture 5" descr="A number on a grid&#10;&#10;Description automatically generated with low confidence">
            <a:extLst>
              <a:ext uri="{FF2B5EF4-FFF2-40B4-BE49-F238E27FC236}">
                <a16:creationId xmlns:a16="http://schemas.microsoft.com/office/drawing/2014/main" id="{D51B1F85-21A1-7117-C030-DBF8030609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6063" y="974483"/>
            <a:ext cx="5943600" cy="1728470"/>
          </a:xfrm>
          <a:prstGeom prst="rect">
            <a:avLst/>
          </a:prstGeom>
          <a:noFill/>
          <a:ln>
            <a:noFill/>
          </a:ln>
        </p:spPr>
      </p:pic>
      <p:pic>
        <p:nvPicPr>
          <p:cNvPr id="7" name="Picture 6" descr="A picture containing text, diagram, screenshot, line&#10;&#10;Description automatically generated">
            <a:extLst>
              <a:ext uri="{FF2B5EF4-FFF2-40B4-BE49-F238E27FC236}">
                <a16:creationId xmlns:a16="http://schemas.microsoft.com/office/drawing/2014/main" id="{58E7F5C7-C4B2-4730-D298-777E37FE7A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3360" y="3123172"/>
            <a:ext cx="5943600" cy="2091690"/>
          </a:xfrm>
          <a:prstGeom prst="rect">
            <a:avLst/>
          </a:prstGeom>
          <a:noFill/>
          <a:ln>
            <a:noFill/>
          </a:ln>
        </p:spPr>
      </p:pic>
    </p:spTree>
    <p:extLst>
      <p:ext uri="{BB962C8B-B14F-4D97-AF65-F5344CB8AC3E}">
        <p14:creationId xmlns:p14="http://schemas.microsoft.com/office/powerpoint/2010/main" val="64065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295C-AFCC-BEAF-76D0-1590D25D9956}"/>
              </a:ext>
            </a:extLst>
          </p:cNvPr>
          <p:cNvSpPr>
            <a:spLocks noGrp="1"/>
          </p:cNvSpPr>
          <p:nvPr>
            <p:ph type="title"/>
          </p:nvPr>
        </p:nvSpPr>
        <p:spPr>
          <a:xfrm>
            <a:off x="1466063" y="102477"/>
            <a:ext cx="7587253" cy="536026"/>
          </a:xfrm>
        </p:spPr>
        <p:txBody>
          <a:bodyPr>
            <a:normAutofit/>
          </a:bodyPr>
          <a:lstStyle/>
          <a:p>
            <a:r>
              <a:rPr lang="en-US" dirty="0"/>
              <a:t>CONVOLUTIONAL NEURAL NETWORK</a:t>
            </a:r>
          </a:p>
        </p:txBody>
      </p:sp>
      <p:sp>
        <p:nvSpPr>
          <p:cNvPr id="3" name="Content Placeholder 2">
            <a:extLst>
              <a:ext uri="{FF2B5EF4-FFF2-40B4-BE49-F238E27FC236}">
                <a16:creationId xmlns:a16="http://schemas.microsoft.com/office/drawing/2014/main" id="{C0D29D9C-110D-FF66-DBA3-C64D3D5004F1}"/>
              </a:ext>
            </a:extLst>
          </p:cNvPr>
          <p:cNvSpPr>
            <a:spLocks noGrp="1"/>
          </p:cNvSpPr>
          <p:nvPr>
            <p:ph idx="1"/>
          </p:nvPr>
        </p:nvSpPr>
        <p:spPr>
          <a:xfrm>
            <a:off x="1466063" y="638503"/>
            <a:ext cx="7632595" cy="3956120"/>
          </a:xfrm>
        </p:spPr>
        <p:txBody>
          <a:bodyPr/>
          <a:lstStyle/>
          <a:p>
            <a:pPr>
              <a:buFont typeface="Wingdings" panose="05000000000000000000" pitchFamily="2" charset="2"/>
              <a:buChar char="q"/>
            </a:pPr>
            <a:r>
              <a:rPr lang="en-US" sz="1800" dirty="0">
                <a:latin typeface="Cambria" panose="02040503050406030204" pitchFamily="18" charset="0"/>
                <a:ea typeface="Calibri" panose="020F0502020204030204" pitchFamily="34" charset="0"/>
                <a:cs typeface="Times New Roman" panose="02020603050405020304" pitchFamily="18" charset="0"/>
              </a:rPr>
              <a:t>Image</a:t>
            </a:r>
            <a:r>
              <a:rPr lang="en-US" sz="1800" dirty="0">
                <a:effectLst/>
                <a:latin typeface="Cambria" panose="02040503050406030204" pitchFamily="18" charset="0"/>
                <a:ea typeface="Calibri" panose="020F0502020204030204" pitchFamily="34" charset="0"/>
                <a:cs typeface="Times New Roman" panose="02020603050405020304" pitchFamily="18" charset="0"/>
              </a:rPr>
              <a:t> data is divided into </a:t>
            </a:r>
            <a:r>
              <a:rPr lang="en-US" sz="1800" b="1" dirty="0">
                <a:effectLst/>
                <a:latin typeface="Cambria" panose="02040503050406030204" pitchFamily="18" charset="0"/>
                <a:ea typeface="Calibri" panose="020F0502020204030204" pitchFamily="34" charset="0"/>
                <a:cs typeface="Times New Roman" panose="02020603050405020304" pitchFamily="18" charset="0"/>
              </a:rPr>
              <a:t>pixels. </a:t>
            </a:r>
            <a:r>
              <a:rPr lang="en-US" sz="1800"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Each of these pixels are denoted as the numerical values called </a:t>
            </a:r>
            <a:r>
              <a:rPr lang="en-US" sz="1800" b="1"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Pixel Values</a:t>
            </a:r>
            <a:r>
              <a:rPr lang="en-US" sz="1800"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 These pixel values denote the intensity of the pixels.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1800" dirty="0">
                <a:solidFill>
                  <a:srgbClr val="222222"/>
                </a:solidFill>
                <a:latin typeface="Cambria" panose="02040503050406030204" pitchFamily="18" charset="0"/>
                <a:ea typeface="Calibri" panose="020F0502020204030204" pitchFamily="34" charset="0"/>
                <a:cs typeface="Times New Roman" panose="02020603050405020304" pitchFamily="18" charset="0"/>
              </a:rPr>
              <a:t>P</a:t>
            </a:r>
            <a:r>
              <a:rPr lang="en-US" sz="1800"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ixel values range from </a:t>
            </a:r>
            <a:r>
              <a:rPr lang="en-US" sz="1800" b="1"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0 </a:t>
            </a:r>
            <a:r>
              <a:rPr lang="en-US" sz="1800"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to </a:t>
            </a:r>
            <a:r>
              <a:rPr lang="en-US" sz="1800" b="1"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255</a:t>
            </a:r>
            <a:r>
              <a:rPr lang="en-US" sz="1800"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 (The smaller numbers closer to zero represent the white shade while the larger numbers closer to 255 represent the darker shade.)</a:t>
            </a:r>
          </a:p>
          <a:p>
            <a:pPr>
              <a:buFont typeface="Wingdings" panose="05000000000000000000" pitchFamily="2" charset="2"/>
              <a:buChar char="q"/>
            </a:pPr>
            <a:r>
              <a:rPr lang="en-US" sz="1800" b="1" dirty="0">
                <a:solidFill>
                  <a:srgbClr val="222222"/>
                </a:solidFill>
                <a:effectLst/>
                <a:latin typeface="Cambria" panose="02040503050406030204" pitchFamily="18" charset="0"/>
                <a:ea typeface="Times New Roman" panose="02020603050405020304" pitchFamily="18" charset="0"/>
              </a:rPr>
              <a:t>Every image </a:t>
            </a:r>
            <a:r>
              <a:rPr lang="en-US" sz="1800" dirty="0">
                <a:solidFill>
                  <a:srgbClr val="222222"/>
                </a:solidFill>
                <a:effectLst/>
                <a:latin typeface="Cambria" panose="02040503050406030204" pitchFamily="18" charset="0"/>
                <a:ea typeface="Times New Roman" panose="02020603050405020304" pitchFamily="18" charset="0"/>
              </a:rPr>
              <a:t>is saved in matrix form also known as </a:t>
            </a:r>
            <a:r>
              <a:rPr lang="en-US" sz="1800" b="1" dirty="0">
                <a:solidFill>
                  <a:srgbClr val="222222"/>
                </a:solidFill>
                <a:effectLst/>
                <a:latin typeface="Cambria" panose="02040503050406030204" pitchFamily="18" charset="0"/>
                <a:ea typeface="Times New Roman" panose="02020603050405020304" pitchFamily="18" charset="0"/>
              </a:rPr>
              <a:t>a Channel-</a:t>
            </a:r>
            <a:endParaRPr lang="en-US"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dirty="0"/>
          </a:p>
        </p:txBody>
      </p:sp>
      <p:pic>
        <p:nvPicPr>
          <p:cNvPr id="4" name="Picture 3" descr="Image Classification with Convolutional Neural Networks | by Ksenia  Sorokina | Medium">
            <a:extLst>
              <a:ext uri="{FF2B5EF4-FFF2-40B4-BE49-F238E27FC236}">
                <a16:creationId xmlns:a16="http://schemas.microsoft.com/office/drawing/2014/main" id="{9CBC7449-CE55-8A81-1C73-6370928630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6063" y="2796075"/>
            <a:ext cx="6810834" cy="2347425"/>
          </a:xfrm>
          <a:prstGeom prst="rect">
            <a:avLst/>
          </a:prstGeom>
          <a:noFill/>
          <a:ln>
            <a:noFill/>
          </a:ln>
        </p:spPr>
      </p:pic>
    </p:spTree>
    <p:extLst>
      <p:ext uri="{BB962C8B-B14F-4D97-AF65-F5344CB8AC3E}">
        <p14:creationId xmlns:p14="http://schemas.microsoft.com/office/powerpoint/2010/main" val="570919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295C-AFCC-BEAF-76D0-1590D25D9956}"/>
              </a:ext>
            </a:extLst>
          </p:cNvPr>
          <p:cNvSpPr>
            <a:spLocks noGrp="1"/>
          </p:cNvSpPr>
          <p:nvPr>
            <p:ph type="title"/>
          </p:nvPr>
        </p:nvSpPr>
        <p:spPr>
          <a:xfrm>
            <a:off x="1466063" y="118241"/>
            <a:ext cx="7587253" cy="575442"/>
          </a:xfrm>
        </p:spPr>
        <p:txBody>
          <a:bodyPr>
            <a:normAutofit/>
          </a:bodyPr>
          <a:lstStyle/>
          <a:p>
            <a:r>
              <a:rPr lang="en-US" dirty="0"/>
              <a:t>CONVOLUTIONAL NEURAL NETWORK</a:t>
            </a:r>
          </a:p>
        </p:txBody>
      </p:sp>
      <p:sp>
        <p:nvSpPr>
          <p:cNvPr id="3" name="Content Placeholder 2">
            <a:extLst>
              <a:ext uri="{FF2B5EF4-FFF2-40B4-BE49-F238E27FC236}">
                <a16:creationId xmlns:a16="http://schemas.microsoft.com/office/drawing/2014/main" id="{C0D29D9C-110D-FF66-DBA3-C64D3D5004F1}"/>
              </a:ext>
            </a:extLst>
          </p:cNvPr>
          <p:cNvSpPr>
            <a:spLocks noGrp="1"/>
          </p:cNvSpPr>
          <p:nvPr>
            <p:ph idx="1"/>
          </p:nvPr>
        </p:nvSpPr>
        <p:spPr>
          <a:xfrm>
            <a:off x="1552903" y="606972"/>
            <a:ext cx="7500413" cy="4536528"/>
          </a:xfrm>
        </p:spPr>
        <p:txBody>
          <a:bodyPr/>
          <a:lstStyle/>
          <a:p>
            <a:pPr>
              <a:buFont typeface="Wingdings" panose="05000000000000000000" pitchFamily="2" charset="2"/>
              <a:buChar char="q"/>
            </a:pPr>
            <a:r>
              <a:rPr lang="en-US" sz="1800" b="1"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For colored images: </a:t>
            </a:r>
            <a:r>
              <a:rPr lang="en-US" sz="1800"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we will assume that any color can be generated from the main three: </a:t>
            </a:r>
            <a:r>
              <a:rPr lang="en-US" sz="1800" b="1" dirty="0">
                <a:solidFill>
                  <a:srgbClr val="FF0000"/>
                </a:solidFill>
                <a:effectLst/>
                <a:latin typeface="Cambria" panose="02040503050406030204" pitchFamily="18" charset="0"/>
                <a:ea typeface="Calibri" panose="020F0502020204030204" pitchFamily="34" charset="0"/>
                <a:cs typeface="Times New Roman" panose="02020603050405020304" pitchFamily="18" charset="0"/>
              </a:rPr>
              <a:t>Red</a:t>
            </a:r>
            <a:r>
              <a:rPr lang="en-US" sz="1800" b="1"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 </a:t>
            </a:r>
            <a:r>
              <a:rPr lang="en-US" sz="1800" b="1" dirty="0">
                <a:solidFill>
                  <a:srgbClr val="00B050"/>
                </a:solidFill>
                <a:effectLst/>
                <a:latin typeface="Cambria" panose="02040503050406030204" pitchFamily="18" charset="0"/>
                <a:ea typeface="Calibri" panose="020F0502020204030204" pitchFamily="34" charset="0"/>
                <a:cs typeface="Times New Roman" panose="02020603050405020304" pitchFamily="18" charset="0"/>
              </a:rPr>
              <a:t>Green</a:t>
            </a:r>
            <a:r>
              <a:rPr lang="en-US" sz="1800" b="1"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 and </a:t>
            </a:r>
            <a:r>
              <a:rPr lang="en-US" sz="1800" b="1" dirty="0">
                <a:solidFill>
                  <a:srgbClr val="0070C0"/>
                </a:solidFill>
                <a:effectLst/>
                <a:latin typeface="Cambria" panose="02040503050406030204" pitchFamily="18" charset="0"/>
                <a:ea typeface="Calibri" panose="020F0502020204030204" pitchFamily="34" charset="0"/>
                <a:cs typeface="Times New Roman" panose="02020603050405020304" pitchFamily="18" charset="0"/>
              </a:rPr>
              <a:t>Blue</a:t>
            </a:r>
            <a:r>
              <a:rPr lang="en-US" sz="1800" b="1" dirty="0">
                <a:solidFill>
                  <a:srgbClr val="222222"/>
                </a:solidFill>
                <a:effectLst/>
                <a:latin typeface="Cambria" panose="02040503050406030204" pitchFamily="18" charset="0"/>
                <a:ea typeface="Calibri" panose="020F0502020204030204" pitchFamily="34" charset="0"/>
                <a:cs typeface="Times New Roman" panose="02020603050405020304" pitchFamily="18" charset="0"/>
              </a:rPr>
              <a:t> (</a:t>
            </a:r>
            <a:r>
              <a:rPr lang="en-US" sz="1800" b="1" dirty="0">
                <a:solidFill>
                  <a:schemeClr val="accent1">
                    <a:lumMod val="50000"/>
                  </a:schemeClr>
                </a:solidFill>
                <a:effectLst/>
                <a:latin typeface="Cambria" panose="02040503050406030204" pitchFamily="18" charset="0"/>
                <a:ea typeface="Calibri" panose="020F0502020204030204" pitchFamily="34" charset="0"/>
                <a:cs typeface="Times New Roman" panose="02020603050405020304" pitchFamily="18" charset="0"/>
              </a:rPr>
              <a:t>i.e. the RGB channels).</a:t>
            </a:r>
          </a:p>
          <a:p>
            <a:pPr>
              <a:buFont typeface="Wingdings" panose="05000000000000000000" pitchFamily="2" charset="2"/>
              <a:buChar char="q"/>
            </a:pPr>
            <a:endParaRPr lang="en-US" sz="1800" b="1" dirty="0">
              <a:solidFill>
                <a:schemeClr val="accent1">
                  <a:lumMod val="50000"/>
                </a:schemeClr>
              </a:solidFill>
              <a:effectLst/>
              <a:latin typeface="Cambria" panose="020405030504060302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1800" b="1" dirty="0">
              <a:solidFill>
                <a:schemeClr val="accent1">
                  <a:lumMod val="50000"/>
                </a:schemeClr>
              </a:solidFill>
              <a:latin typeface="Cambria" panose="02040503050406030204" pitchFamily="18" charset="0"/>
              <a:cs typeface="Times New Roman" panose="02020603050405020304" pitchFamily="18" charset="0"/>
            </a:endParaRPr>
          </a:p>
          <a:p>
            <a:pPr>
              <a:buFont typeface="Wingdings" panose="05000000000000000000" pitchFamily="2" charset="2"/>
              <a:buChar char="q"/>
            </a:pPr>
            <a:endParaRPr lang="en-US" sz="1800" b="1" dirty="0">
              <a:solidFill>
                <a:schemeClr val="accent1">
                  <a:lumMod val="50000"/>
                </a:schemeClr>
              </a:solidFill>
              <a:latin typeface="Cambria" panose="02040503050406030204" pitchFamily="18" charset="0"/>
              <a:cs typeface="Times New Roman" panose="02020603050405020304" pitchFamily="18" charset="0"/>
            </a:endParaRPr>
          </a:p>
          <a:p>
            <a:pPr>
              <a:buFont typeface="Wingdings" panose="05000000000000000000" pitchFamily="2" charset="2"/>
              <a:buChar char="q"/>
            </a:pPr>
            <a:endParaRPr lang="en-US" sz="1800" b="1" dirty="0">
              <a:solidFill>
                <a:schemeClr val="accent1">
                  <a:lumMod val="50000"/>
                </a:schemeClr>
              </a:solidFill>
              <a:latin typeface="Cambria" panose="02040503050406030204" pitchFamily="18" charset="0"/>
              <a:cs typeface="Times New Roman" panose="02020603050405020304" pitchFamily="18" charset="0"/>
            </a:endParaRPr>
          </a:p>
          <a:p>
            <a:pPr>
              <a:buFont typeface="Wingdings" panose="05000000000000000000" pitchFamily="2" charset="2"/>
              <a:buChar char="q"/>
            </a:pPr>
            <a:endParaRPr lang="en-US" sz="1800" b="1" dirty="0">
              <a:solidFill>
                <a:schemeClr val="accent1">
                  <a:lumMod val="50000"/>
                </a:schemeClr>
              </a:solidFill>
              <a:latin typeface="Cambria" panose="02040503050406030204" pitchFamily="18" charset="0"/>
              <a:cs typeface="Times New Roman" panose="02020603050405020304" pitchFamily="18" charset="0"/>
            </a:endParaRPr>
          </a:p>
          <a:p>
            <a:pPr>
              <a:buFont typeface="Wingdings" panose="05000000000000000000" pitchFamily="2" charset="2"/>
              <a:buChar char="q"/>
            </a:pPr>
            <a:r>
              <a:rPr lang="en-US" sz="1800" b="1" dirty="0">
                <a:solidFill>
                  <a:srgbClr val="222222"/>
                </a:solidFill>
                <a:effectLst/>
                <a:latin typeface="Cambria" panose="02040503050406030204" pitchFamily="18" charset="0"/>
                <a:ea typeface="Times New Roman" panose="02020603050405020304" pitchFamily="18" charset="0"/>
              </a:rPr>
              <a:t>One colored picture can have more than one channels/matrices.</a:t>
            </a:r>
            <a:r>
              <a:rPr lang="en-US" sz="1800" dirty="0">
                <a:solidFill>
                  <a:srgbClr val="222222"/>
                </a:solidFill>
                <a:effectLst/>
                <a:latin typeface="Cambria" panose="02040503050406030204" pitchFamily="18" charset="0"/>
                <a:ea typeface="Times New Roman" panose="02020603050405020304" pitchFamily="18" charset="0"/>
              </a:rPr>
              <a:t> In this particular example, we have 3 matrices: </a:t>
            </a:r>
            <a:endParaRPr lang="en-US"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endParaRPr lang="en-US" dirty="0">
              <a:solidFill>
                <a:schemeClr val="accent1">
                  <a:lumMod val="50000"/>
                </a:schemeClr>
              </a:solidFill>
            </a:endParaRPr>
          </a:p>
        </p:txBody>
      </p:sp>
      <p:pic>
        <p:nvPicPr>
          <p:cNvPr id="4" name="Picture 3" descr="RGB format">
            <a:extLst>
              <a:ext uri="{FF2B5EF4-FFF2-40B4-BE49-F238E27FC236}">
                <a16:creationId xmlns:a16="http://schemas.microsoft.com/office/drawing/2014/main" id="{E628DC9D-A567-2C93-6D0F-058D2B552C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199" y="1671146"/>
            <a:ext cx="6992007" cy="1269124"/>
          </a:xfrm>
          <a:prstGeom prst="rect">
            <a:avLst/>
          </a:prstGeom>
          <a:noFill/>
          <a:ln>
            <a:noFill/>
          </a:ln>
        </p:spPr>
      </p:pic>
      <p:pic>
        <p:nvPicPr>
          <p:cNvPr id="5" name="Picture 4" descr="RGB Blue channel">
            <a:extLst>
              <a:ext uri="{FF2B5EF4-FFF2-40B4-BE49-F238E27FC236}">
                <a16:creationId xmlns:a16="http://schemas.microsoft.com/office/drawing/2014/main" id="{C1065A3B-389A-E310-FDE1-6839854B9D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4793" y="3421116"/>
            <a:ext cx="7291552" cy="1722383"/>
          </a:xfrm>
          <a:prstGeom prst="rect">
            <a:avLst/>
          </a:prstGeom>
          <a:noFill/>
          <a:ln>
            <a:noFill/>
          </a:ln>
        </p:spPr>
      </p:pic>
    </p:spTree>
    <p:extLst>
      <p:ext uri="{BB962C8B-B14F-4D97-AF65-F5344CB8AC3E}">
        <p14:creationId xmlns:p14="http://schemas.microsoft.com/office/powerpoint/2010/main" val="4016483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295C-AFCC-BEAF-76D0-1590D25D9956}"/>
              </a:ext>
            </a:extLst>
          </p:cNvPr>
          <p:cNvSpPr>
            <a:spLocks noGrp="1"/>
          </p:cNvSpPr>
          <p:nvPr>
            <p:ph type="title"/>
          </p:nvPr>
        </p:nvSpPr>
        <p:spPr>
          <a:xfrm>
            <a:off x="1466063" y="0"/>
            <a:ext cx="7587253" cy="548877"/>
          </a:xfrm>
        </p:spPr>
        <p:txBody>
          <a:bodyPr>
            <a:normAutofit/>
          </a:bodyPr>
          <a:lstStyle/>
          <a:p>
            <a:r>
              <a:rPr lang="en-US" dirty="0"/>
              <a:t>CONVOLUTIONAL NEURAL NETWORK</a:t>
            </a:r>
          </a:p>
        </p:txBody>
      </p:sp>
      <p:sp>
        <p:nvSpPr>
          <p:cNvPr id="3" name="Content Placeholder 2">
            <a:extLst>
              <a:ext uri="{FF2B5EF4-FFF2-40B4-BE49-F238E27FC236}">
                <a16:creationId xmlns:a16="http://schemas.microsoft.com/office/drawing/2014/main" id="{C0D29D9C-110D-FF66-DBA3-C64D3D5004F1}"/>
              </a:ext>
            </a:extLst>
          </p:cNvPr>
          <p:cNvSpPr>
            <a:spLocks noGrp="1"/>
          </p:cNvSpPr>
          <p:nvPr>
            <p:ph idx="1"/>
          </p:nvPr>
        </p:nvSpPr>
        <p:spPr>
          <a:xfrm>
            <a:off x="1466063" y="548876"/>
            <a:ext cx="7587253" cy="4594623"/>
          </a:xfrm>
        </p:spPr>
        <p:txBody>
          <a:bodyPr>
            <a:normAutofit fontScale="62500" lnSpcReduction="20000"/>
          </a:bodyPr>
          <a:lstStyle/>
          <a:p>
            <a:pPr>
              <a:buFont typeface="Wingdings" panose="05000000000000000000" pitchFamily="2" charset="2"/>
              <a:buChar char="q"/>
            </a:pPr>
            <a:r>
              <a:rPr lang="en-US" sz="1800" b="1" dirty="0">
                <a:solidFill>
                  <a:srgbClr val="222222"/>
                </a:solidFill>
                <a:effectLst/>
                <a:latin typeface="Cambria" panose="02040503050406030204" pitchFamily="18" charset="0"/>
                <a:ea typeface="Times New Roman" panose="02020603050405020304" pitchFamily="18" charset="0"/>
              </a:rPr>
              <a:t>Example of RGB representation</a:t>
            </a:r>
            <a:r>
              <a:rPr lang="en-US" sz="1800" dirty="0">
                <a:solidFill>
                  <a:srgbClr val="222222"/>
                </a:solidFill>
                <a:effectLst/>
                <a:latin typeface="Cambria" panose="02040503050406030204" pitchFamily="18" charset="0"/>
                <a:ea typeface="Times New Roman" panose="02020603050405020304" pitchFamily="18" charset="0"/>
              </a:rPr>
              <a:t> of colored image data is:</a:t>
            </a:r>
          </a:p>
          <a:p>
            <a:pPr>
              <a:buFont typeface="Wingdings" panose="05000000000000000000" pitchFamily="2" charset="2"/>
              <a:buChar char="q"/>
            </a:pPr>
            <a:endParaRPr lang="en-US" sz="1800" dirty="0">
              <a:solidFill>
                <a:srgbClr val="222222"/>
              </a:solidFill>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Times New Roman" panose="02020603050405020304" pitchFamily="18" charset="0"/>
            </a:endParaRPr>
          </a:p>
          <a:p>
            <a:pPr>
              <a:buFont typeface="Wingdings" panose="05000000000000000000" pitchFamily="2" charset="2"/>
              <a:buChar char="q"/>
            </a:pPr>
            <a:r>
              <a:rPr lang="en-US" sz="4000" b="1" dirty="0">
                <a:effectLst/>
                <a:latin typeface="Cambria" panose="02040503050406030204" pitchFamily="18" charset="0"/>
                <a:ea typeface="Calibri" panose="020F0502020204030204" pitchFamily="34" charset="0"/>
                <a:cs typeface="Times New Roman" panose="02020603050405020304" pitchFamily="18" charset="0"/>
              </a:rPr>
              <a:t>NB</a:t>
            </a:r>
            <a:r>
              <a:rPr lang="en-US" sz="4000" dirty="0">
                <a:effectLst/>
                <a:latin typeface="Cambria" panose="02040503050406030204" pitchFamily="18" charset="0"/>
                <a:ea typeface="Calibri" panose="020F0502020204030204" pitchFamily="34" charset="0"/>
                <a:cs typeface="Times New Roman" panose="02020603050405020304" pitchFamily="18" charset="0"/>
              </a:rPr>
              <a:t>: What is the  dimension of this data:</a:t>
            </a:r>
          </a:p>
          <a:p>
            <a:pPr>
              <a:buFont typeface="Wingdings" panose="05000000000000000000" pitchFamily="2" charset="2"/>
              <a:buChar char="q"/>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Cambria" panose="02040503050406030204" pitchFamily="18" charset="0"/>
              <a:ea typeface="Times New Roman" panose="02020603050405020304" pitchFamily="18" charset="0"/>
            </a:endParaRPr>
          </a:p>
          <a:p>
            <a:pPr>
              <a:buFont typeface="Wingdings" panose="05000000000000000000" pitchFamily="2" charset="2"/>
              <a:buChar char="q"/>
            </a:pPr>
            <a:endParaRPr lang="en-US" sz="1800" dirty="0">
              <a:solidFill>
                <a:srgbClr val="222222"/>
              </a:solidFill>
              <a:effectLst/>
              <a:latin typeface="Cambria" panose="02040503050406030204" pitchFamily="18" charset="0"/>
              <a:ea typeface="Times New Roman" panose="02020603050405020304" pitchFamily="18" charset="0"/>
            </a:endParaRPr>
          </a:p>
          <a:p>
            <a:pPr>
              <a:buFont typeface="Wingdings" panose="05000000000000000000" pitchFamily="2" charset="2"/>
              <a:buChar char="q"/>
            </a:pPr>
            <a:r>
              <a:rPr lang="en-US" sz="3800" b="1" dirty="0">
                <a:solidFill>
                  <a:srgbClr val="222222"/>
                </a:solidFill>
                <a:effectLst/>
                <a:latin typeface="Cambria" panose="02040503050406030204" pitchFamily="18" charset="0"/>
                <a:ea typeface="Times New Roman" panose="02020603050405020304" pitchFamily="18" charset="0"/>
              </a:rPr>
              <a:t>M*N*d  = </a:t>
            </a:r>
            <a:r>
              <a:rPr lang="en-US" sz="3800" b="1" dirty="0">
                <a:solidFill>
                  <a:schemeClr val="accent6"/>
                </a:solidFill>
                <a:effectLst/>
                <a:latin typeface="Cambria" panose="02040503050406030204" pitchFamily="18" charset="0"/>
                <a:ea typeface="Times New Roman" panose="02020603050405020304" pitchFamily="18" charset="0"/>
              </a:rPr>
              <a:t>TENSOR</a:t>
            </a:r>
          </a:p>
          <a:p>
            <a:pPr>
              <a:buFont typeface="Wingdings" panose="05000000000000000000" pitchFamily="2" charset="2"/>
              <a:buChar char="q"/>
            </a:pPr>
            <a:r>
              <a:rPr lang="en-US" sz="2200" b="1" dirty="0">
                <a:solidFill>
                  <a:srgbClr val="FF0000"/>
                </a:solidFill>
                <a:effectLst/>
                <a:latin typeface="Cambria" panose="02040503050406030204" pitchFamily="18" charset="0"/>
                <a:ea typeface="Calibri" panose="020F0502020204030204" pitchFamily="34" charset="0"/>
                <a:cs typeface="Times New Roman" panose="02020603050405020304" pitchFamily="18" charset="0"/>
              </a:rPr>
              <a:t>Hence: a notation of for example: (6000, 28, 28, 3) means we have collected 60000 RGB color images of pixels in 28 by 28</a:t>
            </a:r>
            <a:r>
              <a:rPr lang="en-US" sz="2200" b="1" dirty="0">
                <a:solidFill>
                  <a:schemeClr val="accent6">
                    <a:lumMod val="50000"/>
                  </a:schemeClr>
                </a:solidFill>
                <a:effectLst/>
                <a:latin typeface="Cambria" panose="02040503050406030204" pitchFamily="18" charset="0"/>
                <a:ea typeface="Calibri" panose="020F0502020204030204" pitchFamily="34" charset="0"/>
                <a:cs typeface="Times New Roman" panose="02020603050405020304" pitchFamily="18" charset="0"/>
              </a:rPr>
              <a:t>.</a:t>
            </a:r>
            <a:endParaRPr lang="en-US" sz="2200" b="1"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2300" b="1" dirty="0">
              <a:solidFill>
                <a:schemeClr val="accent6"/>
              </a:solidFill>
              <a:effectLst/>
              <a:latin typeface="Times New Roman" panose="02020603050405020304" pitchFamily="18" charset="0"/>
              <a:ea typeface="Times New Roman" panose="02020603050405020304" pitchFamily="18" charset="0"/>
            </a:endParaRPr>
          </a:p>
          <a:p>
            <a:endParaRPr lang="en-US" dirty="0"/>
          </a:p>
        </p:txBody>
      </p:sp>
      <p:pic>
        <p:nvPicPr>
          <p:cNvPr id="4" name="Picture 3" descr="The Computer Vision Pipeline, Part 2: input images - Manning">
            <a:extLst>
              <a:ext uri="{FF2B5EF4-FFF2-40B4-BE49-F238E27FC236}">
                <a16:creationId xmlns:a16="http://schemas.microsoft.com/office/drawing/2014/main" id="{FA08D288-5B45-9B85-39FB-DE9EED1565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47982"/>
            <a:ext cx="5943600" cy="2378710"/>
          </a:xfrm>
          <a:prstGeom prst="rect">
            <a:avLst/>
          </a:prstGeom>
          <a:noFill/>
          <a:ln>
            <a:noFill/>
          </a:ln>
        </p:spPr>
      </p:pic>
    </p:spTree>
    <p:extLst>
      <p:ext uri="{BB962C8B-B14F-4D97-AF65-F5344CB8AC3E}">
        <p14:creationId xmlns:p14="http://schemas.microsoft.com/office/powerpoint/2010/main" val="2114711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295C-AFCC-BEAF-76D0-1590D25D9956}"/>
              </a:ext>
            </a:extLst>
          </p:cNvPr>
          <p:cNvSpPr>
            <a:spLocks noGrp="1"/>
          </p:cNvSpPr>
          <p:nvPr>
            <p:ph type="title"/>
          </p:nvPr>
        </p:nvSpPr>
        <p:spPr>
          <a:xfrm>
            <a:off x="1466063" y="94593"/>
            <a:ext cx="7587253" cy="454284"/>
          </a:xfrm>
        </p:spPr>
        <p:txBody>
          <a:bodyPr>
            <a:normAutofit fontScale="90000"/>
          </a:bodyPr>
          <a:lstStyle/>
          <a:p>
            <a:r>
              <a:rPr lang="en-US" dirty="0"/>
              <a:t>CONVOLUTIONAL NEURAL NETWORK</a:t>
            </a:r>
          </a:p>
        </p:txBody>
      </p:sp>
      <p:sp>
        <p:nvSpPr>
          <p:cNvPr id="3" name="Content Placeholder 2">
            <a:extLst>
              <a:ext uri="{FF2B5EF4-FFF2-40B4-BE49-F238E27FC236}">
                <a16:creationId xmlns:a16="http://schemas.microsoft.com/office/drawing/2014/main" id="{C0D29D9C-110D-FF66-DBA3-C64D3D5004F1}"/>
              </a:ext>
            </a:extLst>
          </p:cNvPr>
          <p:cNvSpPr>
            <a:spLocks noGrp="1"/>
          </p:cNvSpPr>
          <p:nvPr>
            <p:ph idx="1"/>
          </p:nvPr>
        </p:nvSpPr>
        <p:spPr>
          <a:xfrm>
            <a:off x="1466063" y="548877"/>
            <a:ext cx="7587253" cy="4500030"/>
          </a:xfrm>
        </p:spPr>
        <p:txBody>
          <a:bodyPr/>
          <a:lstStyle/>
          <a:p>
            <a:pPr>
              <a:buFont typeface="Wingdings" panose="05000000000000000000" pitchFamily="2" charset="2"/>
              <a:buChar char="q"/>
            </a:pPr>
            <a:r>
              <a:rPr lang="en-US" sz="2000" dirty="0">
                <a:solidFill>
                  <a:schemeClr val="accent6"/>
                </a:solidFill>
                <a:latin typeface="+mj-lt"/>
              </a:rPr>
              <a:t>What is a Tensor?</a:t>
            </a:r>
          </a:p>
          <a:p>
            <a:pPr>
              <a:buFont typeface="Wingdings" panose="05000000000000000000" pitchFamily="2" charset="2"/>
              <a:buChar char="q"/>
            </a:pPr>
            <a:r>
              <a:rPr lang="en-US" sz="1400" dirty="0">
                <a:solidFill>
                  <a:srgbClr val="3D4251"/>
                </a:solidFill>
                <a:latin typeface="Lora" pitchFamily="2" charset="0"/>
                <a:ea typeface="Times New Roman" panose="02020603050405020304" pitchFamily="18" charset="0"/>
                <a:cs typeface="Times New Roman" panose="02020603050405020304" pitchFamily="18" charset="0"/>
              </a:rPr>
              <a:t>A</a:t>
            </a:r>
            <a:r>
              <a:rPr lang="en-US" sz="1400" dirty="0">
                <a:solidFill>
                  <a:srgbClr val="3D4251"/>
                </a:solidFill>
                <a:effectLst/>
                <a:latin typeface="Lora" pitchFamily="2" charset="0"/>
                <a:ea typeface="Times New Roman" panose="02020603050405020304" pitchFamily="18" charset="0"/>
                <a:cs typeface="Times New Roman" panose="02020603050405020304" pitchFamily="18" charset="0"/>
              </a:rPr>
              <a:t> tensor is a </a:t>
            </a:r>
            <a:r>
              <a:rPr lang="en-US" sz="1400" dirty="0">
                <a:solidFill>
                  <a:srgbClr val="3D4251"/>
                </a:solidFill>
                <a:latin typeface="Lora" pitchFamily="2" charset="0"/>
                <a:ea typeface="Times New Roman" panose="02020603050405020304" pitchFamily="18" charset="0"/>
                <a:cs typeface="Times New Roman" panose="02020603050405020304" pitchFamily="18" charset="0"/>
              </a:rPr>
              <a:t>N-dimensional representation of a dataset in </a:t>
            </a:r>
            <a:r>
              <a:rPr lang="en-US" sz="1400" dirty="0">
                <a:solidFill>
                  <a:srgbClr val="3D4251"/>
                </a:solidFill>
                <a:effectLst/>
                <a:latin typeface="Lora" pitchFamily="2" charset="0"/>
                <a:ea typeface="Times New Roman" panose="02020603050405020304" pitchFamily="18" charset="0"/>
                <a:cs typeface="Times New Roman" panose="02020603050405020304" pitchFamily="18" charset="0"/>
              </a:rPr>
              <a:t> Machine </a:t>
            </a:r>
            <a:r>
              <a:rPr lang="en-US" sz="1400" dirty="0">
                <a:solidFill>
                  <a:srgbClr val="3D4251"/>
                </a:solidFill>
                <a:latin typeface="Lora" pitchFamily="2" charset="0"/>
                <a:ea typeface="Times New Roman" panose="02020603050405020304" pitchFamily="18" charset="0"/>
                <a:cs typeface="Times New Roman" panose="02020603050405020304" pitchFamily="18" charset="0"/>
              </a:rPr>
              <a:t>L</a:t>
            </a:r>
            <a:r>
              <a:rPr lang="en-US" sz="1400" dirty="0">
                <a:solidFill>
                  <a:srgbClr val="3D4251"/>
                </a:solidFill>
                <a:effectLst/>
                <a:latin typeface="Lora" pitchFamily="2" charset="0"/>
                <a:ea typeface="Times New Roman" panose="02020603050405020304" pitchFamily="18" charset="0"/>
                <a:cs typeface="Times New Roman" panose="02020603050405020304" pitchFamily="18" charset="0"/>
              </a:rPr>
              <a:t>earning and Deep </a:t>
            </a:r>
            <a:r>
              <a:rPr lang="en-US" sz="1400" dirty="0">
                <a:solidFill>
                  <a:srgbClr val="3D4251"/>
                </a:solidFill>
                <a:latin typeface="Lora" pitchFamily="2" charset="0"/>
                <a:ea typeface="Times New Roman" panose="02020603050405020304" pitchFamily="18" charset="0"/>
                <a:cs typeface="Times New Roman" panose="02020603050405020304" pitchFamily="18" charset="0"/>
              </a:rPr>
              <a:t>L</a:t>
            </a:r>
            <a:r>
              <a:rPr lang="en-US" sz="1400" dirty="0">
                <a:solidFill>
                  <a:srgbClr val="3D4251"/>
                </a:solidFill>
                <a:effectLst/>
                <a:latin typeface="Lora" pitchFamily="2" charset="0"/>
                <a:ea typeface="Times New Roman" panose="02020603050405020304" pitchFamily="18" charset="0"/>
                <a:cs typeface="Times New Roman" panose="02020603050405020304" pitchFamily="18" charset="0"/>
              </a:rPr>
              <a:t>earning. A tensor can be a 1-dimensional, a 2-dimensional, a 3-dimensional array, etc. </a:t>
            </a:r>
            <a:endParaRPr lang="en-US" sz="1400" dirty="0"/>
          </a:p>
        </p:txBody>
      </p:sp>
      <p:pic>
        <p:nvPicPr>
          <p:cNvPr id="4" name="Picture 3" descr="Graphical user interface&#10;&#10;Description automatically generated with low confidence">
            <a:extLst>
              <a:ext uri="{FF2B5EF4-FFF2-40B4-BE49-F238E27FC236}">
                <a16:creationId xmlns:a16="http://schemas.microsoft.com/office/drawing/2014/main" id="{C50DFBF7-16F8-D2DA-7F50-34422FCD36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3262" y="1658831"/>
            <a:ext cx="6400800" cy="2280122"/>
          </a:xfrm>
          <a:prstGeom prst="rect">
            <a:avLst/>
          </a:prstGeom>
          <a:noFill/>
          <a:ln>
            <a:noFill/>
          </a:ln>
        </p:spPr>
      </p:pic>
      <p:pic>
        <p:nvPicPr>
          <p:cNvPr id="5" name="Picture 4">
            <a:extLst>
              <a:ext uri="{FF2B5EF4-FFF2-40B4-BE49-F238E27FC236}">
                <a16:creationId xmlns:a16="http://schemas.microsoft.com/office/drawing/2014/main" id="{6A998FAF-B045-128C-B501-7125211447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1612" y="3744310"/>
            <a:ext cx="2324100" cy="1399190"/>
          </a:xfrm>
          <a:prstGeom prst="rect">
            <a:avLst/>
          </a:prstGeom>
          <a:noFill/>
          <a:ln>
            <a:noFill/>
          </a:ln>
        </p:spPr>
      </p:pic>
    </p:spTree>
    <p:extLst>
      <p:ext uri="{BB962C8B-B14F-4D97-AF65-F5344CB8AC3E}">
        <p14:creationId xmlns:p14="http://schemas.microsoft.com/office/powerpoint/2010/main" val="3200035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040" y="198422"/>
            <a:ext cx="6969760" cy="857250"/>
          </a:xfrm>
        </p:spPr>
        <p:txBody>
          <a:bodyPr>
            <a:normAutofit/>
          </a:bodyPr>
          <a:lstStyle/>
          <a:p>
            <a:r>
              <a:rPr lang="en-US" sz="2200" dirty="0"/>
              <a:t>Why Convolutional Neural Network for Image classification?</a:t>
            </a: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a:xfrm>
            <a:off x="1717040" y="1200150"/>
            <a:ext cx="6969760" cy="3870613"/>
          </a:xfrm>
        </p:spPr>
        <p:txBody>
          <a:bodyPr>
            <a:normAutofit fontScale="92500" lnSpcReduction="10000"/>
          </a:bodyPr>
          <a:lstStyle/>
          <a:p>
            <a:pPr>
              <a:buFont typeface="Wingdings" panose="05000000000000000000" pitchFamily="2" charset="2"/>
              <a:buChar char="q"/>
            </a:pPr>
            <a:r>
              <a:rPr lang="en-US" dirty="0"/>
              <a:t>Assume a </a:t>
            </a:r>
            <a:r>
              <a:rPr lang="en-US" i="1" dirty="0"/>
              <a:t>100 × 100 image</a:t>
            </a:r>
            <a:r>
              <a:rPr lang="en-US" dirty="0"/>
              <a:t> with 10,000 pixels. If the first layer has just 1,000 </a:t>
            </a:r>
            <a:r>
              <a:rPr lang="en-US" dirty="0">
                <a:sym typeface="Wingdings" panose="05000000000000000000" pitchFamily="2" charset="2"/>
              </a:rPr>
              <a:t></a:t>
            </a:r>
            <a:r>
              <a:rPr lang="en-US" b="1" dirty="0">
                <a:solidFill>
                  <a:schemeClr val="accent6">
                    <a:lumMod val="75000"/>
                  </a:schemeClr>
                </a:solidFill>
              </a:rPr>
              <a:t>10 million connections (just for the first layer).</a:t>
            </a:r>
          </a:p>
          <a:p>
            <a:pPr lvl="1">
              <a:buFont typeface="Wingdings" panose="05000000000000000000" pitchFamily="2" charset="2"/>
              <a:buChar char="è"/>
            </a:pPr>
            <a:endParaRPr lang="en-US" dirty="0"/>
          </a:p>
          <a:p>
            <a:pPr lvl="1">
              <a:buFont typeface="Wingdings" panose="05000000000000000000" pitchFamily="2" charset="2"/>
              <a:buChar char="è"/>
            </a:pPr>
            <a:endParaRPr lang="en-US" dirty="0"/>
          </a:p>
          <a:p>
            <a:pPr lvl="1">
              <a:buFont typeface="Wingdings" panose="05000000000000000000" pitchFamily="2" charset="2"/>
              <a:buChar char="è"/>
            </a:pPr>
            <a:endParaRPr lang="en-US" dirty="0"/>
          </a:p>
          <a:p>
            <a:pPr lvl="1">
              <a:buFont typeface="Wingdings" panose="05000000000000000000" pitchFamily="2" charset="2"/>
              <a:buChar char="è"/>
            </a:pPr>
            <a:endParaRPr lang="en-US" dirty="0"/>
          </a:p>
          <a:p>
            <a:pPr lvl="1">
              <a:buFont typeface="Wingdings" panose="05000000000000000000" pitchFamily="2" charset="2"/>
              <a:buChar char="è"/>
            </a:pPr>
            <a:endParaRPr lang="en-US" dirty="0"/>
          </a:p>
          <a:p>
            <a:pPr lvl="1">
              <a:buFont typeface="Wingdings" panose="05000000000000000000" pitchFamily="2" charset="2"/>
              <a:buChar char="è"/>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buFont typeface="Wingdings" panose="05000000000000000000" pitchFamily="2" charset="2"/>
              <a:buChar char="v"/>
            </a:pPr>
            <a:r>
              <a:rPr lang="en-US" b="1" dirty="0">
                <a:solidFill>
                  <a:srgbClr val="FF0000"/>
                </a:solidFill>
              </a:rPr>
              <a:t>Deep Learning Networks with several layers would overfit the data</a:t>
            </a:r>
            <a:endParaRPr lang="en-CA" b="1" dirty="0">
              <a:solidFill>
                <a:srgbClr val="FF0000"/>
              </a:solidFill>
            </a:endParaRPr>
          </a:p>
          <a:p>
            <a:pPr marL="0" indent="0">
              <a:buNone/>
            </a:pPr>
            <a:endParaRPr lang="en-US" dirty="0"/>
          </a:p>
        </p:txBody>
      </p:sp>
      <p:pic>
        <p:nvPicPr>
          <p:cNvPr id="5" name="Picture 4">
            <a:extLst>
              <a:ext uri="{FF2B5EF4-FFF2-40B4-BE49-F238E27FC236}">
                <a16:creationId xmlns:a16="http://schemas.microsoft.com/office/drawing/2014/main" id="{E6DA4AC0-645F-0142-AE61-1C3988096F09}"/>
              </a:ext>
            </a:extLst>
          </p:cNvPr>
          <p:cNvPicPr>
            <a:picLocks noChangeAspect="1"/>
          </p:cNvPicPr>
          <p:nvPr/>
        </p:nvPicPr>
        <p:blipFill>
          <a:blip r:embed="rId2"/>
          <a:stretch>
            <a:fillRect/>
          </a:stretch>
        </p:blipFill>
        <p:spPr>
          <a:xfrm>
            <a:off x="2232837" y="2296741"/>
            <a:ext cx="5804070" cy="1978329"/>
          </a:xfrm>
          <a:prstGeom prst="rect">
            <a:avLst/>
          </a:prstGeom>
        </p:spPr>
      </p:pic>
    </p:spTree>
    <p:extLst>
      <p:ext uri="{BB962C8B-B14F-4D97-AF65-F5344CB8AC3E}">
        <p14:creationId xmlns:p14="http://schemas.microsoft.com/office/powerpoint/2010/main" val="3456403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CNN solution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CNNs solve this problem using partially connected layers. </a:t>
            </a:r>
          </a:p>
          <a:p>
            <a:pPr lvl="1"/>
            <a:r>
              <a:rPr lang="en-US" dirty="0"/>
              <a:t>far fewer parameters than a fully connected DNN</a:t>
            </a:r>
          </a:p>
          <a:p>
            <a:pPr lvl="1"/>
            <a:r>
              <a:rPr lang="en-US" dirty="0"/>
              <a:t>reduces the risk of overfitting, </a:t>
            </a:r>
          </a:p>
          <a:p>
            <a:pPr lvl="1"/>
            <a:r>
              <a:rPr lang="en-US" dirty="0"/>
              <a:t>requires much less training data. </a:t>
            </a:r>
          </a:p>
          <a:p>
            <a:pPr lvl="1"/>
            <a:r>
              <a:rPr lang="en-US" dirty="0"/>
              <a:t>heavily reuses its weights, </a:t>
            </a:r>
          </a:p>
          <a:p>
            <a:pPr lvl="1"/>
            <a:r>
              <a:rPr lang="en-US" dirty="0"/>
              <a:t>much faster to train</a:t>
            </a:r>
          </a:p>
          <a:p>
            <a:pPr lvl="1"/>
            <a:r>
              <a:rPr lang="en-US" b="1" dirty="0">
                <a:solidFill>
                  <a:schemeClr val="accent2"/>
                </a:solidFill>
              </a:rPr>
              <a:t>Identify feature maps</a:t>
            </a:r>
            <a:r>
              <a:rPr lang="en-US" b="1" dirty="0">
                <a:solidFill>
                  <a:schemeClr val="accent2"/>
                </a:solidFill>
                <a:sym typeface="Wingdings" panose="05000000000000000000" pitchFamily="2" charset="2"/>
              </a:rPr>
              <a:t></a:t>
            </a:r>
            <a:endParaRPr lang="en-US" b="1" dirty="0">
              <a:solidFill>
                <a:schemeClr val="accent2"/>
              </a:solidFill>
            </a:endParaRPr>
          </a:p>
          <a:p>
            <a:pPr marL="457200" lvl="1"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5E634CA-11D0-324F-BEE8-0B6B5344017C}"/>
              </a:ext>
            </a:extLst>
          </p:cNvPr>
          <p:cNvPicPr>
            <a:picLocks noChangeAspect="1"/>
          </p:cNvPicPr>
          <p:nvPr/>
        </p:nvPicPr>
        <p:blipFill>
          <a:blip r:embed="rId2"/>
          <a:stretch>
            <a:fillRect/>
          </a:stretch>
        </p:blipFill>
        <p:spPr>
          <a:xfrm>
            <a:off x="4989256" y="2421157"/>
            <a:ext cx="3721395" cy="2283174"/>
          </a:xfrm>
          <a:prstGeom prst="rect">
            <a:avLst/>
          </a:prstGeom>
        </p:spPr>
      </p:pic>
    </p:spTree>
    <p:extLst>
      <p:ext uri="{BB962C8B-B14F-4D97-AF65-F5344CB8AC3E}">
        <p14:creationId xmlns:p14="http://schemas.microsoft.com/office/powerpoint/2010/main" val="227986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620" y="205979"/>
            <a:ext cx="7213180" cy="857250"/>
          </a:xfrm>
        </p:spPr>
        <p:txBody>
          <a:bodyPr>
            <a:normAutofit/>
          </a:bodyPr>
          <a:lstStyle/>
          <a:p>
            <a:r>
              <a:rPr lang="en-CA" sz="3200" dirty="0">
                <a:solidFill>
                  <a:schemeClr val="accent6">
                    <a:lumMod val="75000"/>
                  </a:schemeClr>
                </a:solidFill>
              </a:rPr>
              <a:t>Convolutional</a:t>
            </a:r>
            <a:r>
              <a:rPr lang="en-CA" sz="2400" dirty="0">
                <a:solidFill>
                  <a:schemeClr val="accent6">
                    <a:lumMod val="75000"/>
                  </a:schemeClr>
                </a:solidFill>
              </a:rPr>
              <a:t> Neural Network Architecture</a:t>
            </a:r>
            <a:endParaRPr lang="en-US" sz="2400" dirty="0">
              <a:solidFill>
                <a:schemeClr val="accent6">
                  <a:lumMod val="75000"/>
                </a:schemeClr>
              </a:solidFill>
            </a:endParaRP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pPr>
              <a:buFont typeface="Wingdings" panose="05000000000000000000" pitchFamily="2" charset="2"/>
              <a:buChar char="v"/>
            </a:pPr>
            <a:r>
              <a:rPr lang="en-US" dirty="0"/>
              <a:t>CNN is typically composed of following types of layers:</a:t>
            </a:r>
          </a:p>
          <a:p>
            <a:pPr lvl="1">
              <a:buFont typeface="Wingdings" panose="05000000000000000000" pitchFamily="2" charset="2"/>
              <a:buChar char="Ø"/>
            </a:pPr>
            <a:r>
              <a:rPr lang="en-US" sz="1800" b="1" i="1" dirty="0">
                <a:solidFill>
                  <a:schemeClr val="accent3"/>
                </a:solidFill>
              </a:rPr>
              <a:t>Input Layer</a:t>
            </a:r>
          </a:p>
          <a:p>
            <a:pPr lvl="1">
              <a:buFont typeface="Wingdings" panose="05000000000000000000" pitchFamily="2" charset="2"/>
              <a:buChar char="Ø"/>
            </a:pPr>
            <a:r>
              <a:rPr lang="en-US" sz="1800" b="1" i="1" dirty="0">
                <a:solidFill>
                  <a:schemeClr val="accent3"/>
                </a:solidFill>
              </a:rPr>
              <a:t>Convolution Layer + Activation Function </a:t>
            </a:r>
          </a:p>
          <a:p>
            <a:pPr lvl="1">
              <a:buFont typeface="Wingdings" panose="05000000000000000000" pitchFamily="2" charset="2"/>
              <a:buChar char="Ø"/>
            </a:pPr>
            <a:r>
              <a:rPr lang="en-US" sz="1800" b="1" i="1" dirty="0">
                <a:solidFill>
                  <a:schemeClr val="accent3"/>
                </a:solidFill>
              </a:rPr>
              <a:t>Pooling Layer</a:t>
            </a:r>
          </a:p>
          <a:p>
            <a:pPr lvl="1">
              <a:buFont typeface="Wingdings" panose="05000000000000000000" pitchFamily="2" charset="2"/>
              <a:buChar char="Ø"/>
            </a:pPr>
            <a:r>
              <a:rPr lang="en-US" sz="1800" b="1" i="1" dirty="0">
                <a:solidFill>
                  <a:schemeClr val="accent3"/>
                </a:solidFill>
              </a:rPr>
              <a:t>Fully Connected Layer(s). </a:t>
            </a:r>
          </a:p>
          <a:p>
            <a:pPr marL="457200" lvl="1" indent="0">
              <a:buNone/>
            </a:pPr>
            <a:endParaRPr lang="en-US" sz="1800" b="1" i="1" dirty="0">
              <a:solidFill>
                <a:schemeClr val="accent3"/>
              </a:solidFill>
            </a:endParaRPr>
          </a:p>
          <a:p>
            <a:pPr>
              <a:buFont typeface="Wingdings" panose="05000000000000000000" pitchFamily="2" charset="2"/>
              <a:buChar char="v"/>
            </a:pPr>
            <a:r>
              <a:rPr lang="en-US" dirty="0"/>
              <a:t>Convolution and pooling layers, perform feature extraction, </a:t>
            </a:r>
          </a:p>
          <a:p>
            <a:pPr>
              <a:buFont typeface="Wingdings" panose="05000000000000000000" pitchFamily="2" charset="2"/>
              <a:buChar char="v"/>
            </a:pPr>
            <a:r>
              <a:rPr lang="en-US" dirty="0"/>
              <a:t>Fully connected layer, maps the extracted features into final output, such as classification.</a:t>
            </a:r>
          </a:p>
          <a:p>
            <a:pPr marL="0" indent="0">
              <a:buNone/>
            </a:pPr>
            <a:endParaRPr lang="en-US" dirty="0"/>
          </a:p>
        </p:txBody>
      </p:sp>
    </p:spTree>
    <p:extLst>
      <p:ext uri="{BB962C8B-B14F-4D97-AF65-F5344CB8AC3E}">
        <p14:creationId xmlns:p14="http://schemas.microsoft.com/office/powerpoint/2010/main" val="4036498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1805-7BF9-28D0-BDEC-084CAE0D983D}"/>
              </a:ext>
            </a:extLst>
          </p:cNvPr>
          <p:cNvSpPr>
            <a:spLocks noGrp="1"/>
          </p:cNvSpPr>
          <p:nvPr>
            <p:ph type="title"/>
          </p:nvPr>
        </p:nvSpPr>
        <p:spPr>
          <a:xfrm>
            <a:off x="1390493" y="67353"/>
            <a:ext cx="7296307" cy="428625"/>
          </a:xfrm>
        </p:spPr>
        <p:txBody>
          <a:bodyPr>
            <a:normAutofit fontScale="90000"/>
          </a:bodyPr>
          <a:lstStyle/>
          <a:p>
            <a:r>
              <a:rPr lang="en-US" dirty="0"/>
              <a:t> Deep Learning Set Up: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C607EC-184F-3072-6254-947E6A2AD701}"/>
                  </a:ext>
                </a:extLst>
              </p:cNvPr>
              <p:cNvSpPr>
                <a:spLocks noGrp="1"/>
              </p:cNvSpPr>
              <p:nvPr>
                <p:ph idx="1"/>
              </p:nvPr>
            </p:nvSpPr>
            <p:spPr>
              <a:xfrm>
                <a:off x="1526519" y="495978"/>
                <a:ext cx="7534354" cy="4580169"/>
              </a:xfrm>
            </p:spPr>
            <p:txBody>
              <a:bodyPr>
                <a:noAutofit/>
              </a:bodyPr>
              <a:lstStyle/>
              <a:p>
                <a:pPr>
                  <a:buFont typeface="Wingdings" panose="05000000000000000000" pitchFamily="2" charset="2"/>
                  <a:buChar char="v"/>
                </a:pPr>
                <a:r>
                  <a:rPr lang="en-US" sz="1400" b="1" u="sng" dirty="0">
                    <a:solidFill>
                      <a:schemeClr val="accent6"/>
                    </a:solidFill>
                    <a:latin typeface="Cambria" panose="02040503050406030204" pitchFamily="18" charset="0"/>
                    <a:ea typeface="Cambria" panose="02040503050406030204" pitchFamily="18" charset="0"/>
                  </a:rPr>
                  <a:t>Stage 1 - Forward Propagation:</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eqArr>
                            <m:eqArrPr>
                              <m:ctrlPr>
                                <a:rPr lang="en-US" sz="1400" b="0" i="1" smtClean="0">
                                  <a:solidFill>
                                    <a:srgbClr val="00B050"/>
                                  </a:solidFill>
                                  <a:latin typeface="Cambria Math" panose="02040503050406030204" pitchFamily="18" charset="0"/>
                                  <a:ea typeface="Cambria Math" panose="02040503050406030204" pitchFamily="18" charset="0"/>
                                </a:rPr>
                              </m:ctrlPr>
                            </m:eqArrPr>
                            <m:e>
                              <m:r>
                                <a:rPr lang="en-US" sz="1400" b="1" i="1" smtClean="0">
                                  <a:solidFill>
                                    <a:srgbClr val="00B050"/>
                                  </a:solidFill>
                                  <a:latin typeface="Cambria Math" panose="02040503050406030204" pitchFamily="18" charset="0"/>
                                  <a:ea typeface="Cambria Math" panose="02040503050406030204" pitchFamily="18" charset="0"/>
                                </a:rPr>
                                <m:t>𝟏</m:t>
                              </m:r>
                              <m:r>
                                <a:rPr lang="en-US" sz="1400" b="1" i="1" smtClean="0">
                                  <a:solidFill>
                                    <a:srgbClr val="00B050"/>
                                  </a:solidFill>
                                  <a:latin typeface="Cambria Math" panose="02040503050406030204" pitchFamily="18" charset="0"/>
                                  <a:ea typeface="Cambria Math" panose="02040503050406030204" pitchFamily="18" charset="0"/>
                                </a:rPr>
                                <m:t>. </m:t>
                              </m:r>
                              <m:r>
                                <m:rPr>
                                  <m:nor/>
                                </m:rPr>
                                <a:rPr lang="en-US" sz="1400" b="1" dirty="0">
                                  <a:solidFill>
                                    <a:srgbClr val="00B050"/>
                                  </a:solidFill>
                                  <a:latin typeface="Cambria" panose="02040503050406030204" pitchFamily="18" charset="0"/>
                                  <a:ea typeface="Cambria" panose="02040503050406030204" pitchFamily="18" charset="0"/>
                                </a:rPr>
                                <m:t>Inputs</m:t>
                              </m:r>
                              <m:r>
                                <m:rPr>
                                  <m:nor/>
                                </m:rPr>
                                <a:rPr lang="en-US" sz="1400" b="1" dirty="0">
                                  <a:solidFill>
                                    <a:srgbClr val="00B050"/>
                                  </a:solidFill>
                                  <a:latin typeface="Cambria" panose="02040503050406030204" pitchFamily="18" charset="0"/>
                                  <a:ea typeface="Cambria" panose="02040503050406030204" pitchFamily="18" charset="0"/>
                                </a:rPr>
                                <m:t>/</m:t>
                              </m:r>
                              <m:r>
                                <m:rPr>
                                  <m:nor/>
                                </m:rPr>
                                <a:rPr lang="en-US" sz="1400" b="1" dirty="0">
                                  <a:solidFill>
                                    <a:srgbClr val="00B050"/>
                                  </a:solidFill>
                                  <a:latin typeface="Cambria" panose="02040503050406030204" pitchFamily="18" charset="0"/>
                                  <a:ea typeface="Cambria" panose="02040503050406030204" pitchFamily="18" charset="0"/>
                                </a:rPr>
                                <m:t>Data</m:t>
                              </m:r>
                              <m:r>
                                <m:rPr>
                                  <m:nor/>
                                </m:rPr>
                                <a:rPr lang="en-US" sz="1400" i="1" dirty="0">
                                  <a:latin typeface="Cambria" panose="02040503050406030204" pitchFamily="18" charset="0"/>
                                  <a:ea typeface="Cambria"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m:rPr>
                                  <m:nor/>
                                </m:rPr>
                                <a:rPr lang="en-US" sz="1400" i="1" dirty="0">
                                  <a:latin typeface="Cambria" panose="02040503050406030204" pitchFamily="18" charset="0"/>
                                  <a:ea typeface="Cambria"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3</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4</m:t>
                                  </m:r>
                                </m:sub>
                              </m:sSub>
                              <m:r>
                                <m:rPr>
                                  <m:nor/>
                                </m:rPr>
                                <a:rPr lang="en-US" sz="1400" dirty="0">
                                  <a:latin typeface="Cambria" panose="02040503050406030204" pitchFamily="18" charset="0"/>
                                  <a:ea typeface="Cambria"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5</m:t>
                                  </m:r>
                                </m:sub>
                              </m:sSub>
                              <m:r>
                                <a:rPr lang="en-US" sz="1400" i="1">
                                  <a:latin typeface="Cambria Math" panose="02040503050406030204" pitchFamily="18" charset="0"/>
                                  <a:ea typeface="Cambria Math" panose="02040503050406030204" pitchFamily="18" charset="0"/>
                                </a:rPr>
                                <m:t>, . . . ,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𝑛</m:t>
                                  </m:r>
                                </m:sub>
                              </m:sSub>
                              <m:r>
                                <m:rPr>
                                  <m:nor/>
                                </m:rPr>
                                <a:rPr lang="en-US" sz="1400" i="1" dirty="0">
                                  <a:latin typeface="Cambria" panose="02040503050406030204" pitchFamily="18" charset="0"/>
                                  <a:ea typeface="Cambria" panose="02040503050406030204" pitchFamily="18" charset="0"/>
                                </a:rPr>
                                <m:t> </m:t>
                              </m:r>
                              <m:r>
                                <m:rPr>
                                  <m:nor/>
                                </m:rPr>
                                <a:rPr lang="en-US" sz="1400" b="0" i="1" dirty="0" smtClean="0">
                                  <a:latin typeface="Cambria" panose="02040503050406030204" pitchFamily="18" charset="0"/>
                                  <a:ea typeface="Cambria" panose="02040503050406030204" pitchFamily="18" charset="0"/>
                                </a:rPr>
                                <m:t>,</m:t>
                              </m:r>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𝑎𝑛𝑑</m:t>
                              </m:r>
                              <m:r>
                                <a:rPr lang="en-US" sz="1400" b="0" i="1" dirty="0" smtClean="0">
                                  <a:latin typeface="Cambria Math" panose="02040503050406030204" pitchFamily="18" charset="0"/>
                                  <a:ea typeface="Cambria Math" panose="02040503050406030204" pitchFamily="18" charset="0"/>
                                </a:rPr>
                                <m:t> </m:t>
                              </m:r>
                              <m:sSub>
                                <m:sSubPr>
                                  <m:ctrlPr>
                                    <a:rPr lang="en-US" sz="1400" b="0" i="1" dirty="0" smtClean="0">
                                      <a:latin typeface="Cambria Math" panose="02040503050406030204" pitchFamily="18" charset="0"/>
                                      <a:ea typeface="Cambria Math" panose="02040503050406030204" pitchFamily="18" charset="0"/>
                                    </a:rPr>
                                  </m:ctrlPr>
                                </m:sSubPr>
                                <m:e>
                                  <m:r>
                                    <a:rPr lang="en-US" sz="1400" b="0" i="1" dirty="0" smtClean="0">
                                      <a:latin typeface="Cambria Math" panose="02040503050406030204" pitchFamily="18" charset="0"/>
                                      <a:ea typeface="Cambria Math" panose="02040503050406030204" pitchFamily="18" charset="0"/>
                                    </a:rPr>
                                    <m:t>𝑦</m:t>
                                  </m:r>
                                </m:e>
                                <m:sub>
                                  <m:r>
                                    <a:rPr lang="en-US" sz="1400" b="0" i="1" dirty="0" smtClean="0">
                                      <a:latin typeface="Cambria Math" panose="02040503050406030204" pitchFamily="18" charset="0"/>
                                      <a:ea typeface="Cambria Math" panose="02040503050406030204" pitchFamily="18" charset="0"/>
                                    </a:rPr>
                                    <m:t>𝑖</m:t>
                                  </m:r>
                                </m:sub>
                              </m:sSub>
                              <m:r>
                                <a:rPr lang="en-US" sz="1400" b="0" i="1" dirty="0" smtClean="0">
                                  <a:latin typeface="Cambria Math" panose="02040503050406030204" pitchFamily="18" charset="0"/>
                                  <a:ea typeface="Cambria Math" panose="02040503050406030204" pitchFamily="18" charset="0"/>
                                </a:rPr>
                                <m:t>                               </m:t>
                              </m:r>
                            </m:e>
                            <m:e>
                              <m:r>
                                <a:rPr lang="en-US" sz="1400" b="1" i="1" dirty="0" smtClean="0">
                                  <a:solidFill>
                                    <a:srgbClr val="00B050"/>
                                  </a:solidFill>
                                  <a:latin typeface="Cambria Math" panose="02040503050406030204" pitchFamily="18" charset="0"/>
                                  <a:ea typeface="Cambria Math" panose="02040503050406030204" pitchFamily="18" charset="0"/>
                                </a:rPr>
                                <m:t>𝟐</m:t>
                              </m:r>
                              <m:r>
                                <a:rPr lang="en-US" sz="1400" b="1" i="1" dirty="0" smtClean="0">
                                  <a:solidFill>
                                    <a:srgbClr val="00B050"/>
                                  </a:solidFill>
                                  <a:latin typeface="Cambria Math" panose="02040503050406030204" pitchFamily="18" charset="0"/>
                                  <a:ea typeface="Cambria Math" panose="02040503050406030204" pitchFamily="18" charset="0"/>
                                </a:rPr>
                                <m:t>.  </m:t>
                              </m:r>
                              <m:r>
                                <a:rPr lang="en-US" sz="1400" b="1" i="1" dirty="0" smtClean="0">
                                  <a:solidFill>
                                    <a:srgbClr val="00B050"/>
                                  </a:solidFill>
                                  <a:latin typeface="Cambria Math" panose="02040503050406030204" pitchFamily="18" charset="0"/>
                                  <a:ea typeface="Cambria Math" panose="02040503050406030204" pitchFamily="18" charset="0"/>
                                </a:rPr>
                                <m:t>𝑾𝒆𝒊𝒈𝒉𝒕𝒔</m:t>
                              </m:r>
                              <m:r>
                                <a:rPr lang="en-US" sz="1400" b="1" i="1" dirty="0" smtClean="0">
                                  <a:solidFill>
                                    <a:srgbClr val="00B050"/>
                                  </a:solidFill>
                                  <a:latin typeface="Cambria Math" panose="02040503050406030204" pitchFamily="18" charset="0"/>
                                  <a:ea typeface="Cambria Math" panose="02040503050406030204" pitchFamily="18" charset="0"/>
                                </a:rPr>
                                <m:t> </m:t>
                              </m:r>
                              <m:d>
                                <m:dPr>
                                  <m:ctrlPr>
                                    <a:rPr lang="en-US" sz="1400" b="0" i="1" dirty="0" smtClean="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𝐶𝑜𝑒𝑓𝑓𝑖𝑐𝑖𝑒𝑛𝑡𝑠</m:t>
                                  </m:r>
                                </m:e>
                              </m:d>
                              <m:r>
                                <a:rPr lang="en-US" sz="1400" b="0" i="1" dirty="0"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i="1">
                                      <a:latin typeface="Cambria Math" panose="02040503050406030204" pitchFamily="18" charset="0"/>
                                      <a:ea typeface="Cambria Math" panose="02040503050406030204" pitchFamily="18" charset="0"/>
                                    </a:rPr>
                                    <m:t>1</m:t>
                                  </m:r>
                                </m:sub>
                              </m:sSub>
                              <m:r>
                                <m:rPr>
                                  <m:nor/>
                                </m:rPr>
                                <a:rPr lang="en-US" sz="1400" i="1" dirty="0">
                                  <a:latin typeface="Cambria" panose="02040503050406030204" pitchFamily="18" charset="0"/>
                                  <a:ea typeface="Cambria"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3</m:t>
                                  </m:r>
                                </m:sub>
                              </m:sSub>
                              <m:r>
                                <m:rPr>
                                  <m:nor/>
                                </m:rPr>
                                <a:rPr lang="en-US" sz="1400" dirty="0">
                                  <a:latin typeface="Cambria" panose="02040503050406030204" pitchFamily="18" charset="0"/>
                                  <a:ea typeface="Cambria" panose="02040503050406030204" pitchFamily="18" charset="0"/>
                                </a:rPr>
                                <m:t>, </m:t>
                              </m:r>
                              <m:r>
                                <a:rPr lang="en-US" sz="1400" i="1">
                                  <a:latin typeface="Cambria Math" panose="02040503050406030204" pitchFamily="18" charset="0"/>
                                  <a:ea typeface="Cambria Math" panose="02040503050406030204" pitchFamily="18" charset="0"/>
                                </a:rPr>
                                <m:t> . . . , </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i="1">
                                      <a:latin typeface="Cambria Math" panose="02040503050406030204" pitchFamily="18" charset="0"/>
                                      <a:ea typeface="Cambria Math" panose="02040503050406030204" pitchFamily="18" charset="0"/>
                                    </a:rPr>
                                    <m:t>𝑛</m:t>
                                  </m:r>
                                </m:sub>
                              </m:sSub>
                              <m:r>
                                <a:rPr lang="en-US" sz="1400" b="0" i="1" smtClean="0">
                                  <a:latin typeface="Cambria Math" panose="02040503050406030204" pitchFamily="18" charset="0"/>
                                  <a:ea typeface="Cambria Math" panose="02040503050406030204" pitchFamily="18" charset="0"/>
                                </a:rPr>
                                <m:t>                </m:t>
                              </m:r>
                            </m:e>
                            <m:e>
                              <m:r>
                                <a:rPr lang="en-US" sz="1400" b="0" i="1" dirty="0" smtClean="0">
                                  <a:latin typeface="Cambria Math" panose="02040503050406030204" pitchFamily="18" charset="0"/>
                                  <a:ea typeface="Cambria Math" panose="02040503050406030204" pitchFamily="18" charset="0"/>
                                </a:rPr>
                                <m:t>      </m:t>
                              </m:r>
                              <m:r>
                                <m:rPr>
                                  <m:nor/>
                                </m:rPr>
                                <a:rPr lang="en-US" sz="1400" b="1" i="0" dirty="0" smtClean="0">
                                  <a:solidFill>
                                    <a:srgbClr val="00B050"/>
                                  </a:solidFill>
                                  <a:latin typeface="Cambria" panose="02040503050406030204" pitchFamily="18" charset="0"/>
                                  <a:ea typeface="Cambria" panose="02040503050406030204" pitchFamily="18" charset="0"/>
                                </a:rPr>
                                <m:t>3. </m:t>
                              </m:r>
                              <m:r>
                                <m:rPr>
                                  <m:nor/>
                                </m:rPr>
                                <a:rPr lang="en-US" sz="1400" b="1" dirty="0" smtClean="0">
                                  <a:solidFill>
                                    <a:srgbClr val="00B050"/>
                                  </a:solidFill>
                                  <a:latin typeface="Cambria" panose="02040503050406030204" pitchFamily="18" charset="0"/>
                                  <a:ea typeface="Cambria" panose="02040503050406030204" pitchFamily="18" charset="0"/>
                                </a:rPr>
                                <m:t>Model</m:t>
                              </m:r>
                              <m:r>
                                <m:rPr>
                                  <m:nor/>
                                </m:rPr>
                                <a:rPr lang="en-US" sz="1400" b="1" dirty="0" smtClean="0">
                                  <a:solidFill>
                                    <a:srgbClr val="00B050"/>
                                  </a:solidFill>
                                  <a:latin typeface="Cambria" panose="02040503050406030204" pitchFamily="18" charset="0"/>
                                  <a:ea typeface="Cambria" panose="02040503050406030204" pitchFamily="18" charset="0"/>
                                </a:rPr>
                                <m:t>/</m:t>
                              </m:r>
                              <m:r>
                                <m:rPr>
                                  <m:nor/>
                                </m:rPr>
                                <a:rPr lang="en-US" sz="1400" b="1" dirty="0" smtClean="0">
                                  <a:solidFill>
                                    <a:srgbClr val="00B050"/>
                                  </a:solidFill>
                                  <a:latin typeface="Cambria" panose="02040503050406030204" pitchFamily="18" charset="0"/>
                                  <a:ea typeface="Cambria" panose="02040503050406030204" pitchFamily="18" charset="0"/>
                                </a:rPr>
                                <m:t>Summation</m:t>
                              </m:r>
                              <m:r>
                                <m:rPr>
                                  <m:nor/>
                                </m:rPr>
                                <a:rPr lang="en-US" sz="1400" dirty="0">
                                  <a:latin typeface="Cambria" panose="02040503050406030204" pitchFamily="18" charset="0"/>
                                  <a:ea typeface="Cambria" panose="02040503050406030204" pitchFamily="18" charset="0"/>
                                </a:rPr>
                                <m:t>: </m:t>
                              </m:r>
                              <m:r>
                                <a:rPr lang="en-US" sz="1400" b="0" i="1" dirty="0" smtClean="0">
                                  <a:latin typeface="Cambria Math" panose="02040503050406030204" pitchFamily="18" charset="0"/>
                                  <a:ea typeface="Cambria Math" panose="02040503050406030204" pitchFamily="18" charset="0"/>
                                </a:rPr>
                                <m:t>                                                                    </m:t>
                              </m:r>
                            </m:e>
                            <m:e>
                              <m:r>
                                <a:rPr lang="en-US" sz="1400" i="1">
                                  <a:latin typeface="Cambria Math" panose="02040503050406030204" pitchFamily="18" charset="0"/>
                                  <a:ea typeface="Cambria Math" panose="02040503050406030204" pitchFamily="18" charset="0"/>
                                </a:rPr>
                                <m:t>𝑍</m:t>
                              </m:r>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𝑛</m:t>
                                      </m:r>
                                    </m:sub>
                                  </m:sSub>
                                </m:e>
                              </m:d>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i="1">
                                      <a:latin typeface="Cambria Math" panose="02040503050406030204" pitchFamily="18" charset="0"/>
                                      <a:ea typeface="Cambria Math" panose="02040503050406030204" pitchFamily="18" charset="0"/>
                                    </a:rPr>
                                    <m:t>1</m:t>
                                  </m:r>
                                </m:sub>
                              </m:s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i="1">
                                      <a:latin typeface="Cambria Math" panose="02040503050406030204" pitchFamily="18" charset="0"/>
                                      <a:ea typeface="Cambria Math" panose="02040503050406030204" pitchFamily="18" charset="0"/>
                                    </a:rPr>
                                    <m:t>2</m:t>
                                  </m:r>
                                </m:sub>
                              </m:s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2</m:t>
                                  </m:r>
                                </m:sub>
                              </m:s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𝜔</m:t>
                                  </m:r>
                                </m:e>
                                <m:sub>
                                  <m:r>
                                    <a:rPr lang="en-US" sz="1400" i="1">
                                      <a:latin typeface="Cambria Math" panose="02040503050406030204" pitchFamily="18" charset="0"/>
                                      <a:ea typeface="Cambria Math" panose="02040503050406030204" pitchFamily="18" charset="0"/>
                                    </a:rPr>
                                    <m:t>3</m:t>
                                  </m:r>
                                </m:sub>
                              </m:s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3</m:t>
                                  </m:r>
                                </m:sub>
                              </m:sSub>
                              <m:r>
                                <a:rPr lang="en-US" sz="1400" i="1">
                                  <a:latin typeface="Cambria Math" panose="02040503050406030204" pitchFamily="18" charset="0"/>
                                  <a:ea typeface="Cambria Math" panose="02040503050406030204" pitchFamily="18" charset="0"/>
                                </a:rPr>
                                <m:t>+ . . .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i="1">
                                      <a:latin typeface="Cambria Math" panose="02040503050406030204" pitchFamily="18" charset="0"/>
                                      <a:ea typeface="Cambria Math" panose="02040503050406030204" pitchFamily="18" charset="0"/>
                                    </a:rPr>
                                    <m:t>𝑛</m:t>
                                  </m:r>
                                </m:sub>
                              </m:s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𝑛</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𝑏</m:t>
                              </m:r>
                              <m:r>
                                <m:rPr>
                                  <m:nor/>
                                </m:rPr>
                                <a:rPr lang="en-US" sz="1400" dirty="0">
                                  <a:latin typeface="Cambria" panose="02040503050406030204" pitchFamily="18" charset="0"/>
                                  <a:ea typeface="Cambria" panose="02040503050406030204" pitchFamily="18" charset="0"/>
                                </a:rPr>
                                <m:t>       </m:t>
                              </m:r>
                            </m:e>
                            <m:e>
                              <m:r>
                                <a:rPr lang="en-US" sz="1400" b="0" i="1" dirty="0" smtClean="0">
                                  <a:latin typeface="Cambria Math" panose="02040503050406030204" pitchFamily="18" charset="0"/>
                                </a:rPr>
                                <m:t> </m:t>
                              </m:r>
                              <m:r>
                                <a:rPr lang="en-US" sz="1400" b="1" i="1" dirty="0" smtClean="0">
                                  <a:solidFill>
                                    <a:srgbClr val="00B050"/>
                                  </a:solidFill>
                                  <a:latin typeface="Cambria Math" panose="02040503050406030204" pitchFamily="18" charset="0"/>
                                </a:rPr>
                                <m:t>𝟒</m:t>
                              </m:r>
                              <m:r>
                                <a:rPr lang="en-US" sz="1400" b="1" i="1" dirty="0" smtClean="0">
                                  <a:solidFill>
                                    <a:srgbClr val="00B050"/>
                                  </a:solidFill>
                                  <a:latin typeface="Cambria Math" panose="02040503050406030204" pitchFamily="18" charset="0"/>
                                </a:rPr>
                                <m:t>. </m:t>
                              </m:r>
                              <m:r>
                                <m:rPr>
                                  <m:nor/>
                                </m:rPr>
                                <a:rPr lang="en-US" sz="1400" b="1" dirty="0">
                                  <a:solidFill>
                                    <a:srgbClr val="00B050"/>
                                  </a:solidFill>
                                  <a:latin typeface="Cambria" panose="02040503050406030204" pitchFamily="18" charset="0"/>
                                  <a:ea typeface="Cambria" panose="02040503050406030204" pitchFamily="18" charset="0"/>
                                </a:rPr>
                                <m:t>Activation</m:t>
                              </m:r>
                              <m:r>
                                <m:rPr>
                                  <m:nor/>
                                </m:rPr>
                                <a:rPr lang="en-US" sz="1400" b="1" dirty="0">
                                  <a:solidFill>
                                    <a:srgbClr val="00B050"/>
                                  </a:solidFill>
                                  <a:latin typeface="Cambria" panose="02040503050406030204" pitchFamily="18" charset="0"/>
                                  <a:ea typeface="Cambria" panose="02040503050406030204" pitchFamily="18" charset="0"/>
                                </a:rPr>
                                <m:t> </m:t>
                              </m:r>
                              <m:r>
                                <m:rPr>
                                  <m:nor/>
                                </m:rPr>
                                <a:rPr lang="en-US" sz="1400" b="1" dirty="0">
                                  <a:solidFill>
                                    <a:srgbClr val="00B050"/>
                                  </a:solidFill>
                                  <a:latin typeface="Cambria" panose="02040503050406030204" pitchFamily="18" charset="0"/>
                                  <a:ea typeface="Cambria" panose="02040503050406030204" pitchFamily="18" charset="0"/>
                                </a:rPr>
                                <m:t>function</m:t>
                              </m:r>
                              <m:r>
                                <m:rPr>
                                  <m:nor/>
                                </m:rPr>
                                <a:rPr lang="en-US" sz="1400" dirty="0">
                                  <a:latin typeface="Cambria" panose="02040503050406030204" pitchFamily="18" charset="0"/>
                                  <a:ea typeface="Cambria" panose="02040503050406030204" pitchFamily="18" charset="0"/>
                                </a:rPr>
                                <m:t>:</m:t>
                              </m:r>
                              <m:r>
                                <m:rPr>
                                  <m:nor/>
                                </m:rPr>
                                <a:rPr lang="en-US" sz="1400" b="0" i="0" dirty="0" smtClean="0">
                                  <a:latin typeface="Cambria" panose="02040503050406030204" pitchFamily="18" charset="0"/>
                                  <a:ea typeface="Cambria" panose="02040503050406030204" pitchFamily="18" charset="0"/>
                                </a:rPr>
                                <m:t>                                                       </m:t>
                              </m:r>
                              <m:r>
                                <m:rPr>
                                  <m:nor/>
                                </m:rPr>
                                <a:rPr lang="en-US" sz="1400" dirty="0">
                                  <a:latin typeface="Cambria" panose="02040503050406030204" pitchFamily="18" charset="0"/>
                                  <a:ea typeface="Cambria" panose="02040503050406030204" pitchFamily="18" charset="0"/>
                                </a:rPr>
                                <m:t> </m:t>
                              </m:r>
                            </m:e>
                            <m:e>
                              <m:r>
                                <a:rPr lang="en-US" sz="1400" i="1">
                                  <a:latin typeface="Cambria Math" panose="02040503050406030204" pitchFamily="18" charset="0"/>
                                </a:rPr>
                                <m:t>𝑎</m:t>
                              </m:r>
                              <m:d>
                                <m:dPr>
                                  <m:ctrlPr>
                                    <a:rPr lang="en-US" sz="1400" i="1">
                                      <a:latin typeface="Cambria Math" panose="02040503050406030204" pitchFamily="18" charset="0"/>
                                    </a:rPr>
                                  </m:ctrlPr>
                                </m:dPr>
                                <m:e>
                                  <m:r>
                                    <a:rPr lang="en-US" sz="1400" i="1">
                                      <a:latin typeface="Cambria Math" panose="02040503050406030204" pitchFamily="18" charset="0"/>
                                    </a:rPr>
                                    <m:t>𝑍</m:t>
                                  </m:r>
                                </m:e>
                              </m:d>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m:t>
                                      </m:r>
                                      <m:r>
                                        <a:rPr lang="en-US" sz="1400" i="1">
                                          <a:latin typeface="Cambria Math" panose="02040503050406030204" pitchFamily="18" charset="0"/>
                                        </a:rPr>
                                        <m:t>𝑧</m:t>
                                      </m:r>
                                    </m:sup>
                                  </m:sSup>
                                </m:den>
                              </m:f>
                              <m:r>
                                <a:rPr lang="en-US" sz="1400" i="1">
                                  <a:latin typeface="Cambria Math" panose="02040503050406030204" pitchFamily="18" charset="0"/>
                                </a:rPr>
                                <m:t>    </m:t>
                              </m:r>
                              <m:r>
                                <m:rPr>
                                  <m:nor/>
                                </m:rPr>
                                <a:rPr lang="en-US" sz="1400" dirty="0">
                                  <a:latin typeface="Cambria" panose="02040503050406030204" pitchFamily="18" charset="0"/>
                                  <a:ea typeface="Cambria" panose="02040503050406030204" pitchFamily="18" charset="0"/>
                                </a:rPr>
                                <m:t>   </m:t>
                              </m:r>
                            </m:e>
                            <m:e/>
                            <m:e>
                              <m:r>
                                <a:rPr lang="en-US" sz="1400" b="0" i="1" smtClean="0">
                                  <a:latin typeface="Cambria Math" panose="02040503050406030204" pitchFamily="18" charset="0"/>
                                  <a:ea typeface="Cambria Math" panose="02040503050406030204" pitchFamily="18" charset="0"/>
                                </a:rPr>
                                <m:t>       </m:t>
                              </m:r>
                              <m:r>
                                <m:rPr>
                                  <m:nor/>
                                </m:rPr>
                                <a:rPr lang="en-US" sz="1400" b="1" i="0" smtClean="0">
                                  <a:solidFill>
                                    <a:srgbClr val="00B050"/>
                                  </a:solidFill>
                                  <a:latin typeface="Cambria" panose="02040503050406030204" pitchFamily="18" charset="0"/>
                                  <a:ea typeface="Cambria" panose="02040503050406030204" pitchFamily="18" charset="0"/>
                                </a:rPr>
                                <m:t>5. </m:t>
                              </m:r>
                              <m:r>
                                <m:rPr>
                                  <m:nor/>
                                </m:rPr>
                                <a:rPr lang="en-US" sz="1400" b="1" dirty="0" smtClean="0">
                                  <a:solidFill>
                                    <a:srgbClr val="00B050"/>
                                  </a:solidFill>
                                  <a:latin typeface="Cambria" panose="02040503050406030204" pitchFamily="18" charset="0"/>
                                  <a:ea typeface="Cambria" panose="02040503050406030204" pitchFamily="18" charset="0"/>
                                </a:rPr>
                                <m:t>Loss</m:t>
                              </m:r>
                              <m:r>
                                <m:rPr>
                                  <m:nor/>
                                </m:rPr>
                                <a:rPr lang="en-US" sz="1400" b="1" dirty="0" smtClean="0">
                                  <a:solidFill>
                                    <a:srgbClr val="00B050"/>
                                  </a:solidFill>
                                  <a:latin typeface="Cambria" panose="02040503050406030204" pitchFamily="18" charset="0"/>
                                  <a:ea typeface="Cambria" panose="02040503050406030204" pitchFamily="18" charset="0"/>
                                </a:rPr>
                                <m:t>/</m:t>
                              </m:r>
                              <m:r>
                                <m:rPr>
                                  <m:nor/>
                                </m:rPr>
                                <a:rPr lang="en-US" sz="1400" b="1" dirty="0" smtClean="0">
                                  <a:solidFill>
                                    <a:srgbClr val="00B050"/>
                                  </a:solidFill>
                                  <a:latin typeface="Cambria" panose="02040503050406030204" pitchFamily="18" charset="0"/>
                                  <a:ea typeface="Cambria" panose="02040503050406030204" pitchFamily="18" charset="0"/>
                                </a:rPr>
                                <m:t>Cost</m:t>
                              </m:r>
                              <m:r>
                                <m:rPr>
                                  <m:nor/>
                                </m:rPr>
                                <a:rPr lang="en-US" sz="1400" b="1" dirty="0" smtClean="0">
                                  <a:solidFill>
                                    <a:srgbClr val="00B050"/>
                                  </a:solidFill>
                                  <a:latin typeface="Cambria" panose="02040503050406030204" pitchFamily="18" charset="0"/>
                                  <a:ea typeface="Cambria" panose="02040503050406030204" pitchFamily="18" charset="0"/>
                                </a:rPr>
                                <m:t> </m:t>
                              </m:r>
                              <m:r>
                                <m:rPr>
                                  <m:nor/>
                                </m:rPr>
                                <a:rPr lang="en-US" sz="1400" b="1" dirty="0" smtClean="0">
                                  <a:solidFill>
                                    <a:srgbClr val="00B050"/>
                                  </a:solidFill>
                                  <a:latin typeface="Cambria" panose="02040503050406030204" pitchFamily="18" charset="0"/>
                                  <a:ea typeface="Cambria" panose="02040503050406030204" pitchFamily="18" charset="0"/>
                                </a:rPr>
                                <m:t>Function</m:t>
                              </m:r>
                              <m:r>
                                <m:rPr>
                                  <m:nor/>
                                </m:rPr>
                                <a:rPr lang="en-US" sz="1400" dirty="0">
                                  <a:latin typeface="Cambria" panose="02040503050406030204" pitchFamily="18" charset="0"/>
                                  <a:ea typeface="Cambria" panose="02040503050406030204" pitchFamily="18" charset="0"/>
                                </a:rPr>
                                <m:t>:</m:t>
                              </m:r>
                              <m:r>
                                <m:rPr>
                                  <m:nor/>
                                </m:rPr>
                                <a:rPr lang="en-US" sz="1400" dirty="0">
                                  <a:solidFill>
                                    <a:srgbClr val="00B050"/>
                                  </a:solidFill>
                                  <a:latin typeface="Cambria" panose="02040503050406030204" pitchFamily="18" charset="0"/>
                                  <a:ea typeface="Cambria" panose="02040503050406030204" pitchFamily="18" charset="0"/>
                                </a:rPr>
                                <m:t> </m:t>
                              </m:r>
                              <m:r>
                                <m:rPr>
                                  <m:nor/>
                                </m:rPr>
                                <a:rPr lang="en-US" sz="1400" b="0" i="0" dirty="0" smtClean="0">
                                  <a:solidFill>
                                    <a:srgbClr val="00B050"/>
                                  </a:solidFill>
                                  <a:latin typeface="Cambria" panose="02040503050406030204" pitchFamily="18" charset="0"/>
                                  <a:ea typeface="Cambria" panose="02040503050406030204" pitchFamily="18" charset="0"/>
                                </a:rPr>
                                <m:t>                                                      </m:t>
                              </m:r>
                            </m:e>
                            <m:e>
                              <m:r>
                                <m:rPr>
                                  <m:nor/>
                                </m:rPr>
                                <a:rPr lang="en-US" sz="1400" dirty="0">
                                  <a:latin typeface="Cambria" panose="02040503050406030204" pitchFamily="18" charset="0"/>
                                  <a:ea typeface="Cambria" panose="02040503050406030204" pitchFamily="18" charset="0"/>
                                </a:rPr>
                                <m:t>For</m:t>
                              </m:r>
                              <m:r>
                                <m:rPr>
                                  <m:nor/>
                                </m:rPr>
                                <a:rPr lang="en-US" sz="1400" dirty="0">
                                  <a:latin typeface="Cambria" panose="02040503050406030204" pitchFamily="18" charset="0"/>
                                  <a:ea typeface="Cambria" panose="02040503050406030204" pitchFamily="18" charset="0"/>
                                </a:rPr>
                                <m:t> </m:t>
                              </m:r>
                              <m:r>
                                <m:rPr>
                                  <m:nor/>
                                </m:rPr>
                                <a:rPr lang="en-US" sz="1400" dirty="0">
                                  <a:latin typeface="Cambria" panose="02040503050406030204" pitchFamily="18" charset="0"/>
                                  <a:ea typeface="Cambria" panose="02040503050406030204" pitchFamily="18" charset="0"/>
                                </a:rPr>
                                <m:t>Classification</m:t>
                              </m:r>
                              <m:r>
                                <m:rPr>
                                  <m:nor/>
                                </m:rPr>
                                <a:rPr lang="en-US" sz="1400" dirty="0">
                                  <a:latin typeface="Cambria" panose="02040503050406030204" pitchFamily="18" charset="0"/>
                                  <a:ea typeface="Cambria" panose="02040503050406030204" pitchFamily="18" charset="0"/>
                                </a:rPr>
                                <m:t> (</m:t>
                              </m:r>
                              <m:r>
                                <m:rPr>
                                  <m:nor/>
                                </m:rPr>
                                <a:rPr lang="en-US" sz="1400" dirty="0">
                                  <a:latin typeface="Cambria" panose="02040503050406030204" pitchFamily="18" charset="0"/>
                                  <a:ea typeface="Cambria" panose="02040503050406030204" pitchFamily="18" charset="0"/>
                                </a:rPr>
                                <m:t>binary</m:t>
                              </m:r>
                              <m:r>
                                <m:rPr>
                                  <m:nor/>
                                </m:rPr>
                                <a:rPr lang="en-US" sz="1400" dirty="0">
                                  <a:latin typeface="Cambria" panose="02040503050406030204" pitchFamily="18" charset="0"/>
                                  <a:ea typeface="Cambria" panose="02040503050406030204" pitchFamily="18" charset="0"/>
                                </a:rPr>
                                <m:t>: 1,0): </m:t>
                              </m:r>
                              <m:r>
                                <a:rPr lang="en-US" sz="1400" b="1" i="1">
                                  <a:latin typeface="Cambria Math" panose="02040503050406030204" pitchFamily="18" charset="0"/>
                                </a:rPr>
                                <m:t>𝑳𝒊𝒌</m:t>
                              </m:r>
                              <m:r>
                                <a:rPr lang="en-US" sz="1400" b="1" i="1">
                                  <a:latin typeface="Cambria Math" panose="02040503050406030204" pitchFamily="18" charset="0"/>
                                </a:rPr>
                                <m:t>= </m:t>
                              </m:r>
                              <m:nary>
                                <m:naryPr>
                                  <m:chr m:val="∏"/>
                                  <m:ctrlPr>
                                    <a:rPr lang="en-US" sz="1400" b="1" i="1">
                                      <a:latin typeface="Cambria Math" panose="02040503050406030204" pitchFamily="18" charset="0"/>
                                    </a:rPr>
                                  </m:ctrlPr>
                                </m:naryPr>
                                <m:sub>
                                  <m:r>
                                    <m:rPr>
                                      <m:brk m:alnAt="23"/>
                                    </m:rPr>
                                    <a:rPr lang="en-US" sz="1400" b="1" i="1">
                                      <a:latin typeface="Cambria Math" panose="02040503050406030204" pitchFamily="18" charset="0"/>
                                    </a:rPr>
                                    <m:t>𝒊</m:t>
                                  </m:r>
                                  <m:r>
                                    <a:rPr lang="en-US" sz="1400" b="1" i="1">
                                      <a:latin typeface="Cambria Math" panose="02040503050406030204" pitchFamily="18" charset="0"/>
                                    </a:rPr>
                                    <m:t>=</m:t>
                                  </m:r>
                                  <m:r>
                                    <a:rPr lang="en-US" sz="1400" b="1" i="1">
                                      <a:latin typeface="Cambria Math" panose="02040503050406030204" pitchFamily="18" charset="0"/>
                                    </a:rPr>
                                    <m:t>𝟏</m:t>
                                  </m:r>
                                </m:sub>
                                <m:sup>
                                  <m:r>
                                    <a:rPr lang="en-US" sz="1400" b="1" i="1">
                                      <a:latin typeface="Cambria Math" panose="02040503050406030204" pitchFamily="18" charset="0"/>
                                    </a:rPr>
                                    <m:t>𝒎</m:t>
                                  </m:r>
                                </m:sup>
                                <m:e>
                                  <m:sSubSup>
                                    <m:sSubSupPr>
                                      <m:ctrlPr>
                                        <a:rPr lang="en-US" sz="1400" b="1" i="1">
                                          <a:latin typeface="Cambria Math" panose="02040503050406030204" pitchFamily="18" charset="0"/>
                                        </a:rPr>
                                      </m:ctrlPr>
                                    </m:sSubSupPr>
                                    <m:e>
                                      <m:r>
                                        <a:rPr lang="en-US" sz="1400" b="1" i="1">
                                          <a:latin typeface="Cambria Math" panose="02040503050406030204" pitchFamily="18" charset="0"/>
                                        </a:rPr>
                                        <m:t>𝒂</m:t>
                                      </m:r>
                                    </m:e>
                                    <m:sub>
                                      <m:r>
                                        <a:rPr lang="en-US" sz="1400" b="1" i="1">
                                          <a:latin typeface="Cambria Math" panose="02040503050406030204" pitchFamily="18" charset="0"/>
                                        </a:rPr>
                                        <m:t>𝒊</m:t>
                                      </m:r>
                                    </m:sub>
                                    <m:sup>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sup>
                                  </m:sSubSup>
                                  <m:r>
                                    <a:rPr lang="en-US" sz="1400" b="1" i="1">
                                      <a:latin typeface="Cambria Math" panose="02040503050406030204" pitchFamily="18" charset="0"/>
                                    </a:rPr>
                                    <m:t>.(</m:t>
                                  </m:r>
                                  <m:r>
                                    <a:rPr lang="en-US" sz="1400" b="1" i="1">
                                      <a:latin typeface="Cambria Math" panose="02040503050406030204" pitchFamily="18" charset="0"/>
                                    </a:rPr>
                                    <m:t>𝟏</m:t>
                                  </m:r>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𝒊</m:t>
                                      </m:r>
                                    </m:sub>
                                  </m:sSub>
                                  <m:sSup>
                                    <m:sSupPr>
                                      <m:ctrlPr>
                                        <a:rPr lang="en-US" sz="1400" b="1" i="1">
                                          <a:latin typeface="Cambria Math" panose="02040503050406030204" pitchFamily="18" charset="0"/>
                                        </a:rPr>
                                      </m:ctrlPr>
                                    </m:sSupPr>
                                    <m:e>
                                      <m:r>
                                        <a:rPr lang="en-US" sz="1400" b="1" i="1">
                                          <a:latin typeface="Cambria Math" panose="02040503050406030204" pitchFamily="18" charset="0"/>
                                        </a:rPr>
                                        <m:t>)</m:t>
                                      </m:r>
                                    </m:e>
                                    <m:sup>
                                      <m:r>
                                        <a:rPr lang="en-US" sz="1400" b="1" i="1">
                                          <a:latin typeface="Cambria Math" panose="02040503050406030204" pitchFamily="18" charset="0"/>
                                        </a:rPr>
                                        <m:t>𝟏</m:t>
                                      </m:r>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sup>
                                  </m:sSup>
                                </m:e>
                              </m:nary>
                              <m:r>
                                <m:rPr>
                                  <m:nor/>
                                </m:rPr>
                                <a:rPr lang="en-GB" sz="1400" b="1" dirty="0">
                                  <a:latin typeface="Cambria" panose="02040503050406030204" pitchFamily="18" charset="0"/>
                                  <a:ea typeface="Cambria" panose="02040503050406030204" pitchFamily="18" charset="0"/>
                                </a:rPr>
                                <m:t> </m:t>
                              </m:r>
                            </m:e>
                            <m:e>
                              <m:r>
                                <m:rPr>
                                  <m:nor/>
                                </m:rPr>
                                <a:rPr lang="en-US" sz="1400" dirty="0">
                                  <a:latin typeface="Cambria" panose="02040503050406030204" pitchFamily="18" charset="0"/>
                                  <a:ea typeface="Cambria" panose="02040503050406030204" pitchFamily="18" charset="0"/>
                                </a:rPr>
                                <m:t>For</m:t>
                              </m:r>
                              <m:r>
                                <m:rPr>
                                  <m:nor/>
                                </m:rPr>
                                <a:rPr lang="en-US" sz="1400" dirty="0">
                                  <a:latin typeface="Cambria" panose="02040503050406030204" pitchFamily="18" charset="0"/>
                                  <a:ea typeface="Cambria" panose="02040503050406030204" pitchFamily="18" charset="0"/>
                                </a:rPr>
                                <m:t> </m:t>
                              </m:r>
                              <m:r>
                                <m:rPr>
                                  <m:nor/>
                                </m:rPr>
                                <a:rPr lang="en-US" sz="1400" dirty="0">
                                  <a:latin typeface="Cambria" panose="02040503050406030204" pitchFamily="18" charset="0"/>
                                  <a:ea typeface="Cambria" panose="02040503050406030204" pitchFamily="18" charset="0"/>
                                </a:rPr>
                                <m:t>Regression</m:t>
                              </m:r>
                              <m:r>
                                <m:rPr>
                                  <m:nor/>
                                </m:rPr>
                                <a:rPr lang="en-US" sz="1400" dirty="0">
                                  <a:latin typeface="Cambria" panose="02040503050406030204" pitchFamily="18" charset="0"/>
                                  <a:ea typeface="Cambria" panose="02040503050406030204" pitchFamily="18" charset="0"/>
                                </a:rPr>
                                <m:t> (</m:t>
                              </m:r>
                              <m:r>
                                <m:rPr>
                                  <m:nor/>
                                </m:rPr>
                                <a:rPr lang="en-US" sz="1400" dirty="0">
                                  <a:latin typeface="Cambria" panose="02040503050406030204" pitchFamily="18" charset="0"/>
                                  <a:ea typeface="Cambria" panose="02040503050406030204" pitchFamily="18" charset="0"/>
                                </a:rPr>
                                <m:t>MSE</m:t>
                              </m:r>
                              <m:r>
                                <m:rPr>
                                  <m:nor/>
                                </m:rPr>
                                <a:rPr lang="en-US" sz="1400" dirty="0">
                                  <a:latin typeface="Cambria" panose="02040503050406030204" pitchFamily="18" charset="0"/>
                                  <a:ea typeface="Cambria" panose="02040503050406030204" pitchFamily="18" charset="0"/>
                                </a:rPr>
                                <m:t>, </m:t>
                              </m:r>
                              <m:r>
                                <m:rPr>
                                  <m:nor/>
                                </m:rPr>
                                <a:rPr lang="en-US" sz="1400" dirty="0">
                                  <a:latin typeface="Cambria" panose="02040503050406030204" pitchFamily="18" charset="0"/>
                                  <a:ea typeface="Cambria" panose="02040503050406030204" pitchFamily="18" charset="0"/>
                                </a:rPr>
                                <m:t>etc</m:t>
                              </m:r>
                              <m:r>
                                <m:rPr>
                                  <m:nor/>
                                </m:rPr>
                                <a:rPr lang="en-US" sz="1400" dirty="0">
                                  <a:latin typeface="Cambria" panose="02040503050406030204" pitchFamily="18" charset="0"/>
                                  <a:ea typeface="Cambria" panose="02040503050406030204" pitchFamily="18" charset="0"/>
                                </a:rPr>
                                <m:t>): </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limLoc m:val="subSup"/>
                                      <m:ctrlPr>
                                        <a:rPr lang="en-US" sz="1400" i="1">
                                          <a:latin typeface="Cambria Math" panose="02040503050406030204" pitchFamily="18" charset="0"/>
                                          <a:ea typeface="Cambria Math" panose="02040503050406030204" pitchFamily="18" charset="0"/>
                                        </a:rPr>
                                      </m:ctrlPr>
                                    </m:naryPr>
                                    <m:sub>
                                      <m:r>
                                        <m:rPr>
                                          <m:brk m:alnAt="25"/>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sSup>
                                        <m:sSupPr>
                                          <m:ctrlPr>
                                            <a:rPr lang="en-US" sz="1400" i="1">
                                              <a:latin typeface="Cambria Math" panose="02040503050406030204" pitchFamily="18" charset="0"/>
                                              <a:ea typeface="Cambria Math" panose="02040503050406030204" pitchFamily="18" charset="0"/>
                                            </a:rPr>
                                          </m:ctrlPr>
                                        </m:sSupPr>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𝑦</m:t>
                                                  </m:r>
                                                </m:e>
                                              </m:acc>
                                            </m:e>
                                          </m:d>
                                        </m:e>
                                        <m:sup>
                                          <m:r>
                                            <a:rPr lang="en-US" sz="1400" i="1">
                                              <a:latin typeface="Cambria Math" panose="02040503050406030204" pitchFamily="18" charset="0"/>
                                              <a:ea typeface="Cambria Math" panose="02040503050406030204" pitchFamily="18" charset="0"/>
                                            </a:rPr>
                                            <m:t>2</m:t>
                                          </m:r>
                                        </m:sup>
                                      </m:sSup>
                                    </m:e>
                                  </m:nary>
                                </m:e>
                                <m:sub/>
                              </m:sSub>
                            </m:e>
                          </m:eqArr>
                        </m:e>
                      </m:d>
                    </m:oMath>
                  </m:oMathPara>
                </a14:m>
                <a:endParaRPr lang="en-US" sz="1400" dirty="0">
                  <a:latin typeface="Cambria" panose="02040503050406030204" pitchFamily="18" charset="0"/>
                  <a:ea typeface="Cambria" panose="02040503050406030204" pitchFamily="18" charset="0"/>
                </a:endParaRPr>
              </a:p>
              <a:p>
                <a:pPr>
                  <a:buFont typeface="Wingdings" panose="05000000000000000000" pitchFamily="2" charset="2"/>
                  <a:buChar char="v"/>
                </a:pPr>
                <a:r>
                  <a:rPr lang="en-US" sz="1400" b="1" u="sng" dirty="0">
                    <a:solidFill>
                      <a:schemeClr val="accent6"/>
                    </a:solidFill>
                    <a:latin typeface="Cambria" panose="02040503050406030204" pitchFamily="18" charset="0"/>
                    <a:ea typeface="Cambria" panose="02040503050406030204" pitchFamily="18" charset="0"/>
                  </a:rPr>
                  <a:t>        Stage 2 - Backward Propagation:</a:t>
                </a:r>
              </a:p>
              <a:p>
                <a:pPr marL="0" indent="0">
                  <a:buNone/>
                </a:pPr>
                <a:r>
                  <a:rPr lang="en-US" sz="1400" dirty="0">
                    <a:latin typeface="Cambria" panose="02040503050406030204" pitchFamily="18" charset="0"/>
                    <a:ea typeface="Cambria" panose="02040503050406030204" pitchFamily="18" charset="0"/>
                  </a:rPr>
                  <a:t>         </a:t>
                </a:r>
                <a14:m>
                  <m:oMath xmlns:m="http://schemas.openxmlformats.org/officeDocument/2006/math">
                    <m:d>
                      <m:dPr>
                        <m:begChr m:val="{"/>
                        <m:endChr m:val=""/>
                        <m:ctrlPr>
                          <a:rPr lang="en-US" sz="1400" b="1" i="1" smtClean="0">
                            <a:latin typeface="Cambria Math" panose="02040503050406030204" pitchFamily="18" charset="0"/>
                          </a:rPr>
                        </m:ctrlPr>
                      </m:dPr>
                      <m:e>
                        <m:r>
                          <m:rPr>
                            <m:nor/>
                          </m:rPr>
                          <a:rPr lang="en-US" sz="1400" b="1" i="0" smtClean="0">
                            <a:solidFill>
                              <a:srgbClr val="00B050"/>
                            </a:solidFill>
                            <a:latin typeface="Cambria" panose="02040503050406030204" pitchFamily="18" charset="0"/>
                            <a:ea typeface="Cambria" panose="02040503050406030204" pitchFamily="18" charset="0"/>
                          </a:rPr>
                          <m:t>6. </m:t>
                        </m:r>
                        <m:r>
                          <m:rPr>
                            <m:nor/>
                          </m:rPr>
                          <a:rPr lang="en-US" sz="1400" b="1" dirty="0">
                            <a:solidFill>
                              <a:srgbClr val="00B050"/>
                            </a:solidFill>
                            <a:latin typeface="Cambria" panose="02040503050406030204" pitchFamily="18" charset="0"/>
                            <a:ea typeface="Cambria" panose="02040503050406030204" pitchFamily="18" charset="0"/>
                          </a:rPr>
                          <m:t>Optimiser</m:t>
                        </m:r>
                        <m:r>
                          <m:rPr>
                            <m:nor/>
                          </m:rPr>
                          <a:rPr lang="en-US" sz="1400" b="1" dirty="0">
                            <a:solidFill>
                              <a:srgbClr val="00B050"/>
                            </a:solidFill>
                            <a:latin typeface="Cambria" panose="02040503050406030204" pitchFamily="18" charset="0"/>
                            <a:ea typeface="Cambria" panose="02040503050406030204" pitchFamily="18" charset="0"/>
                          </a:rPr>
                          <m:t>: </m:t>
                        </m:r>
                        <m:r>
                          <m:rPr>
                            <m:nor/>
                          </m:rPr>
                          <a:rPr lang="en-US" sz="1400" b="1" dirty="0">
                            <a:solidFill>
                              <a:srgbClr val="00B050"/>
                            </a:solidFill>
                            <a:latin typeface="Cambria" panose="02040503050406030204" pitchFamily="18" charset="0"/>
                            <a:ea typeface="Cambria" panose="02040503050406030204" pitchFamily="18" charset="0"/>
                          </a:rPr>
                          <m:t>Gradient</m:t>
                        </m:r>
                        <m:r>
                          <m:rPr>
                            <m:nor/>
                          </m:rPr>
                          <a:rPr lang="en-US" sz="1400" b="1" dirty="0">
                            <a:solidFill>
                              <a:srgbClr val="00B050"/>
                            </a:solidFill>
                            <a:latin typeface="Cambria" panose="02040503050406030204" pitchFamily="18" charset="0"/>
                            <a:ea typeface="Cambria" panose="02040503050406030204" pitchFamily="18" charset="0"/>
                          </a:rPr>
                          <m:t> </m:t>
                        </m:r>
                        <m:r>
                          <m:rPr>
                            <m:nor/>
                          </m:rPr>
                          <a:rPr lang="en-US" sz="1400" b="1" dirty="0">
                            <a:solidFill>
                              <a:srgbClr val="00B050"/>
                            </a:solidFill>
                            <a:latin typeface="Cambria" panose="02040503050406030204" pitchFamily="18" charset="0"/>
                            <a:ea typeface="Cambria" panose="02040503050406030204" pitchFamily="18" charset="0"/>
                          </a:rPr>
                          <m:t>Descent</m:t>
                        </m:r>
                        <m:r>
                          <m:rPr>
                            <m:nor/>
                          </m:rPr>
                          <a:rPr lang="en-US" sz="1400" b="1" dirty="0">
                            <a:latin typeface="Cambria" panose="02040503050406030204" pitchFamily="18" charset="0"/>
                            <a:ea typeface="Cambria" panose="02040503050406030204" pitchFamily="18" charset="0"/>
                          </a:rPr>
                          <m:t> </m:t>
                        </m:r>
                      </m:e>
                    </m:d>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𝒘</m:t>
                        </m:r>
                      </m:e>
                      <m:sub>
                        <m:r>
                          <a:rPr lang="en-US" sz="1400" b="1" i="1" smtClean="0">
                            <a:latin typeface="Cambria Math" panose="02040503050406030204" pitchFamily="18" charset="0"/>
                          </a:rPr>
                          <m:t>𝒏𝒆𝒘</m:t>
                        </m:r>
                      </m:sub>
                    </m:sSub>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𝒘</m:t>
                        </m:r>
                      </m:e>
                      <m:sub>
                        <m:r>
                          <a:rPr lang="en-US" sz="1400" b="1" i="1" smtClean="0">
                            <a:latin typeface="Cambria Math" panose="02040503050406030204" pitchFamily="18" charset="0"/>
                          </a:rPr>
                          <m:t>𝒐𝒍𝒅</m:t>
                        </m:r>
                      </m:sub>
                    </m:sSub>
                    <m:r>
                      <a:rPr lang="en-US" sz="1400" b="1" i="1" smtClean="0">
                        <a:latin typeface="Cambria Math" panose="02040503050406030204" pitchFamily="18" charset="0"/>
                      </a:rPr>
                      <m:t> − </m:t>
                    </m:r>
                    <m:r>
                      <a:rPr lang="en-US" sz="1400" b="1" i="1" smtClean="0">
                        <a:latin typeface="Cambria Math" panose="02040503050406030204" pitchFamily="18" charset="0"/>
                        <a:ea typeface="Cambria Math" panose="02040503050406030204" pitchFamily="18" charset="0"/>
                      </a:rPr>
                      <m:t>𝜶</m:t>
                    </m:r>
                    <m:f>
                      <m:fPr>
                        <m:ctrlPr>
                          <a:rPr lang="en-US" sz="1400" b="1" i="1" smtClean="0">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𝑬𝒓𝒓𝒐𝒓</m:t>
                        </m:r>
                      </m:num>
                      <m:den>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𝑾𝒆𝒊𝒈𝒉𝒕</m:t>
                        </m:r>
                      </m:den>
                    </m:f>
                  </m:oMath>
                </a14:m>
                <a:endParaRPr lang="en-US" sz="1400" b="1" dirty="0">
                  <a:latin typeface="Cambria" panose="02040503050406030204" pitchFamily="18" charset="0"/>
                  <a:ea typeface="Cambria" panose="02040503050406030204" pitchFamily="18" charset="0"/>
                </a:endParaRPr>
              </a:p>
              <a:p>
                <a:pPr>
                  <a:buFont typeface="Courier New" panose="02070309020205020404" pitchFamily="49" charset="0"/>
                  <a:buChar char="o"/>
                </a:pPr>
                <a:r>
                  <a:rPr lang="en-US" sz="1400" dirty="0">
                    <a:latin typeface="Cambria" panose="02040503050406030204" pitchFamily="18" charset="0"/>
                    <a:ea typeface="Cambria" panose="02040503050406030204" pitchFamily="18" charset="0"/>
                  </a:rPr>
                  <a:t>             </a:t>
                </a:r>
                <a:r>
                  <a:rPr lang="en-US" sz="1400" b="1" dirty="0">
                    <a:latin typeface="Cambria" panose="02040503050406030204" pitchFamily="18" charset="0"/>
                    <a:ea typeface="Cambria" panose="02040503050406030204" pitchFamily="18" charset="0"/>
                  </a:rPr>
                  <a:t>Using Chain rule: </a:t>
                </a:r>
                <a14:m>
                  <m:oMath xmlns:m="http://schemas.openxmlformats.org/officeDocument/2006/math">
                    <m:f>
                      <m:fPr>
                        <m:ctrlPr>
                          <a:rPr lang="en-US" sz="1400" b="1" i="1" smtClean="0">
                            <a:latin typeface="Cambria Math" panose="02040503050406030204" pitchFamily="18" charset="0"/>
                            <a:ea typeface="Times New Roman" charset="0"/>
                            <a:cs typeface="Times New Roman" charset="0"/>
                          </a:rPr>
                        </m:ctrlPr>
                      </m:fPr>
                      <m:num>
                        <m:r>
                          <a:rPr lang="en-US" sz="1400" b="1" i="1">
                            <a:latin typeface="Cambria Math" charset="0"/>
                            <a:ea typeface="Times New Roman" charset="0"/>
                            <a:cs typeface="Times New Roman" charset="0"/>
                          </a:rPr>
                          <m:t>𝒅𝒚</m:t>
                        </m:r>
                      </m:num>
                      <m:den>
                        <m:r>
                          <a:rPr lang="en-US" sz="1400" b="1" i="1">
                            <a:latin typeface="Cambria Math" charset="0"/>
                            <a:ea typeface="Times New Roman" charset="0"/>
                            <a:cs typeface="Times New Roman" charset="0"/>
                          </a:rPr>
                          <m:t>𝒅𝒙</m:t>
                        </m:r>
                      </m:den>
                    </m:f>
                    <m:r>
                      <a:rPr lang="en-US" sz="1400" b="1" i="0">
                        <a:latin typeface="Cambria Math" charset="0"/>
                        <a:ea typeface="Times New Roman" charset="0"/>
                        <a:cs typeface="Times New Roman" charset="0"/>
                      </a:rPr>
                      <m:t>=   </m:t>
                    </m:r>
                    <m:f>
                      <m:fPr>
                        <m:ctrlPr>
                          <a:rPr lang="en-US" sz="1400" b="1" i="1">
                            <a:latin typeface="Cambria Math" panose="02040503050406030204" pitchFamily="18" charset="0"/>
                            <a:ea typeface="Times New Roman" charset="0"/>
                            <a:cs typeface="Times New Roman" charset="0"/>
                          </a:rPr>
                        </m:ctrlPr>
                      </m:fPr>
                      <m:num>
                        <m:r>
                          <a:rPr lang="en-US" sz="1400" b="1" i="1">
                            <a:latin typeface="Cambria Math" charset="0"/>
                            <a:ea typeface="Times New Roman" charset="0"/>
                            <a:cs typeface="Times New Roman" charset="0"/>
                          </a:rPr>
                          <m:t>𝒅𝒚</m:t>
                        </m:r>
                      </m:num>
                      <m:den>
                        <m:r>
                          <a:rPr lang="en-US" sz="1400" b="1" i="1">
                            <a:latin typeface="Cambria Math" charset="0"/>
                            <a:ea typeface="Times New Roman" charset="0"/>
                            <a:cs typeface="Times New Roman" charset="0"/>
                          </a:rPr>
                          <m:t>𝒅𝒖</m:t>
                        </m:r>
                      </m:den>
                    </m:f>
                    <m:r>
                      <a:rPr lang="en-US" sz="1400" b="1" i="0">
                        <a:latin typeface="Cambria Math" charset="0"/>
                        <a:ea typeface="Times New Roman" charset="0"/>
                        <a:cs typeface="Times New Roman" charset="0"/>
                      </a:rPr>
                      <m:t>∙</m:t>
                    </m:r>
                    <m:f>
                      <m:fPr>
                        <m:ctrlPr>
                          <a:rPr lang="en-US" sz="1400" b="1" i="1">
                            <a:latin typeface="Cambria Math" panose="02040503050406030204" pitchFamily="18" charset="0"/>
                            <a:ea typeface="Times New Roman" charset="0"/>
                            <a:cs typeface="Times New Roman" charset="0"/>
                          </a:rPr>
                        </m:ctrlPr>
                      </m:fPr>
                      <m:num>
                        <m:r>
                          <a:rPr lang="en-US" sz="1400" b="1" i="1">
                            <a:latin typeface="Cambria Math" charset="0"/>
                            <a:ea typeface="Times New Roman" charset="0"/>
                            <a:cs typeface="Times New Roman" charset="0"/>
                          </a:rPr>
                          <m:t>𝒅𝒖</m:t>
                        </m:r>
                      </m:num>
                      <m:den>
                        <m:r>
                          <a:rPr lang="en-US" sz="1400" b="1" i="1">
                            <a:latin typeface="Cambria Math" charset="0"/>
                            <a:ea typeface="Times New Roman" charset="0"/>
                            <a:cs typeface="Times New Roman" charset="0"/>
                          </a:rPr>
                          <m:t>𝒅𝒙</m:t>
                        </m:r>
                      </m:den>
                    </m:f>
                  </m:oMath>
                </a14:m>
                <a:endParaRPr lang="en-US" sz="1400" b="1" dirty="0">
                  <a:latin typeface="Cambria" panose="02040503050406030204" pitchFamily="18" charset="0"/>
                  <a:ea typeface="Cambria" panose="02040503050406030204" pitchFamily="18" charset="0"/>
                </a:endParaRPr>
              </a:p>
            </p:txBody>
          </p:sp>
        </mc:Choice>
        <mc:Fallback xmlns="">
          <p:sp>
            <p:nvSpPr>
              <p:cNvPr id="3" name="Content Placeholder 2">
                <a:extLst>
                  <a:ext uri="{FF2B5EF4-FFF2-40B4-BE49-F238E27FC236}">
                    <a16:creationId xmlns:a16="http://schemas.microsoft.com/office/drawing/2014/main" id="{5DC607EC-184F-3072-6254-947E6A2AD701}"/>
                  </a:ext>
                </a:extLst>
              </p:cNvPr>
              <p:cNvSpPr>
                <a:spLocks noGrp="1" noRot="1" noChangeAspect="1" noMove="1" noResize="1" noEditPoints="1" noAdjustHandles="1" noChangeArrowheads="1" noChangeShapeType="1" noTextEdit="1"/>
              </p:cNvSpPr>
              <p:nvPr>
                <p:ph idx="1"/>
              </p:nvPr>
            </p:nvSpPr>
            <p:spPr>
              <a:xfrm>
                <a:off x="1526519" y="495978"/>
                <a:ext cx="7534354" cy="4580169"/>
              </a:xfrm>
              <a:blipFill>
                <a:blip r:embed="rId2"/>
                <a:stretch>
                  <a:fillRect l="-162" t="-266"/>
                </a:stretch>
              </a:blipFill>
            </p:spPr>
            <p:txBody>
              <a:bodyPr/>
              <a:lstStyle/>
              <a:p>
                <a:r>
                  <a:rPr lang="en-US">
                    <a:noFill/>
                  </a:rPr>
                  <a:t> </a:t>
                </a:r>
              </a:p>
            </p:txBody>
          </p:sp>
        </mc:Fallback>
      </mc:AlternateContent>
    </p:spTree>
    <p:extLst>
      <p:ext uri="{BB962C8B-B14F-4D97-AF65-F5344CB8AC3E}">
        <p14:creationId xmlns:p14="http://schemas.microsoft.com/office/powerpoint/2010/main" val="3788527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6736-6005-9351-B1CF-C0F5373146C1}"/>
              </a:ext>
            </a:extLst>
          </p:cNvPr>
          <p:cNvSpPr>
            <a:spLocks noGrp="1"/>
          </p:cNvSpPr>
          <p:nvPr>
            <p:ph type="title"/>
          </p:nvPr>
        </p:nvSpPr>
        <p:spPr>
          <a:xfrm>
            <a:off x="1428278" y="90684"/>
            <a:ext cx="7625038" cy="972545"/>
          </a:xfrm>
        </p:spPr>
        <p:txBody>
          <a:bodyPr>
            <a:noAutofit/>
          </a:bodyPr>
          <a:lstStyle/>
          <a:p>
            <a:r>
              <a:rPr lang="en-US" sz="2000" dirty="0">
                <a:solidFill>
                  <a:srgbClr val="FF0000"/>
                </a:solidFill>
              </a:rPr>
              <a:t>DL Architecture </a:t>
            </a:r>
            <a:r>
              <a:rPr lang="en-US" sz="2000" dirty="0">
                <a:solidFill>
                  <a:schemeClr val="accent1"/>
                </a:solidFill>
              </a:rPr>
              <a:t>for Image Data:</a:t>
            </a:r>
            <a:br>
              <a:rPr lang="en-US" sz="2000" dirty="0">
                <a:solidFill>
                  <a:schemeClr val="accent1"/>
                </a:solidFill>
              </a:rPr>
            </a:br>
            <a:r>
              <a:rPr lang="en-US" sz="2000" dirty="0">
                <a:solidFill>
                  <a:schemeClr val="accent1"/>
                </a:solidFill>
              </a:rPr>
              <a:t> </a:t>
            </a:r>
            <a:r>
              <a:rPr lang="en-US" sz="1200" dirty="0">
                <a:solidFill>
                  <a:schemeClr val="accent6"/>
                </a:solidFill>
              </a:rPr>
              <a:t>Input-Layer, Convolution-Layer(s), Pooling Layer(s), Flatten-Layer, Fully-Connected-Layer(s), &amp; Output-Layer</a:t>
            </a:r>
            <a:endParaRPr lang="en-US" sz="1200" dirty="0"/>
          </a:p>
        </p:txBody>
      </p:sp>
      <p:sp>
        <p:nvSpPr>
          <p:cNvPr id="3" name="Content Placeholder 2">
            <a:extLst>
              <a:ext uri="{FF2B5EF4-FFF2-40B4-BE49-F238E27FC236}">
                <a16:creationId xmlns:a16="http://schemas.microsoft.com/office/drawing/2014/main" id="{13CBC5C8-9C51-E0F7-98F5-17DEEC4E7468}"/>
              </a:ext>
            </a:extLst>
          </p:cNvPr>
          <p:cNvSpPr>
            <a:spLocks noGrp="1"/>
          </p:cNvSpPr>
          <p:nvPr>
            <p:ph idx="1"/>
          </p:nvPr>
        </p:nvSpPr>
        <p:spPr/>
        <p:txBody>
          <a:bodyPr/>
          <a:lstStyle/>
          <a:p>
            <a:endParaRPr lang="en-US"/>
          </a:p>
        </p:txBody>
      </p:sp>
      <p:pic>
        <p:nvPicPr>
          <p:cNvPr id="4" name="Picture 3" descr="What is Convolutional Neural Network — CNN (Deep Learning)">
            <a:extLst>
              <a:ext uri="{FF2B5EF4-FFF2-40B4-BE49-F238E27FC236}">
                <a16:creationId xmlns:a16="http://schemas.microsoft.com/office/drawing/2014/main" id="{3CA0F2EE-2DD7-EE60-FFD4-7F46E6522C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278" y="982414"/>
            <a:ext cx="7715722" cy="4161086"/>
          </a:xfrm>
          <a:prstGeom prst="rect">
            <a:avLst/>
          </a:prstGeom>
          <a:noFill/>
          <a:ln>
            <a:noFill/>
          </a:ln>
        </p:spPr>
      </p:pic>
    </p:spTree>
    <p:extLst>
      <p:ext uri="{BB962C8B-B14F-4D97-AF65-F5344CB8AC3E}">
        <p14:creationId xmlns:p14="http://schemas.microsoft.com/office/powerpoint/2010/main" val="219837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6736-6005-9351-B1CF-C0F5373146C1}"/>
              </a:ext>
            </a:extLst>
          </p:cNvPr>
          <p:cNvSpPr>
            <a:spLocks noGrp="1"/>
          </p:cNvSpPr>
          <p:nvPr>
            <p:ph type="title"/>
          </p:nvPr>
        </p:nvSpPr>
        <p:spPr>
          <a:xfrm>
            <a:off x="1337592" y="205979"/>
            <a:ext cx="7349207" cy="857250"/>
          </a:xfrm>
        </p:spPr>
        <p:txBody>
          <a:bodyPr>
            <a:normAutofit fontScale="90000"/>
          </a:bodyPr>
          <a:lstStyle/>
          <a:p>
            <a:r>
              <a:rPr lang="en-US" dirty="0">
                <a:solidFill>
                  <a:srgbClr val="FF0000"/>
                </a:solidFill>
              </a:rPr>
              <a:t>Code Structure: Convolutional Neural Network </a:t>
            </a:r>
          </a:p>
        </p:txBody>
      </p:sp>
      <p:sp>
        <p:nvSpPr>
          <p:cNvPr id="3" name="Content Placeholder 2">
            <a:extLst>
              <a:ext uri="{FF2B5EF4-FFF2-40B4-BE49-F238E27FC236}">
                <a16:creationId xmlns:a16="http://schemas.microsoft.com/office/drawing/2014/main" id="{13CBC5C8-9C51-E0F7-98F5-17DEEC4E746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2286E7-8426-FF43-48A7-D894FCA65B6A}"/>
              </a:ext>
            </a:extLst>
          </p:cNvPr>
          <p:cNvPicPr>
            <a:picLocks noChangeAspect="1"/>
          </p:cNvPicPr>
          <p:nvPr/>
        </p:nvPicPr>
        <p:blipFill>
          <a:blip r:embed="rId2"/>
          <a:stretch>
            <a:fillRect/>
          </a:stretch>
        </p:blipFill>
        <p:spPr>
          <a:xfrm>
            <a:off x="0" y="1063228"/>
            <a:ext cx="9144000" cy="4022895"/>
          </a:xfrm>
          <a:prstGeom prst="rect">
            <a:avLst/>
          </a:prstGeom>
        </p:spPr>
      </p:pic>
    </p:spTree>
    <p:extLst>
      <p:ext uri="{BB962C8B-B14F-4D97-AF65-F5344CB8AC3E}">
        <p14:creationId xmlns:p14="http://schemas.microsoft.com/office/powerpoint/2010/main" val="711038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solidFill>
                  <a:schemeClr val="accent3"/>
                </a:solidFill>
              </a:rPr>
              <a:t>Input Layer</a:t>
            </a:r>
            <a:endParaRPr lang="en-US" sz="2400" dirty="0">
              <a:solidFill>
                <a:schemeClr val="accent3"/>
              </a:solidFill>
            </a:endParaRP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a:xfrm>
            <a:off x="1347766" y="914400"/>
            <a:ext cx="7796234" cy="4171478"/>
          </a:xfrm>
        </p:spPr>
        <p:txBody>
          <a:bodyPr/>
          <a:lstStyle/>
          <a:p>
            <a:pPr>
              <a:buFont typeface="Wingdings" panose="05000000000000000000" pitchFamily="2" charset="2"/>
              <a:buChar char="q"/>
            </a:pPr>
            <a:r>
              <a:rPr lang="en-US" sz="1800" dirty="0">
                <a:solidFill>
                  <a:srgbClr val="222222"/>
                </a:solidFill>
                <a:latin typeface="Lato" panose="020F0502020204030203" pitchFamily="34" charset="0"/>
                <a:ea typeface="Times New Roman" panose="02020603050405020304" pitchFamily="18" charset="0"/>
                <a:cs typeface="Times New Roman" panose="02020603050405020304" pitchFamily="18" charset="0"/>
              </a:rPr>
              <a:t>I</a:t>
            </a: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nput image can be Grayscale or RGB. </a:t>
            </a:r>
          </a:p>
          <a:p>
            <a:pPr>
              <a:buFont typeface="Wingdings" panose="05000000000000000000" pitchFamily="2" charset="2"/>
              <a:buChar char="q"/>
            </a:pP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Every image is made up of pixels that range from 0 to 255. We need to normalize them </a:t>
            </a:r>
            <a:r>
              <a:rPr lang="en-US" sz="1800" dirty="0" err="1">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i.e</a:t>
            </a: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convert the range between 0 to 1  before passing it to the model.</a:t>
            </a:r>
            <a:endParaRPr lang="en-US" dirty="0"/>
          </a:p>
          <a:p>
            <a:pPr>
              <a:buFont typeface="Wingdings" panose="05000000000000000000" pitchFamily="2" charset="2"/>
              <a:buChar char="q"/>
            </a:pPr>
            <a:r>
              <a:rPr lang="en-US" b="1" dirty="0"/>
              <a:t>Input layers </a:t>
            </a:r>
            <a:r>
              <a:rPr lang="en-US" dirty="0"/>
              <a:t>are where we load the raw input data of the image.</a:t>
            </a:r>
          </a:p>
          <a:p>
            <a:pPr>
              <a:buFont typeface="Wingdings" panose="05000000000000000000" pitchFamily="2" charset="2"/>
              <a:buChar char="q"/>
            </a:pPr>
            <a:r>
              <a:rPr lang="en-US" dirty="0"/>
              <a:t>This input data specifies the width, height, and number of channels. </a:t>
            </a:r>
          </a:p>
          <a:p>
            <a:pPr>
              <a:buFont typeface="Wingdings" panose="05000000000000000000" pitchFamily="2" charset="2"/>
              <a:buChar char="q"/>
            </a:pPr>
            <a:r>
              <a:rPr lang="en-US" dirty="0"/>
              <a:t>Typically, the number of channels is three, for the RGB values for each pixel.</a:t>
            </a:r>
            <a:endParaRPr lang="en-CA" dirty="0"/>
          </a:p>
          <a:p>
            <a:pPr marL="0" indent="0">
              <a:buNone/>
            </a:pPr>
            <a:endParaRPr lang="en-US" dirty="0"/>
          </a:p>
        </p:txBody>
      </p:sp>
      <p:pic>
        <p:nvPicPr>
          <p:cNvPr id="5" name="Picture 4">
            <a:extLst>
              <a:ext uri="{FF2B5EF4-FFF2-40B4-BE49-F238E27FC236}">
                <a16:creationId xmlns:a16="http://schemas.microsoft.com/office/drawing/2014/main" id="{4600535E-966A-E64E-A777-D1A7239DED93}"/>
              </a:ext>
            </a:extLst>
          </p:cNvPr>
          <p:cNvPicPr>
            <a:picLocks noChangeAspect="1"/>
          </p:cNvPicPr>
          <p:nvPr/>
        </p:nvPicPr>
        <p:blipFill>
          <a:blip r:embed="rId2"/>
          <a:stretch>
            <a:fillRect/>
          </a:stretch>
        </p:blipFill>
        <p:spPr>
          <a:xfrm>
            <a:off x="2826760" y="3103847"/>
            <a:ext cx="5188628" cy="1982031"/>
          </a:xfrm>
          <a:prstGeom prst="rect">
            <a:avLst/>
          </a:prstGeom>
        </p:spPr>
      </p:pic>
    </p:spTree>
    <p:extLst>
      <p:ext uri="{BB962C8B-B14F-4D97-AF65-F5344CB8AC3E}">
        <p14:creationId xmlns:p14="http://schemas.microsoft.com/office/powerpoint/2010/main" val="351771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solidFill>
                  <a:schemeClr val="accent3"/>
                </a:solidFill>
              </a:rPr>
              <a:t>Convolution</a:t>
            </a:r>
            <a:endParaRPr lang="en-US" sz="2400" dirty="0">
              <a:solidFill>
                <a:schemeClr val="accent3"/>
              </a:solidFill>
            </a:endParaRP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pPr>
              <a:buFont typeface="Wingdings" panose="05000000000000000000" pitchFamily="2" charset="2"/>
              <a:buChar char="q"/>
            </a:pPr>
            <a:r>
              <a:rPr lang="en-CA" dirty="0"/>
              <a:t>Type of linear operation </a:t>
            </a:r>
            <a:r>
              <a:rPr lang="en-US" dirty="0"/>
              <a:t>where a small array of numbers, called a kernel, is applied across the input (tensor).</a:t>
            </a:r>
          </a:p>
          <a:p>
            <a:pPr>
              <a:buFont typeface="Wingdings" panose="05000000000000000000" pitchFamily="2" charset="2"/>
              <a:buChar char="q"/>
            </a:pPr>
            <a:r>
              <a:rPr lang="en-US" dirty="0"/>
              <a:t>Two key hyperparameters </a:t>
            </a:r>
          </a:p>
          <a:p>
            <a:pPr lvl="1"/>
            <a:r>
              <a:rPr lang="en-US" dirty="0"/>
              <a:t>are size (e.g. 3x3, 5x5 or 7x7) and number of kernels.</a:t>
            </a:r>
          </a:p>
          <a:p>
            <a:pPr lvl="1"/>
            <a:r>
              <a:rPr lang="en-US" dirty="0"/>
              <a:t>The </a:t>
            </a:r>
            <a:r>
              <a:rPr lang="en-US" b="1" dirty="0"/>
              <a:t>number of kernels determines the depth of output </a:t>
            </a:r>
            <a:r>
              <a:rPr lang="en-US" b="1" i="1" u="sng" dirty="0"/>
              <a:t>feature maps.</a:t>
            </a:r>
            <a:endParaRPr lang="en-CA" b="1" i="1" u="sng" dirty="0"/>
          </a:p>
          <a:p>
            <a:pPr marL="0" indent="0">
              <a:buNone/>
            </a:pPr>
            <a:endParaRPr lang="en-US" dirty="0"/>
          </a:p>
        </p:txBody>
      </p:sp>
      <p:grpSp>
        <p:nvGrpSpPr>
          <p:cNvPr id="5" name="Group 4">
            <a:extLst>
              <a:ext uri="{FF2B5EF4-FFF2-40B4-BE49-F238E27FC236}">
                <a16:creationId xmlns:a16="http://schemas.microsoft.com/office/drawing/2014/main" id="{541022CE-76FF-C847-A13A-7BF529A486E7}"/>
              </a:ext>
            </a:extLst>
          </p:cNvPr>
          <p:cNvGrpSpPr/>
          <p:nvPr/>
        </p:nvGrpSpPr>
        <p:grpSpPr>
          <a:xfrm>
            <a:off x="2115871" y="3003717"/>
            <a:ext cx="6156251" cy="1371601"/>
            <a:chOff x="2603935" y="1336054"/>
            <a:chExt cx="5125314" cy="1344333"/>
          </a:xfrm>
        </p:grpSpPr>
        <p:pic>
          <p:nvPicPr>
            <p:cNvPr id="6" name="Picture 5" descr="convolution_schematic.gif">
              <a:extLst>
                <a:ext uri="{FF2B5EF4-FFF2-40B4-BE49-F238E27FC236}">
                  <a16:creationId xmlns:a16="http://schemas.microsoft.com/office/drawing/2014/main" id="{E6D0A384-2561-BA45-9140-FFC7CDD4F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079" y="1336054"/>
              <a:ext cx="1838170" cy="1344333"/>
            </a:xfrm>
            <a:prstGeom prst="rect">
              <a:avLst/>
            </a:prstGeom>
          </p:spPr>
        </p:pic>
        <p:pic>
          <p:nvPicPr>
            <p:cNvPr id="7" name="Εικόνα 12">
              <a:extLst>
                <a:ext uri="{FF2B5EF4-FFF2-40B4-BE49-F238E27FC236}">
                  <a16:creationId xmlns:a16="http://schemas.microsoft.com/office/drawing/2014/main" id="{0D71F1EF-C0C8-6743-8C00-2E07CC98BAE8}"/>
                </a:ext>
              </a:extLst>
            </p:cNvPr>
            <p:cNvPicPr>
              <a:picLocks noChangeAspect="1"/>
            </p:cNvPicPr>
            <p:nvPr/>
          </p:nvPicPr>
          <p:blipFill>
            <a:blip r:embed="rId3"/>
            <a:stretch>
              <a:fillRect/>
            </a:stretch>
          </p:blipFill>
          <p:spPr>
            <a:xfrm>
              <a:off x="2603935" y="1437888"/>
              <a:ext cx="1085850" cy="1028700"/>
            </a:xfrm>
            <a:prstGeom prst="rect">
              <a:avLst/>
            </a:prstGeom>
          </p:spPr>
        </p:pic>
        <p:pic>
          <p:nvPicPr>
            <p:cNvPr id="8" name="Εικόνα 13">
              <a:extLst>
                <a:ext uri="{FF2B5EF4-FFF2-40B4-BE49-F238E27FC236}">
                  <a16:creationId xmlns:a16="http://schemas.microsoft.com/office/drawing/2014/main" id="{6C2652A5-1664-2847-9A51-A54B8A9DACA3}"/>
                </a:ext>
              </a:extLst>
            </p:cNvPr>
            <p:cNvPicPr>
              <a:picLocks noChangeAspect="1"/>
            </p:cNvPicPr>
            <p:nvPr/>
          </p:nvPicPr>
          <p:blipFill>
            <a:blip r:embed="rId4"/>
            <a:stretch>
              <a:fillRect/>
            </a:stretch>
          </p:blipFill>
          <p:spPr>
            <a:xfrm>
              <a:off x="4057375" y="1652201"/>
              <a:ext cx="666750" cy="600075"/>
            </a:xfrm>
            <a:prstGeom prst="rect">
              <a:avLst/>
            </a:prstGeom>
          </p:spPr>
        </p:pic>
        <p:sp>
          <p:nvSpPr>
            <p:cNvPr id="9" name="TextBox 8">
              <a:extLst>
                <a:ext uri="{FF2B5EF4-FFF2-40B4-BE49-F238E27FC236}">
                  <a16:creationId xmlns:a16="http://schemas.microsoft.com/office/drawing/2014/main" id="{B4A19FD5-2608-FB40-93BC-8019C67CEC0F}"/>
                </a:ext>
              </a:extLst>
            </p:cNvPr>
            <p:cNvSpPr txBox="1"/>
            <p:nvPr/>
          </p:nvSpPr>
          <p:spPr>
            <a:xfrm>
              <a:off x="2604337" y="2438013"/>
              <a:ext cx="898608" cy="206022"/>
            </a:xfrm>
            <a:prstGeom prst="rect">
              <a:avLst/>
            </a:prstGeom>
            <a:noFill/>
          </p:spPr>
          <p:txBody>
            <a:bodyPr wrap="none" rtlCol="0">
              <a:spAutoFit/>
            </a:bodyPr>
            <a:lstStyle/>
            <a:p>
              <a:r>
                <a:rPr lang="en-US" sz="1350"/>
                <a:t>Input matrix</a:t>
              </a:r>
              <a:endParaRPr lang="el-GR" sz="1350" dirty="0"/>
            </a:p>
          </p:txBody>
        </p:sp>
        <p:sp>
          <p:nvSpPr>
            <p:cNvPr id="10" name="TextBox 9">
              <a:extLst>
                <a:ext uri="{FF2B5EF4-FFF2-40B4-BE49-F238E27FC236}">
                  <a16:creationId xmlns:a16="http://schemas.microsoft.com/office/drawing/2014/main" id="{FB768C01-E31F-144A-A00A-78B8350D65AA}"/>
                </a:ext>
              </a:extLst>
            </p:cNvPr>
            <p:cNvSpPr txBox="1"/>
            <p:nvPr/>
          </p:nvSpPr>
          <p:spPr>
            <a:xfrm>
              <a:off x="3862064" y="2195639"/>
              <a:ext cx="1057373" cy="348653"/>
            </a:xfrm>
            <a:prstGeom prst="rect">
              <a:avLst/>
            </a:prstGeom>
            <a:noFill/>
          </p:spPr>
          <p:txBody>
            <a:bodyPr wrap="none" rtlCol="0">
              <a:spAutoFit/>
            </a:bodyPr>
            <a:lstStyle/>
            <a:p>
              <a:pPr algn="ctr"/>
              <a:r>
                <a:rPr lang="en-US" sz="1350" dirty="0"/>
                <a:t>Convolutional </a:t>
              </a:r>
            </a:p>
            <a:p>
              <a:pPr algn="ctr"/>
              <a:r>
                <a:rPr lang="en-US" sz="1350" dirty="0"/>
                <a:t>3x3 filter</a:t>
              </a:r>
              <a:endParaRPr lang="el-GR" sz="1350" dirty="0"/>
            </a:p>
          </p:txBody>
        </p:sp>
        <p:sp>
          <p:nvSpPr>
            <p:cNvPr id="11" name="Δεξιό βέλος 16">
              <a:extLst>
                <a:ext uri="{FF2B5EF4-FFF2-40B4-BE49-F238E27FC236}">
                  <a16:creationId xmlns:a16="http://schemas.microsoft.com/office/drawing/2014/main" id="{73E8414F-BD8B-CC4D-8433-F970A117AE1C}"/>
                </a:ext>
              </a:extLst>
            </p:cNvPr>
            <p:cNvSpPr/>
            <p:nvPr/>
          </p:nvSpPr>
          <p:spPr>
            <a:xfrm>
              <a:off x="5163608" y="1728101"/>
              <a:ext cx="557160" cy="36347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sz="1350"/>
            </a:p>
          </p:txBody>
        </p:sp>
      </p:grpSp>
    </p:spTree>
    <p:extLst>
      <p:ext uri="{BB962C8B-B14F-4D97-AF65-F5344CB8AC3E}">
        <p14:creationId xmlns:p14="http://schemas.microsoft.com/office/powerpoint/2010/main" val="2675092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4E42-16E4-0B0F-24FD-994D96981E63}"/>
              </a:ext>
            </a:extLst>
          </p:cNvPr>
          <p:cNvSpPr>
            <a:spLocks noGrp="1"/>
          </p:cNvSpPr>
          <p:nvPr>
            <p:ph type="title"/>
          </p:nvPr>
        </p:nvSpPr>
        <p:spPr>
          <a:xfrm>
            <a:off x="1717040" y="118063"/>
            <a:ext cx="6969760" cy="410930"/>
          </a:xfrm>
        </p:spPr>
        <p:txBody>
          <a:bodyPr>
            <a:normAutofit fontScale="90000"/>
          </a:bodyPr>
          <a:lstStyle/>
          <a:p>
            <a:r>
              <a:rPr lang="en-US" dirty="0">
                <a:solidFill>
                  <a:schemeClr val="accent3"/>
                </a:solidFill>
              </a:rPr>
              <a:t>Convolution Layer                                  1     </a:t>
            </a:r>
          </a:p>
        </p:txBody>
      </p:sp>
      <p:sp>
        <p:nvSpPr>
          <p:cNvPr id="3" name="Content Placeholder 2">
            <a:extLst>
              <a:ext uri="{FF2B5EF4-FFF2-40B4-BE49-F238E27FC236}">
                <a16:creationId xmlns:a16="http://schemas.microsoft.com/office/drawing/2014/main" id="{ABD0C028-4300-4DE9-1E6B-ADC50C22D9BB}"/>
              </a:ext>
            </a:extLst>
          </p:cNvPr>
          <p:cNvSpPr>
            <a:spLocks noGrp="1"/>
          </p:cNvSpPr>
          <p:nvPr>
            <p:ph idx="1"/>
          </p:nvPr>
        </p:nvSpPr>
        <p:spPr>
          <a:xfrm>
            <a:off x="1413164" y="528994"/>
            <a:ext cx="7730836" cy="4549328"/>
          </a:xfrm>
        </p:spPr>
        <p:txBody>
          <a:bodyPr/>
          <a:lstStyle/>
          <a:p>
            <a:pPr>
              <a:buFont typeface="Wingdings" panose="05000000000000000000" pitchFamily="2" charset="2"/>
              <a:buChar char="q"/>
            </a:pP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The convolution layer is the layer where the </a:t>
            </a:r>
            <a:r>
              <a:rPr lang="en-US" sz="1800" b="1"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filter is applied to our input image</a:t>
            </a: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to extract or detect its features. A filter is applied to the image multiple times and creates a feature map which helps in classifying the input image.</a:t>
            </a:r>
          </a:p>
          <a:p>
            <a:pPr>
              <a:buFont typeface="Wingdings" panose="05000000000000000000" pitchFamily="2" charset="2"/>
              <a:buChar char="q"/>
            </a:pP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Let’s understand this with the help of an example. For simplicity, we will take a 2D input image with normalized pixels.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Below, we have applied a filter of 3*3 on an input image of size 6*6 to detect some features </a:t>
            </a:r>
          </a:p>
          <a:p>
            <a:pPr>
              <a:buFont typeface="Wingdings" panose="05000000000000000000" pitchFamily="2" charset="2"/>
              <a:buChar char="ü"/>
            </a:pPr>
            <a:r>
              <a:rPr lang="en-US" sz="1000" dirty="0">
                <a:solidFill>
                  <a:schemeClr val="accent3"/>
                </a:solidFill>
                <a:latin typeface="Lato" panose="020F0502020204030203" pitchFamily="34" charset="0"/>
                <a:cs typeface="Times New Roman" panose="02020603050405020304" pitchFamily="18" charset="0"/>
              </a:rPr>
              <a:t>NB: </a:t>
            </a:r>
            <a:r>
              <a:rPr lang="en-US" sz="1000" dirty="0">
                <a:solidFill>
                  <a:schemeClr val="accent3"/>
                </a:solidFill>
                <a:effectLst/>
                <a:latin typeface="Lato" panose="020F0502020204030203" pitchFamily="34" charset="0"/>
                <a:ea typeface="Times New Roman" panose="02020603050405020304" pitchFamily="18" charset="0"/>
                <a:cs typeface="Times New Roman" panose="02020603050405020304" pitchFamily="18" charset="0"/>
              </a:rPr>
              <a:t>In this example, we have applied only one filter but in practice, many such filters are applied to extract information from the image.</a:t>
            </a:r>
            <a:endParaRPr lang="en-US" sz="1000" dirty="0">
              <a:solidFill>
                <a:schemeClr val="accent3"/>
              </a:solidFill>
            </a:endParaRPr>
          </a:p>
        </p:txBody>
      </p:sp>
      <p:pic>
        <p:nvPicPr>
          <p:cNvPr id="4" name="Picture 3" descr="Convolutional Neural Network with Implementation in Python conv. layer">
            <a:extLst>
              <a:ext uri="{FF2B5EF4-FFF2-40B4-BE49-F238E27FC236}">
                <a16:creationId xmlns:a16="http://schemas.microsoft.com/office/drawing/2014/main" id="{DFACAB65-D00F-CEE9-D1FC-82BC352797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7235" y="3279750"/>
            <a:ext cx="6517935" cy="1745688"/>
          </a:xfrm>
          <a:prstGeom prst="rect">
            <a:avLst/>
          </a:prstGeom>
          <a:noFill/>
          <a:ln>
            <a:noFill/>
          </a:ln>
        </p:spPr>
      </p:pic>
    </p:spTree>
    <p:extLst>
      <p:ext uri="{BB962C8B-B14F-4D97-AF65-F5344CB8AC3E}">
        <p14:creationId xmlns:p14="http://schemas.microsoft.com/office/powerpoint/2010/main" val="3691971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B9D8-A2DE-CB79-1F6A-CEFD1FCEC003}"/>
              </a:ext>
            </a:extLst>
          </p:cNvPr>
          <p:cNvSpPr>
            <a:spLocks noGrp="1"/>
          </p:cNvSpPr>
          <p:nvPr>
            <p:ph type="title"/>
          </p:nvPr>
        </p:nvSpPr>
        <p:spPr>
          <a:xfrm>
            <a:off x="1717040" y="205979"/>
            <a:ext cx="6969760" cy="610180"/>
          </a:xfrm>
        </p:spPr>
        <p:txBody>
          <a:bodyPr/>
          <a:lstStyle/>
          <a:p>
            <a:r>
              <a:rPr lang="en-US" dirty="0">
                <a:solidFill>
                  <a:schemeClr val="accent3"/>
                </a:solidFill>
              </a:rPr>
              <a:t>Convolution Layer                                 2</a:t>
            </a:r>
            <a:endParaRPr lang="en-US" dirty="0"/>
          </a:p>
        </p:txBody>
      </p:sp>
      <p:sp>
        <p:nvSpPr>
          <p:cNvPr id="3" name="Content Placeholder 2">
            <a:extLst>
              <a:ext uri="{FF2B5EF4-FFF2-40B4-BE49-F238E27FC236}">
                <a16:creationId xmlns:a16="http://schemas.microsoft.com/office/drawing/2014/main" id="{69D8AF20-4D67-6C5C-EB68-93F4FE4AAD52}"/>
              </a:ext>
            </a:extLst>
          </p:cNvPr>
          <p:cNvSpPr>
            <a:spLocks noGrp="1"/>
          </p:cNvSpPr>
          <p:nvPr>
            <p:ph idx="1"/>
          </p:nvPr>
        </p:nvSpPr>
        <p:spPr>
          <a:xfrm>
            <a:off x="1428279" y="816159"/>
            <a:ext cx="7662822" cy="4216820"/>
          </a:xfrm>
        </p:spPr>
        <p:txBody>
          <a:bodyPr>
            <a:normAutofit fontScale="85000" lnSpcReduction="10000"/>
          </a:bodyPr>
          <a:lstStyle/>
          <a:p>
            <a:pPr>
              <a:lnSpc>
                <a:spcPts val="2475"/>
              </a:lnSpc>
              <a:spcAft>
                <a:spcPts val="800"/>
              </a:spcAft>
              <a:buFont typeface="Wingdings" panose="05000000000000000000" pitchFamily="2" charset="2"/>
              <a:buChar char="q"/>
            </a:pPr>
            <a:r>
              <a:rPr lang="en-US" sz="1800" dirty="0">
                <a:solidFill>
                  <a:srgbClr val="222222"/>
                </a:solidFill>
                <a:latin typeface="Lato" panose="020F0502020204030203" pitchFamily="34" charset="0"/>
                <a:ea typeface="Times New Roman" panose="02020603050405020304" pitchFamily="18" charset="0"/>
                <a:cs typeface="Times New Roman" panose="02020603050405020304" pitchFamily="18" charset="0"/>
              </a:rPr>
              <a:t>W</a:t>
            </a: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e </a:t>
            </a:r>
            <a:r>
              <a:rPr lang="en-US" sz="1800" dirty="0">
                <a:solidFill>
                  <a:srgbClr val="222222"/>
                </a:solidFill>
                <a:latin typeface="Lato" panose="020F0502020204030203" pitchFamily="34" charset="0"/>
                <a:ea typeface="Times New Roman" panose="02020603050405020304" pitchFamily="18" charset="0"/>
                <a:cs typeface="Times New Roman" panose="02020603050405020304" pitchFamily="18" charset="0"/>
              </a:rPr>
              <a:t>obtain </a:t>
            </a: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a Feature Map (</a:t>
            </a:r>
            <a:r>
              <a:rPr lang="en-US" sz="14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of 4*4</a:t>
            </a: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dirty="0">
                <a:solidFill>
                  <a:srgbClr val="222222"/>
                </a:solidFill>
                <a:latin typeface="Lato" panose="020F0502020204030203" pitchFamily="34" charset="0"/>
                <a:ea typeface="Times New Roman" panose="02020603050405020304" pitchFamily="18" charset="0"/>
                <a:cs typeface="Times New Roman" panose="02020603050405020304" pitchFamily="18" charset="0"/>
              </a:rPr>
              <a:t>by applying the filter/kernel to the image</a:t>
            </a:r>
          </a:p>
          <a:p>
            <a:pPr>
              <a:lnSpc>
                <a:spcPts val="2475"/>
              </a:lnSpc>
              <a:spcAft>
                <a:spcPts val="800"/>
              </a:spcAft>
              <a:buFont typeface="Wingdings" panose="05000000000000000000" pitchFamily="2" charset="2"/>
              <a:buChar char="q"/>
            </a:pPr>
            <a:endParaRPr lang="en-US" sz="1800" dirty="0">
              <a:solidFill>
                <a:srgbClr val="222222"/>
              </a:solidFill>
              <a:latin typeface="Lato" panose="020F0502020204030203" pitchFamily="34" charset="0"/>
              <a:ea typeface="Times New Roman" panose="02020603050405020304" pitchFamily="18" charset="0"/>
              <a:cs typeface="Times New Roman" panose="02020603050405020304" pitchFamily="18" charset="0"/>
            </a:endParaRPr>
          </a:p>
          <a:p>
            <a:pPr>
              <a:lnSpc>
                <a:spcPts val="2475"/>
              </a:lnSpc>
              <a:spcAft>
                <a:spcPts val="800"/>
              </a:spcAft>
              <a:buFont typeface="Wingdings" panose="05000000000000000000" pitchFamily="2" charset="2"/>
              <a:buChar char="q"/>
            </a:pPr>
            <a:endParaRPr lang="en-US" sz="1800" dirty="0">
              <a:solidFill>
                <a:srgbClr val="222222"/>
              </a:solidFill>
              <a:latin typeface="Lato" panose="020F0502020204030203" pitchFamily="34" charset="0"/>
              <a:ea typeface="Times New Roman" panose="02020603050405020304" pitchFamily="18" charset="0"/>
              <a:cs typeface="Times New Roman" panose="02020603050405020304" pitchFamily="18" charset="0"/>
            </a:endParaRPr>
          </a:p>
          <a:p>
            <a:pPr>
              <a:lnSpc>
                <a:spcPts val="2475"/>
              </a:lnSpc>
              <a:spcAft>
                <a:spcPts val="800"/>
              </a:spcAft>
              <a:buFont typeface="Wingdings" panose="05000000000000000000" pitchFamily="2" charset="2"/>
              <a:buChar char="q"/>
            </a:pPr>
            <a:endParaRPr lang="en-US" sz="1800" dirty="0">
              <a:solidFill>
                <a:srgbClr val="222222"/>
              </a:solidFill>
              <a:latin typeface="Lato" panose="020F0502020204030203" pitchFamily="34" charset="0"/>
              <a:ea typeface="Times New Roman" panose="02020603050405020304" pitchFamily="18" charset="0"/>
              <a:cs typeface="Times New Roman" panose="02020603050405020304" pitchFamily="18" charset="0"/>
            </a:endParaRPr>
          </a:p>
          <a:p>
            <a:pPr>
              <a:lnSpc>
                <a:spcPts val="2475"/>
              </a:lnSpc>
              <a:spcAft>
                <a:spcPts val="800"/>
              </a:spcAft>
              <a:buFont typeface="Wingdings" panose="05000000000000000000" pitchFamily="2" charset="2"/>
              <a:buChar char="q"/>
            </a:pPr>
            <a:endParaRPr lang="en-US" sz="1800" dirty="0">
              <a:solidFill>
                <a:srgbClr val="222222"/>
              </a:solidFill>
              <a:latin typeface="Lato" panose="020F0502020204030203" pitchFamily="34" charset="0"/>
              <a:ea typeface="Times New Roman" panose="02020603050405020304" pitchFamily="18" charset="0"/>
              <a:cs typeface="Times New Roman" panose="02020603050405020304" pitchFamily="18" charset="0"/>
            </a:endParaRPr>
          </a:p>
          <a:p>
            <a:pPr>
              <a:lnSpc>
                <a:spcPts val="2475"/>
              </a:lnSpc>
              <a:spcAft>
                <a:spcPts val="800"/>
              </a:spcAft>
              <a:buFont typeface="Wingdings" panose="05000000000000000000" pitchFamily="2" charset="2"/>
              <a:buChar char="q"/>
            </a:pPr>
            <a:endParaRPr lang="en-US" sz="1800" dirty="0">
              <a:solidFill>
                <a:srgbClr val="222222"/>
              </a:solidFill>
              <a:latin typeface="Lato" panose="020F0502020204030203" pitchFamily="34" charset="0"/>
              <a:ea typeface="Times New Roman" panose="02020603050405020304" pitchFamily="18" charset="0"/>
              <a:cs typeface="Times New Roman" panose="02020603050405020304" pitchFamily="18" charset="0"/>
            </a:endParaRPr>
          </a:p>
          <a:p>
            <a:pPr>
              <a:lnSpc>
                <a:spcPts val="2475"/>
              </a:lnSpc>
              <a:spcAft>
                <a:spcPts val="800"/>
              </a:spcAft>
              <a:buFont typeface="Wingdings" panose="05000000000000000000" pitchFamily="2" charset="2"/>
              <a:buChar char="q"/>
            </a:pPr>
            <a:r>
              <a:rPr lang="en-US" sz="1800" b="1"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in the first step</a:t>
            </a: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the filter is applied to the green highlighted part of the image, and the pixel values of the image are multiplied with the values of the filter (as shown in the figure using lines) and then summed up to get the final value.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475"/>
              </a:lnSpc>
              <a:spcAft>
                <a:spcPts val="800"/>
              </a:spcAft>
              <a:buFont typeface="Wingdings" panose="05000000000000000000" pitchFamily="2" charset="2"/>
              <a:buChar char="q"/>
            </a:pPr>
            <a:endParaRPr lang="en-US" sz="1800" dirty="0">
              <a:solidFill>
                <a:srgbClr val="222222"/>
              </a:solidFill>
              <a:latin typeface="Lato" panose="020F0502020204030203" pitchFamily="34" charset="0"/>
              <a:ea typeface="Times New Roman" panose="02020603050405020304" pitchFamily="18" charset="0"/>
              <a:cs typeface="Times New Roman" panose="02020603050405020304" pitchFamily="18" charset="0"/>
            </a:endParaRPr>
          </a:p>
          <a:p>
            <a:endParaRPr lang="en-US" dirty="0"/>
          </a:p>
        </p:txBody>
      </p:sp>
      <p:pic>
        <p:nvPicPr>
          <p:cNvPr id="4" name="Picture 3" descr="Convolutional Neural Network with Implementation in Python conv layer 2">
            <a:extLst>
              <a:ext uri="{FF2B5EF4-FFF2-40B4-BE49-F238E27FC236}">
                <a16:creationId xmlns:a16="http://schemas.microsoft.com/office/drawing/2014/main" id="{6415C9CD-1248-8CB4-FE60-8CDBB22625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2024" y="1425380"/>
            <a:ext cx="6055065" cy="2292739"/>
          </a:xfrm>
          <a:prstGeom prst="rect">
            <a:avLst/>
          </a:prstGeom>
          <a:noFill/>
          <a:ln>
            <a:noFill/>
          </a:ln>
        </p:spPr>
      </p:pic>
    </p:spTree>
    <p:extLst>
      <p:ext uri="{BB962C8B-B14F-4D97-AF65-F5344CB8AC3E}">
        <p14:creationId xmlns:p14="http://schemas.microsoft.com/office/powerpoint/2010/main" val="1062611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30D9A-9754-0879-5F50-02670CFAC0E3}"/>
              </a:ext>
            </a:extLst>
          </p:cNvPr>
          <p:cNvSpPr>
            <a:spLocks noGrp="1"/>
          </p:cNvSpPr>
          <p:nvPr>
            <p:ph type="title"/>
          </p:nvPr>
        </p:nvSpPr>
        <p:spPr>
          <a:xfrm>
            <a:off x="1717040" y="120913"/>
            <a:ext cx="6969760" cy="427964"/>
          </a:xfrm>
        </p:spPr>
        <p:txBody>
          <a:bodyPr>
            <a:normAutofit fontScale="90000"/>
          </a:bodyPr>
          <a:lstStyle/>
          <a:p>
            <a:r>
              <a:rPr lang="en-US" dirty="0">
                <a:solidFill>
                  <a:schemeClr val="accent3"/>
                </a:solidFill>
              </a:rPr>
              <a:t>Convolution Layer                                 3</a:t>
            </a:r>
            <a:endParaRPr lang="en-US" dirty="0"/>
          </a:p>
        </p:txBody>
      </p:sp>
      <p:sp>
        <p:nvSpPr>
          <p:cNvPr id="3" name="Content Placeholder 2">
            <a:extLst>
              <a:ext uri="{FF2B5EF4-FFF2-40B4-BE49-F238E27FC236}">
                <a16:creationId xmlns:a16="http://schemas.microsoft.com/office/drawing/2014/main" id="{29B59350-82CF-3149-3560-E58622AB3E29}"/>
              </a:ext>
            </a:extLst>
          </p:cNvPr>
          <p:cNvSpPr>
            <a:spLocks noGrp="1"/>
          </p:cNvSpPr>
          <p:nvPr>
            <p:ph idx="1"/>
          </p:nvPr>
        </p:nvSpPr>
        <p:spPr>
          <a:xfrm>
            <a:off x="1443392" y="717917"/>
            <a:ext cx="7640152" cy="4304670"/>
          </a:xfrm>
        </p:spPr>
        <p:txBody>
          <a:bodyPr>
            <a:normAutofit/>
          </a:bodyPr>
          <a:lstStyle/>
          <a:p>
            <a:pPr>
              <a:buFont typeface="Wingdings" panose="05000000000000000000" pitchFamily="2" charset="2"/>
              <a:buChar char="q"/>
            </a:pPr>
            <a:r>
              <a:rPr lang="en-US" sz="1800" b="1"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In the next step, the filter is shifted by one column</a:t>
            </a: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as shown in the below figure. This jump to the next column or row is known</a:t>
            </a:r>
            <a:r>
              <a:rPr lang="en-US" sz="1800" b="1"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as </a:t>
            </a:r>
            <a:r>
              <a:rPr lang="en-US" sz="1800" b="1" dirty="0">
                <a:solidFill>
                  <a:schemeClr val="accent3"/>
                </a:solidFill>
                <a:effectLst/>
                <a:latin typeface="Lato" panose="020F0502020204030203" pitchFamily="34" charset="0"/>
                <a:ea typeface="Times New Roman" panose="02020603050405020304" pitchFamily="18" charset="0"/>
                <a:cs typeface="Times New Roman" panose="02020603050405020304" pitchFamily="18" charset="0"/>
              </a:rPr>
              <a:t>stride</a:t>
            </a:r>
            <a:r>
              <a:rPr lang="en-US" sz="1800" b="1"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and in this example, we are taking a stride of 1 which means we are shifting by one column.</a:t>
            </a:r>
          </a:p>
          <a:p>
            <a:pPr>
              <a:buFont typeface="Wingdings" panose="05000000000000000000" pitchFamily="2" charset="2"/>
              <a:buChar char="q"/>
            </a:pPr>
            <a:endParaRPr lang="en-US" sz="1800" dirty="0">
              <a:solidFill>
                <a:srgbClr val="222222"/>
              </a:solidFill>
              <a:latin typeface="Lato" panose="020F0502020204030203" pitchFamily="34" charset="0"/>
              <a:cs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Lato" panose="020F0502020204030203" pitchFamily="34" charset="0"/>
              <a:cs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Lato" panose="020F0502020204030203" pitchFamily="34" charset="0"/>
              <a:cs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Lato" panose="020F0502020204030203" pitchFamily="34" charset="0"/>
              <a:cs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Lato" panose="020F0502020204030203" pitchFamily="34" charset="0"/>
              <a:cs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Lato" panose="020F0502020204030203" pitchFamily="34" charset="0"/>
              <a:cs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Lato" panose="020F0502020204030203" pitchFamily="34" charset="0"/>
              <a:cs typeface="Times New Roman" panose="02020603050405020304" pitchFamily="18" charset="0"/>
            </a:endParaRPr>
          </a:p>
          <a:p>
            <a:pPr>
              <a:buFont typeface="Wingdings" panose="05000000000000000000" pitchFamily="2" charset="2"/>
              <a:buChar char="q"/>
            </a:pPr>
            <a:endParaRPr lang="en-US" sz="1800" dirty="0">
              <a:solidFill>
                <a:srgbClr val="222222"/>
              </a:solidFill>
              <a:latin typeface="Lato" panose="020F0502020204030203" pitchFamily="34" charset="0"/>
              <a:cs typeface="Times New Roman" panose="02020603050405020304" pitchFamily="18" charset="0"/>
            </a:endParaRPr>
          </a:p>
          <a:p>
            <a:pPr>
              <a:buFont typeface="Wingdings" panose="05000000000000000000" pitchFamily="2" charset="2"/>
              <a:buChar char="q"/>
            </a:pPr>
            <a:r>
              <a:rPr lang="en-US" sz="1800" dirty="0">
                <a:solidFill>
                  <a:srgbClr val="222222"/>
                </a:solidFill>
                <a:latin typeface="Lato" panose="020F0502020204030203" pitchFamily="34" charset="0"/>
                <a:cs typeface="Times New Roman" panose="02020603050405020304" pitchFamily="18" charset="0"/>
              </a:rPr>
              <a:t>                                                                      </a:t>
            </a:r>
            <a:r>
              <a:rPr lang="en-US" sz="1800" dirty="0">
                <a:solidFill>
                  <a:srgbClr val="222222"/>
                </a:solidFill>
                <a:latin typeface="Lato" panose="020F0502020204030203" pitchFamily="34" charset="0"/>
                <a:cs typeface="Times New Roman" panose="02020603050405020304" pitchFamily="18" charset="0"/>
                <a:sym typeface="Wingdings" panose="05000000000000000000" pitchFamily="2" charset="2"/>
              </a:rPr>
              <a:t></a:t>
            </a:r>
            <a:r>
              <a:rPr lang="en-US" sz="900" b="1" dirty="0">
                <a:solidFill>
                  <a:srgbClr val="FF0000"/>
                </a:solidFill>
                <a:effectLst/>
                <a:latin typeface="Lato" panose="020F0502020204030203" pitchFamily="34" charset="0"/>
                <a:ea typeface="Times New Roman" panose="02020603050405020304" pitchFamily="18" charset="0"/>
                <a:cs typeface="Times New Roman" panose="02020603050405020304" pitchFamily="18" charset="0"/>
              </a:rPr>
              <a:t>a filter passes through the entire image with</a:t>
            </a:r>
            <a:r>
              <a:rPr lang="en-US" sz="900" dirty="0">
                <a:solidFill>
                  <a:srgbClr val="FF0000"/>
                </a:solidFill>
                <a:effectLst/>
                <a:latin typeface="Lato" panose="020F0502020204030203" pitchFamily="34" charset="0"/>
                <a:ea typeface="Times New Roman" panose="02020603050405020304" pitchFamily="18" charset="0"/>
                <a:cs typeface="Times New Roman" panose="02020603050405020304" pitchFamily="18" charset="0"/>
              </a:rPr>
              <a:t> the stride</a:t>
            </a:r>
            <a:r>
              <a:rPr lang="en-US" sz="900" b="1" dirty="0">
                <a:solidFill>
                  <a:srgbClr val="4A4A4A"/>
                </a:solidFill>
                <a:effectLst/>
                <a:latin typeface="Lato" panose="020F0502020204030203" pitchFamily="34" charset="0"/>
                <a:ea typeface="Times New Roman" panose="02020603050405020304" pitchFamily="18" charset="0"/>
                <a:cs typeface="Times New Roman" panose="02020603050405020304" pitchFamily="18" charset="0"/>
              </a:rPr>
              <a:t> of 1</a:t>
            </a:r>
            <a:r>
              <a:rPr lang="en-US" sz="900" dirty="0">
                <a:solidFill>
                  <a:srgbClr val="222222"/>
                </a:solidFill>
                <a:latin typeface="Lato" panose="020F0502020204030203" pitchFamily="34" charset="0"/>
                <a:cs typeface="Times New Roman" panose="02020603050405020304" pitchFamily="18" charset="0"/>
                <a:sym typeface="Wingdings" panose="05000000000000000000" pitchFamily="2" charset="2"/>
              </a:rPr>
              <a:t>                                                                                                                          </a:t>
            </a:r>
            <a:r>
              <a:rPr lang="en-US" sz="900" b="1" dirty="0">
                <a:solidFill>
                  <a:srgbClr val="FF0000"/>
                </a:solidFill>
                <a:latin typeface="Lato" panose="020F0502020204030203" pitchFamily="34" charset="0"/>
                <a:cs typeface="Times New Roman" panose="02020603050405020304" pitchFamily="18" charset="0"/>
                <a:sym typeface="Wingdings" panose="05000000000000000000" pitchFamily="2" charset="2"/>
              </a:rPr>
              <a:t>a stride of 1</a:t>
            </a:r>
            <a:endParaRPr lang="en-US" sz="900" b="1" dirty="0">
              <a:solidFill>
                <a:srgbClr val="FF0000"/>
              </a:solidFill>
            </a:endParaRPr>
          </a:p>
        </p:txBody>
      </p:sp>
      <p:pic>
        <p:nvPicPr>
          <p:cNvPr id="4" name="Picture 3" descr="layer 3">
            <a:extLst>
              <a:ext uri="{FF2B5EF4-FFF2-40B4-BE49-F238E27FC236}">
                <a16:creationId xmlns:a16="http://schemas.microsoft.com/office/drawing/2014/main" id="{8C544F2C-8091-11F7-0A4F-21A34AC566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7008" y="1879203"/>
            <a:ext cx="5777346" cy="2050673"/>
          </a:xfrm>
          <a:prstGeom prst="rect">
            <a:avLst/>
          </a:prstGeom>
          <a:noFill/>
          <a:ln>
            <a:noFill/>
          </a:ln>
        </p:spPr>
      </p:pic>
      <p:pic>
        <p:nvPicPr>
          <p:cNvPr id="5" name="Picture 4" descr="layer 4">
            <a:extLst>
              <a:ext uri="{FF2B5EF4-FFF2-40B4-BE49-F238E27FC236}">
                <a16:creationId xmlns:a16="http://schemas.microsoft.com/office/drawing/2014/main" id="{95558E9C-3EB0-805A-F752-55B683E6CF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3392" y="4043008"/>
            <a:ext cx="4496429" cy="1092710"/>
          </a:xfrm>
          <a:prstGeom prst="rect">
            <a:avLst/>
          </a:prstGeom>
          <a:noFill/>
          <a:ln>
            <a:noFill/>
          </a:ln>
        </p:spPr>
      </p:pic>
    </p:spTree>
    <p:extLst>
      <p:ext uri="{BB962C8B-B14F-4D97-AF65-F5344CB8AC3E}">
        <p14:creationId xmlns:p14="http://schemas.microsoft.com/office/powerpoint/2010/main" val="544762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solidFill>
                  <a:srgbClr val="92D050"/>
                </a:solidFill>
              </a:rPr>
              <a:t>Stride</a:t>
            </a:r>
            <a:endParaRPr lang="en-US" sz="4000" dirty="0">
              <a:solidFill>
                <a:srgbClr val="92D050"/>
              </a:solidFill>
            </a:endParaRP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fontScale="92500" lnSpcReduction="10000"/>
          </a:bodyPr>
          <a:lstStyle/>
          <a:p>
            <a:pPr>
              <a:buFont typeface="Wingdings" panose="05000000000000000000" pitchFamily="2" charset="2"/>
              <a:buChar char="q"/>
            </a:pPr>
            <a:r>
              <a:rPr lang="en-US" dirty="0"/>
              <a:t>The distance between two successive</a:t>
            </a:r>
          </a:p>
          <a:p>
            <a:pPr>
              <a:buFont typeface="Wingdings" panose="05000000000000000000" pitchFamily="2" charset="2"/>
              <a:buChar char="q"/>
            </a:pPr>
            <a:r>
              <a:rPr lang="en-US" dirty="0"/>
              <a:t>       kernel positions is called a stride.</a:t>
            </a:r>
          </a:p>
          <a:p>
            <a:pPr>
              <a:buFont typeface="Wingdings" panose="05000000000000000000" pitchFamily="2" charset="2"/>
              <a:buChar char="q"/>
            </a:pPr>
            <a:r>
              <a:rPr lang="en-US" dirty="0"/>
              <a:t>Stride configures how far our sliding filter </a:t>
            </a:r>
          </a:p>
          <a:p>
            <a:pPr>
              <a:buFont typeface="Wingdings" panose="05000000000000000000" pitchFamily="2" charset="2"/>
              <a:buChar char="q"/>
            </a:pPr>
            <a:r>
              <a:rPr lang="en-US" dirty="0"/>
              <a:t>      window will move per application of the </a:t>
            </a:r>
          </a:p>
          <a:p>
            <a:pPr>
              <a:buFont typeface="Wingdings" panose="05000000000000000000" pitchFamily="2" charset="2"/>
              <a:buChar char="q"/>
            </a:pPr>
            <a:r>
              <a:rPr lang="en-US" dirty="0"/>
              <a:t>      filter function. </a:t>
            </a:r>
          </a:p>
          <a:p>
            <a:pPr>
              <a:buFont typeface="Wingdings" panose="05000000000000000000" pitchFamily="2" charset="2"/>
              <a:buChar char="q"/>
            </a:pPr>
            <a:r>
              <a:rPr lang="en-US" dirty="0"/>
              <a:t>As the stride value goes up, the output </a:t>
            </a:r>
          </a:p>
          <a:p>
            <a:pPr>
              <a:buFont typeface="Wingdings" panose="05000000000000000000" pitchFamily="2" charset="2"/>
              <a:buChar char="q"/>
            </a:pPr>
            <a:r>
              <a:rPr lang="en-US" dirty="0"/>
              <a:t>      volume spatially goes down. </a:t>
            </a:r>
          </a:p>
          <a:p>
            <a:pPr lvl="1">
              <a:buFont typeface="Wingdings" panose="05000000000000000000" pitchFamily="2" charset="2"/>
              <a:buChar char="Ø"/>
            </a:pPr>
            <a:r>
              <a:rPr lang="en-US" dirty="0"/>
              <a:t>It’s been demonstrated that smaller </a:t>
            </a:r>
          </a:p>
          <a:p>
            <a:pPr marL="457200" lvl="1" indent="0">
              <a:buNone/>
            </a:pPr>
            <a:r>
              <a:rPr lang="en-US" dirty="0"/>
              <a:t>     strides (e.g., 1) in convolutional layers </a:t>
            </a:r>
          </a:p>
          <a:p>
            <a:pPr marL="457200" lvl="1" indent="0">
              <a:buNone/>
            </a:pPr>
            <a:r>
              <a:rPr lang="en-US" dirty="0"/>
              <a:t>     work better in practice. </a:t>
            </a:r>
            <a:endParaRPr lang="en-CA" dirty="0"/>
          </a:p>
          <a:p>
            <a:pPr lvl="1">
              <a:buFont typeface="Wingdings" panose="05000000000000000000" pitchFamily="2" charset="2"/>
              <a:buChar char="Ø"/>
            </a:pPr>
            <a:r>
              <a:rPr lang="en-US" dirty="0"/>
              <a:t>A stride larger than 1 is sometimes </a:t>
            </a:r>
          </a:p>
          <a:p>
            <a:pPr marL="457200" lvl="1" indent="0">
              <a:buNone/>
            </a:pPr>
            <a:r>
              <a:rPr lang="en-US" dirty="0"/>
              <a:t>     used in order to achieve down-sampling</a:t>
            </a:r>
          </a:p>
          <a:p>
            <a:pPr marL="457200" lvl="1" indent="0">
              <a:buNone/>
            </a:pPr>
            <a:r>
              <a:rPr lang="en-US" dirty="0"/>
              <a:t>     of the feature maps.</a:t>
            </a:r>
          </a:p>
          <a:p>
            <a:pPr marL="0" indent="0">
              <a:buNone/>
            </a:pPr>
            <a:endParaRPr lang="en-US" dirty="0"/>
          </a:p>
        </p:txBody>
      </p:sp>
      <p:grpSp>
        <p:nvGrpSpPr>
          <p:cNvPr id="16" name="Group 15">
            <a:extLst>
              <a:ext uri="{FF2B5EF4-FFF2-40B4-BE49-F238E27FC236}">
                <a16:creationId xmlns:a16="http://schemas.microsoft.com/office/drawing/2014/main" id="{7C8F88F2-5C4C-F144-9BAB-FAF2ED83012E}"/>
              </a:ext>
            </a:extLst>
          </p:cNvPr>
          <p:cNvGrpSpPr/>
          <p:nvPr/>
        </p:nvGrpSpPr>
        <p:grpSpPr>
          <a:xfrm>
            <a:off x="6493888" y="722944"/>
            <a:ext cx="1592281" cy="3909969"/>
            <a:chOff x="6493888" y="722944"/>
            <a:chExt cx="1592281" cy="3909969"/>
          </a:xfrm>
        </p:grpSpPr>
        <p:graphicFrame>
          <p:nvGraphicFramePr>
            <p:cNvPr id="5" name="內容版面配置區 3">
              <a:extLst>
                <a:ext uri="{FF2B5EF4-FFF2-40B4-BE49-F238E27FC236}">
                  <a16:creationId xmlns:a16="http://schemas.microsoft.com/office/drawing/2014/main" id="{F3872EEA-164D-C848-8D7A-CD695EFB7599}"/>
                </a:ext>
              </a:extLst>
            </p:cNvPr>
            <p:cNvGraphicFramePr>
              <a:graphicFrameLocks/>
            </p:cNvGraphicFramePr>
            <p:nvPr/>
          </p:nvGraphicFramePr>
          <p:xfrm>
            <a:off x="6574639" y="1017843"/>
            <a:ext cx="1495062" cy="1645920"/>
          </p:xfrm>
          <a:graphic>
            <a:graphicData uri="http://schemas.openxmlformats.org/drawingml/2006/table">
              <a:tbl>
                <a:tblPr firstRow="1" bandRow="1">
                  <a:tableStyleId>{5940675A-B579-460E-94D1-54222C63F5DA}</a:tableStyleId>
                </a:tblPr>
                <a:tblGrid>
                  <a:gridCol w="249177">
                    <a:extLst>
                      <a:ext uri="{9D8B030D-6E8A-4147-A177-3AD203B41FA5}">
                        <a16:colId xmlns:a16="http://schemas.microsoft.com/office/drawing/2014/main" val="20000"/>
                      </a:ext>
                    </a:extLst>
                  </a:gridCol>
                  <a:gridCol w="249177">
                    <a:extLst>
                      <a:ext uri="{9D8B030D-6E8A-4147-A177-3AD203B41FA5}">
                        <a16:colId xmlns:a16="http://schemas.microsoft.com/office/drawing/2014/main" val="20001"/>
                      </a:ext>
                    </a:extLst>
                  </a:gridCol>
                  <a:gridCol w="249177">
                    <a:extLst>
                      <a:ext uri="{9D8B030D-6E8A-4147-A177-3AD203B41FA5}">
                        <a16:colId xmlns:a16="http://schemas.microsoft.com/office/drawing/2014/main" val="20002"/>
                      </a:ext>
                    </a:extLst>
                  </a:gridCol>
                  <a:gridCol w="249177">
                    <a:extLst>
                      <a:ext uri="{9D8B030D-6E8A-4147-A177-3AD203B41FA5}">
                        <a16:colId xmlns:a16="http://schemas.microsoft.com/office/drawing/2014/main" val="20003"/>
                      </a:ext>
                    </a:extLst>
                  </a:gridCol>
                  <a:gridCol w="249177">
                    <a:extLst>
                      <a:ext uri="{9D8B030D-6E8A-4147-A177-3AD203B41FA5}">
                        <a16:colId xmlns:a16="http://schemas.microsoft.com/office/drawing/2014/main" val="20004"/>
                      </a:ext>
                    </a:extLst>
                  </a:gridCol>
                  <a:gridCol w="249177">
                    <a:extLst>
                      <a:ext uri="{9D8B030D-6E8A-4147-A177-3AD203B41FA5}">
                        <a16:colId xmlns:a16="http://schemas.microsoft.com/office/drawing/2014/main" val="20005"/>
                      </a:ext>
                    </a:extLst>
                  </a:gridCol>
                </a:tblGrid>
                <a:tr h="272096">
                  <a:tc>
                    <a:txBody>
                      <a:bodyPr/>
                      <a:lstStyle/>
                      <a:p>
                        <a:pPr algn="ctr"/>
                        <a:r>
                          <a:rPr lang="en-US" altLang="zh-TW" sz="1200" dirty="0">
                            <a:solidFill>
                              <a:srgbClr val="0000FF"/>
                            </a:solidFill>
                          </a:rPr>
                          <a:t>1</a:t>
                        </a: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extLst>
                    <a:ext uri="{0D108BD9-81ED-4DB2-BD59-A6C34878D82A}">
                      <a16:rowId xmlns:a16="http://schemas.microsoft.com/office/drawing/2014/main" val="10000"/>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1"/>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2"/>
                    </a:ext>
                  </a:extLst>
                </a:tr>
                <a:tr h="272096">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3"/>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4"/>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5"/>
                    </a:ext>
                  </a:extLst>
                </a:tr>
              </a:tbl>
            </a:graphicData>
          </a:graphic>
        </p:graphicFrame>
        <p:sp>
          <p:nvSpPr>
            <p:cNvPr id="6" name="矩形 2">
              <a:extLst>
                <a:ext uri="{FF2B5EF4-FFF2-40B4-BE49-F238E27FC236}">
                  <a16:creationId xmlns:a16="http://schemas.microsoft.com/office/drawing/2014/main" id="{373C2F59-DA7C-C64C-A6C8-CF42CBB75254}"/>
                </a:ext>
              </a:extLst>
            </p:cNvPr>
            <p:cNvSpPr/>
            <p:nvPr/>
          </p:nvSpPr>
          <p:spPr>
            <a:xfrm>
              <a:off x="6558171" y="1007211"/>
              <a:ext cx="767662" cy="84661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 name="矩形 27">
              <a:extLst>
                <a:ext uri="{FF2B5EF4-FFF2-40B4-BE49-F238E27FC236}">
                  <a16:creationId xmlns:a16="http://schemas.microsoft.com/office/drawing/2014/main" id="{82701850-88A0-874A-8FCC-84BFABF6953D}"/>
                </a:ext>
              </a:extLst>
            </p:cNvPr>
            <p:cNvSpPr/>
            <p:nvPr/>
          </p:nvSpPr>
          <p:spPr>
            <a:xfrm>
              <a:off x="6833877" y="996579"/>
              <a:ext cx="725872" cy="85725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aphicFrame>
          <p:nvGraphicFramePr>
            <p:cNvPr id="11" name="內容版面配置區 3">
              <a:extLst>
                <a:ext uri="{FF2B5EF4-FFF2-40B4-BE49-F238E27FC236}">
                  <a16:creationId xmlns:a16="http://schemas.microsoft.com/office/drawing/2014/main" id="{BA4303AF-6F43-2A49-B873-C2F97D50D96B}"/>
                </a:ext>
              </a:extLst>
            </p:cNvPr>
            <p:cNvGraphicFramePr>
              <a:graphicFrameLocks/>
            </p:cNvGraphicFramePr>
            <p:nvPr/>
          </p:nvGraphicFramePr>
          <p:xfrm>
            <a:off x="6591107" y="2986993"/>
            <a:ext cx="1495062" cy="1645920"/>
          </p:xfrm>
          <a:graphic>
            <a:graphicData uri="http://schemas.openxmlformats.org/drawingml/2006/table">
              <a:tbl>
                <a:tblPr firstRow="1" bandRow="1">
                  <a:tableStyleId>{5940675A-B579-460E-94D1-54222C63F5DA}</a:tableStyleId>
                </a:tblPr>
                <a:tblGrid>
                  <a:gridCol w="249177">
                    <a:extLst>
                      <a:ext uri="{9D8B030D-6E8A-4147-A177-3AD203B41FA5}">
                        <a16:colId xmlns:a16="http://schemas.microsoft.com/office/drawing/2014/main" val="20000"/>
                      </a:ext>
                    </a:extLst>
                  </a:gridCol>
                  <a:gridCol w="249177">
                    <a:extLst>
                      <a:ext uri="{9D8B030D-6E8A-4147-A177-3AD203B41FA5}">
                        <a16:colId xmlns:a16="http://schemas.microsoft.com/office/drawing/2014/main" val="20001"/>
                      </a:ext>
                    </a:extLst>
                  </a:gridCol>
                  <a:gridCol w="249177">
                    <a:extLst>
                      <a:ext uri="{9D8B030D-6E8A-4147-A177-3AD203B41FA5}">
                        <a16:colId xmlns:a16="http://schemas.microsoft.com/office/drawing/2014/main" val="20002"/>
                      </a:ext>
                    </a:extLst>
                  </a:gridCol>
                  <a:gridCol w="249177">
                    <a:extLst>
                      <a:ext uri="{9D8B030D-6E8A-4147-A177-3AD203B41FA5}">
                        <a16:colId xmlns:a16="http://schemas.microsoft.com/office/drawing/2014/main" val="20003"/>
                      </a:ext>
                    </a:extLst>
                  </a:gridCol>
                  <a:gridCol w="249177">
                    <a:extLst>
                      <a:ext uri="{9D8B030D-6E8A-4147-A177-3AD203B41FA5}">
                        <a16:colId xmlns:a16="http://schemas.microsoft.com/office/drawing/2014/main" val="20004"/>
                      </a:ext>
                    </a:extLst>
                  </a:gridCol>
                  <a:gridCol w="249177">
                    <a:extLst>
                      <a:ext uri="{9D8B030D-6E8A-4147-A177-3AD203B41FA5}">
                        <a16:colId xmlns:a16="http://schemas.microsoft.com/office/drawing/2014/main" val="20005"/>
                      </a:ext>
                    </a:extLst>
                  </a:gridCol>
                </a:tblGrid>
                <a:tr h="272096">
                  <a:tc>
                    <a:txBody>
                      <a:bodyPr/>
                      <a:lstStyle/>
                      <a:p>
                        <a:pPr algn="ctr"/>
                        <a:r>
                          <a:rPr lang="en-US" altLang="zh-TW" sz="1200" dirty="0">
                            <a:solidFill>
                              <a:srgbClr val="0000FF"/>
                            </a:solidFill>
                          </a:rPr>
                          <a:t>1</a:t>
                        </a: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extLst>
                    <a:ext uri="{0D108BD9-81ED-4DB2-BD59-A6C34878D82A}">
                      <a16:rowId xmlns:a16="http://schemas.microsoft.com/office/drawing/2014/main" val="10000"/>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1"/>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2"/>
                    </a:ext>
                  </a:extLst>
                </a:tr>
                <a:tr h="272096">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3"/>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4"/>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5"/>
                    </a:ext>
                  </a:extLst>
                </a:tr>
              </a:tbl>
            </a:graphicData>
          </a:graphic>
        </p:graphicFrame>
        <p:sp>
          <p:nvSpPr>
            <p:cNvPr id="12" name="矩形 2">
              <a:extLst>
                <a:ext uri="{FF2B5EF4-FFF2-40B4-BE49-F238E27FC236}">
                  <a16:creationId xmlns:a16="http://schemas.microsoft.com/office/drawing/2014/main" id="{2EA5D0B3-6466-A544-B953-96B8536AF057}"/>
                </a:ext>
              </a:extLst>
            </p:cNvPr>
            <p:cNvSpPr/>
            <p:nvPr/>
          </p:nvSpPr>
          <p:spPr>
            <a:xfrm>
              <a:off x="6574639" y="2976361"/>
              <a:ext cx="767662" cy="84661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3" name="矩形 27">
              <a:extLst>
                <a:ext uri="{FF2B5EF4-FFF2-40B4-BE49-F238E27FC236}">
                  <a16:creationId xmlns:a16="http://schemas.microsoft.com/office/drawing/2014/main" id="{0F13C455-4331-0F48-81C9-C0F017C11A36}"/>
                </a:ext>
              </a:extLst>
            </p:cNvPr>
            <p:cNvSpPr/>
            <p:nvPr/>
          </p:nvSpPr>
          <p:spPr>
            <a:xfrm>
              <a:off x="7094904" y="2965729"/>
              <a:ext cx="725872" cy="85725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4" name="TextBox 13">
              <a:extLst>
                <a:ext uri="{FF2B5EF4-FFF2-40B4-BE49-F238E27FC236}">
                  <a16:creationId xmlns:a16="http://schemas.microsoft.com/office/drawing/2014/main" id="{1384A9E0-EC3F-4D44-981A-C4720D08FEF2}"/>
                </a:ext>
              </a:extLst>
            </p:cNvPr>
            <p:cNvSpPr txBox="1"/>
            <p:nvPr/>
          </p:nvSpPr>
          <p:spPr>
            <a:xfrm>
              <a:off x="6493888" y="722944"/>
              <a:ext cx="1231260" cy="307777"/>
            </a:xfrm>
            <a:prstGeom prst="rect">
              <a:avLst/>
            </a:prstGeom>
            <a:noFill/>
          </p:spPr>
          <p:txBody>
            <a:bodyPr wrap="square" rtlCol="0">
              <a:spAutoFit/>
            </a:bodyPr>
            <a:lstStyle/>
            <a:p>
              <a:r>
                <a:rPr lang="en-US" sz="1400" dirty="0"/>
                <a:t>Stride=1</a:t>
              </a:r>
            </a:p>
          </p:txBody>
        </p:sp>
        <p:sp>
          <p:nvSpPr>
            <p:cNvPr id="15" name="TextBox 14">
              <a:extLst>
                <a:ext uri="{FF2B5EF4-FFF2-40B4-BE49-F238E27FC236}">
                  <a16:creationId xmlns:a16="http://schemas.microsoft.com/office/drawing/2014/main" id="{669EF6BB-D166-0A45-89F6-D7AE8FAB2A46}"/>
                </a:ext>
              </a:extLst>
            </p:cNvPr>
            <p:cNvSpPr txBox="1"/>
            <p:nvPr/>
          </p:nvSpPr>
          <p:spPr>
            <a:xfrm>
              <a:off x="6493888" y="2696182"/>
              <a:ext cx="1231260" cy="307777"/>
            </a:xfrm>
            <a:prstGeom prst="rect">
              <a:avLst/>
            </a:prstGeom>
            <a:noFill/>
          </p:spPr>
          <p:txBody>
            <a:bodyPr wrap="square" rtlCol="0">
              <a:spAutoFit/>
            </a:bodyPr>
            <a:lstStyle/>
            <a:p>
              <a:r>
                <a:rPr lang="en-US" sz="1400" dirty="0"/>
                <a:t>Stride=2</a:t>
              </a:r>
            </a:p>
          </p:txBody>
        </p:sp>
      </p:grpSp>
    </p:spTree>
    <p:extLst>
      <p:ext uri="{BB962C8B-B14F-4D97-AF65-F5344CB8AC3E}">
        <p14:creationId xmlns:p14="http://schemas.microsoft.com/office/powerpoint/2010/main" val="374770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solidFill>
                  <a:srgbClr val="92D050"/>
                </a:solidFill>
              </a:rPr>
              <a:t>Zero padding</a:t>
            </a:r>
            <a:endParaRPr lang="en-US" sz="3200" dirty="0">
              <a:solidFill>
                <a:srgbClr val="92D050"/>
              </a:solidFill>
            </a:endParaRP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pPr>
              <a:buFont typeface="Wingdings" panose="05000000000000000000" pitchFamily="2" charset="2"/>
              <a:buChar char="q"/>
            </a:pPr>
            <a:r>
              <a:rPr lang="en-US" dirty="0"/>
              <a:t>Zero padding to retain in-plane dimensions in order to apply more layers. </a:t>
            </a:r>
          </a:p>
          <a:p>
            <a:pPr>
              <a:buFont typeface="Wingdings" panose="05000000000000000000" pitchFamily="2" charset="2"/>
              <a:buChar char="q"/>
            </a:pPr>
            <a:r>
              <a:rPr lang="en-US" dirty="0"/>
              <a:t>Zero-padding preserves input information along the borders.</a:t>
            </a:r>
          </a:p>
          <a:p>
            <a:pPr marL="0" indent="0">
              <a:buNone/>
            </a:pPr>
            <a:r>
              <a:rPr lang="en-US" dirty="0"/>
              <a:t>Padding notation:</a:t>
            </a:r>
          </a:p>
          <a:p>
            <a:pPr>
              <a:buFont typeface="Wingdings" panose="05000000000000000000" pitchFamily="2" charset="2"/>
              <a:buChar char="ü"/>
            </a:pPr>
            <a:r>
              <a:rPr lang="en-CA" b="1" dirty="0"/>
              <a:t>Valid:</a:t>
            </a:r>
            <a:r>
              <a:rPr lang="en-CA" dirty="0"/>
              <a:t> It means no padding. </a:t>
            </a:r>
          </a:p>
          <a:p>
            <a:pPr marL="0" indent="0">
              <a:buNone/>
            </a:pPr>
            <a:r>
              <a:rPr lang="en-CA" dirty="0"/>
              <a:t>       If we are using valid padding, </a:t>
            </a:r>
          </a:p>
          <a:p>
            <a:pPr marL="0" indent="0">
              <a:buNone/>
            </a:pPr>
            <a:r>
              <a:rPr lang="en-CA" dirty="0"/>
              <a:t>       the output will be smaller.</a:t>
            </a:r>
          </a:p>
          <a:p>
            <a:pPr>
              <a:buFont typeface="Wingdings" panose="05000000000000000000" pitchFamily="2" charset="2"/>
              <a:buChar char="ü"/>
            </a:pPr>
            <a:r>
              <a:rPr lang="en-CA" b="1" dirty="0"/>
              <a:t>Same:</a:t>
            </a:r>
            <a:r>
              <a:rPr lang="en-CA" dirty="0"/>
              <a:t> Here, we apply padding </a:t>
            </a:r>
          </a:p>
          <a:p>
            <a:pPr marL="0" indent="0">
              <a:buNone/>
            </a:pPr>
            <a:r>
              <a:rPr lang="en-CA" dirty="0"/>
              <a:t>       so that the output size is the </a:t>
            </a:r>
          </a:p>
          <a:p>
            <a:pPr marL="0" indent="0">
              <a:buNone/>
            </a:pPr>
            <a:r>
              <a:rPr lang="en-CA" dirty="0"/>
              <a:t>       same as the input size.</a:t>
            </a:r>
          </a:p>
          <a:p>
            <a:endParaRPr lang="en-US" dirty="0"/>
          </a:p>
          <a:p>
            <a:pPr marL="0" indent="0">
              <a:buNone/>
            </a:pPr>
            <a:endParaRPr lang="en-US" dirty="0"/>
          </a:p>
        </p:txBody>
      </p:sp>
      <p:pic>
        <p:nvPicPr>
          <p:cNvPr id="5" name="Picture 4">
            <a:extLst>
              <a:ext uri="{FF2B5EF4-FFF2-40B4-BE49-F238E27FC236}">
                <a16:creationId xmlns:a16="http://schemas.microsoft.com/office/drawing/2014/main" id="{E2054A0F-45A4-334F-9727-D8B43412D5B4}"/>
              </a:ext>
            </a:extLst>
          </p:cNvPr>
          <p:cNvPicPr>
            <a:picLocks noChangeAspect="1"/>
          </p:cNvPicPr>
          <p:nvPr/>
        </p:nvPicPr>
        <p:blipFill>
          <a:blip r:embed="rId2"/>
          <a:stretch>
            <a:fillRect/>
          </a:stretch>
        </p:blipFill>
        <p:spPr>
          <a:xfrm>
            <a:off x="5443870" y="2173703"/>
            <a:ext cx="3242930" cy="2305566"/>
          </a:xfrm>
          <a:prstGeom prst="rect">
            <a:avLst/>
          </a:prstGeom>
        </p:spPr>
      </p:pic>
    </p:spTree>
    <p:extLst>
      <p:ext uri="{BB962C8B-B14F-4D97-AF65-F5344CB8AC3E}">
        <p14:creationId xmlns:p14="http://schemas.microsoft.com/office/powerpoint/2010/main" val="2225645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F7C3-B6FD-A951-0175-DDA93EAA0EEE}"/>
              </a:ext>
            </a:extLst>
          </p:cNvPr>
          <p:cNvSpPr>
            <a:spLocks noGrp="1"/>
          </p:cNvSpPr>
          <p:nvPr>
            <p:ph type="title"/>
          </p:nvPr>
        </p:nvSpPr>
        <p:spPr>
          <a:xfrm>
            <a:off x="1717040" y="205979"/>
            <a:ext cx="6969760" cy="342898"/>
          </a:xfrm>
        </p:spPr>
        <p:txBody>
          <a:bodyPr>
            <a:normAutofit fontScale="90000"/>
          </a:bodyPr>
          <a:lstStyle/>
          <a:p>
            <a:br>
              <a:rPr lang="en-US" sz="3600" b="1" dirty="0">
                <a:solidFill>
                  <a:srgbClr val="92D050"/>
                </a:solidFill>
                <a:effectLst/>
                <a:latin typeface="Lato" panose="020F0502020204030203" pitchFamily="34" charset="0"/>
                <a:ea typeface="Times New Roman" panose="02020603050405020304" pitchFamily="18" charset="0"/>
                <a:cs typeface="Times New Roman" panose="02020603050405020304" pitchFamily="18" charset="0"/>
              </a:rPr>
            </a:br>
            <a:r>
              <a:rPr lang="en-US" sz="3600" b="1" dirty="0">
                <a:solidFill>
                  <a:srgbClr val="92D050"/>
                </a:solidFill>
                <a:effectLst/>
                <a:latin typeface="Lato" panose="020F0502020204030203" pitchFamily="34" charset="0"/>
                <a:ea typeface="Times New Roman" panose="02020603050405020304" pitchFamily="18" charset="0"/>
                <a:cs typeface="Times New Roman" panose="02020603050405020304" pitchFamily="18" charset="0"/>
              </a:rPr>
              <a:t>Pooling Layer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B3E2820-88B1-EE39-A613-DD5D8CF5A1F9}"/>
              </a:ext>
            </a:extLst>
          </p:cNvPr>
          <p:cNvSpPr>
            <a:spLocks noGrp="1"/>
          </p:cNvSpPr>
          <p:nvPr>
            <p:ph idx="1"/>
          </p:nvPr>
        </p:nvSpPr>
        <p:spPr>
          <a:xfrm>
            <a:off x="1458506" y="634790"/>
            <a:ext cx="7685494" cy="4508710"/>
          </a:xfrm>
        </p:spPr>
        <p:txBody>
          <a:bodyPr/>
          <a:lstStyle/>
          <a:p>
            <a:pPr>
              <a:buFont typeface="Wingdings" panose="05000000000000000000" pitchFamily="2" charset="2"/>
              <a:buChar char="q"/>
            </a:pPr>
            <a:r>
              <a:rPr lang="en-US"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The pooling layer is applied after the Convolutional layer to reduce the dimensions of the feature map for fast computation</a:t>
            </a:r>
          </a:p>
          <a:p>
            <a:pPr>
              <a:buFont typeface="Wingdings" panose="05000000000000000000" pitchFamily="2" charset="2"/>
              <a:buChar char="q"/>
            </a:pPr>
            <a:r>
              <a:rPr lang="en-US"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The most common types of Pooling are </a:t>
            </a:r>
            <a:r>
              <a:rPr lang="en-US" b="1"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Max Pooling </a:t>
            </a:r>
            <a:r>
              <a:rPr lang="en-US"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and </a:t>
            </a:r>
            <a:r>
              <a:rPr lang="en-US" b="1"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Average Pooling.</a:t>
            </a:r>
            <a:r>
              <a:rPr lang="en-US"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a:t>
            </a:r>
          </a:p>
          <a:p>
            <a:pPr>
              <a:buFont typeface="Wingdings" panose="05000000000000000000" pitchFamily="2" charset="2"/>
              <a:buChar char="q"/>
            </a:pPr>
            <a:r>
              <a:rPr lang="en-US"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The below figure shows how Max Pooling works. Using the Feature map which we got from the above example to apply Pooling. Here we are using a </a:t>
            </a:r>
            <a:r>
              <a:rPr lang="en-US" b="1"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Pooling layer of size 2*2 with a stride of 2</a:t>
            </a:r>
            <a:r>
              <a:rPr lang="en-US"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The maximum value from each highlighted area is taken and a </a:t>
            </a:r>
            <a:r>
              <a:rPr lang="en-US" b="1"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new version of the input image is obtained which is of size 2*2 so after applying Pooling the dimension of the feature map has reduced.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descr="Pooling layer">
            <a:extLst>
              <a:ext uri="{FF2B5EF4-FFF2-40B4-BE49-F238E27FC236}">
                <a16:creationId xmlns:a16="http://schemas.microsoft.com/office/drawing/2014/main" id="{972EBA27-9C0E-4585-79BC-13E81FB872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031508"/>
            <a:ext cx="5943600" cy="2079625"/>
          </a:xfrm>
          <a:prstGeom prst="rect">
            <a:avLst/>
          </a:prstGeom>
          <a:noFill/>
          <a:ln>
            <a:noFill/>
          </a:ln>
        </p:spPr>
      </p:pic>
    </p:spTree>
    <p:extLst>
      <p:ext uri="{BB962C8B-B14F-4D97-AF65-F5344CB8AC3E}">
        <p14:creationId xmlns:p14="http://schemas.microsoft.com/office/powerpoint/2010/main" val="2470492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6736-6005-9351-B1CF-C0F5373146C1}"/>
              </a:ext>
            </a:extLst>
          </p:cNvPr>
          <p:cNvSpPr>
            <a:spLocks noGrp="1"/>
          </p:cNvSpPr>
          <p:nvPr>
            <p:ph type="title"/>
          </p:nvPr>
        </p:nvSpPr>
        <p:spPr>
          <a:xfrm>
            <a:off x="1352707" y="205979"/>
            <a:ext cx="7791293" cy="857250"/>
          </a:xfrm>
        </p:spPr>
        <p:txBody>
          <a:bodyPr>
            <a:normAutofit/>
          </a:bodyPr>
          <a:lstStyle/>
          <a:p>
            <a:r>
              <a:rPr lang="en-US" sz="1800" dirty="0"/>
              <a:t>Deep Learning Architecture: Fully Connected Layers: </a:t>
            </a:r>
            <a:br>
              <a:rPr lang="en-US" sz="1800" dirty="0"/>
            </a:br>
            <a:r>
              <a:rPr lang="en-US" sz="1800" dirty="0"/>
              <a:t> </a:t>
            </a:r>
            <a:r>
              <a:rPr lang="en-US" sz="1800" dirty="0">
                <a:solidFill>
                  <a:schemeClr val="accent6"/>
                </a:solidFill>
              </a:rPr>
              <a:t>Input-layer </a:t>
            </a:r>
            <a:r>
              <a:rPr lang="en-US" sz="1200" dirty="0">
                <a:solidFill>
                  <a:schemeClr val="accent6"/>
                </a:solidFill>
              </a:rPr>
              <a:t>(Numerical or Categorical Variables), </a:t>
            </a:r>
            <a:r>
              <a:rPr lang="en-US" sz="1800" dirty="0">
                <a:solidFill>
                  <a:schemeClr val="accent6"/>
                </a:solidFill>
              </a:rPr>
              <a:t>Hidden Layers,  Output Layer </a:t>
            </a:r>
          </a:p>
        </p:txBody>
      </p:sp>
      <p:sp>
        <p:nvSpPr>
          <p:cNvPr id="3" name="Content Placeholder 2">
            <a:extLst>
              <a:ext uri="{FF2B5EF4-FFF2-40B4-BE49-F238E27FC236}">
                <a16:creationId xmlns:a16="http://schemas.microsoft.com/office/drawing/2014/main" id="{13CBC5C8-9C51-E0F7-98F5-17DEEC4E7468}"/>
              </a:ext>
            </a:extLst>
          </p:cNvPr>
          <p:cNvSpPr>
            <a:spLocks noGrp="1"/>
          </p:cNvSpPr>
          <p:nvPr>
            <p:ph idx="1"/>
          </p:nvPr>
        </p:nvSpPr>
        <p:spPr/>
        <p:txBody>
          <a:bodyPr/>
          <a:lstStyle/>
          <a:p>
            <a:endParaRPr lang="en-US" dirty="0"/>
          </a:p>
        </p:txBody>
      </p:sp>
      <p:pic>
        <p:nvPicPr>
          <p:cNvPr id="1026" name="Picture 2" descr="Neural Networks and Deep Learning – John Sisler">
            <a:extLst>
              <a:ext uri="{FF2B5EF4-FFF2-40B4-BE49-F238E27FC236}">
                <a16:creationId xmlns:a16="http://schemas.microsoft.com/office/drawing/2014/main" id="{95CFF77B-E3AF-0464-4040-E7BA8EB97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607" y="974856"/>
            <a:ext cx="7625037" cy="4168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503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C638-04D2-DF87-A128-2219B3B7ABC4}"/>
              </a:ext>
            </a:extLst>
          </p:cNvPr>
          <p:cNvSpPr>
            <a:spLocks noGrp="1"/>
          </p:cNvSpPr>
          <p:nvPr>
            <p:ph type="title"/>
          </p:nvPr>
        </p:nvSpPr>
        <p:spPr/>
        <p:txBody>
          <a:bodyPr>
            <a:normAutofit/>
          </a:bodyPr>
          <a:lstStyle/>
          <a:p>
            <a:r>
              <a:rPr lang="en-US" sz="3200" b="1" dirty="0">
                <a:solidFill>
                  <a:srgbClr val="92D050"/>
                </a:solidFill>
                <a:effectLst/>
                <a:latin typeface="Lato" panose="020F0502020204030203" pitchFamily="34" charset="0"/>
                <a:ea typeface="Times New Roman" panose="02020603050405020304" pitchFamily="18" charset="0"/>
                <a:cs typeface="Times New Roman" panose="02020603050405020304" pitchFamily="18" charset="0"/>
              </a:rPr>
              <a:t>Fully Connected Layer (s)            1</a:t>
            </a:r>
            <a:endParaRPr lang="en-US" sz="3200" dirty="0">
              <a:solidFill>
                <a:srgbClr val="92D050"/>
              </a:solidFill>
            </a:endParaRPr>
          </a:p>
        </p:txBody>
      </p:sp>
      <p:sp>
        <p:nvSpPr>
          <p:cNvPr id="3" name="Content Placeholder 2">
            <a:extLst>
              <a:ext uri="{FF2B5EF4-FFF2-40B4-BE49-F238E27FC236}">
                <a16:creationId xmlns:a16="http://schemas.microsoft.com/office/drawing/2014/main" id="{84F3E59C-4EC4-20D5-3165-CCE798A40202}"/>
              </a:ext>
            </a:extLst>
          </p:cNvPr>
          <p:cNvSpPr>
            <a:spLocks noGrp="1"/>
          </p:cNvSpPr>
          <p:nvPr>
            <p:ph idx="1"/>
          </p:nvPr>
        </p:nvSpPr>
        <p:spPr>
          <a:xfrm>
            <a:off x="1458506" y="876616"/>
            <a:ext cx="7685494" cy="4266884"/>
          </a:xfrm>
        </p:spPr>
        <p:txBody>
          <a:bodyPr/>
          <a:lstStyle/>
          <a:p>
            <a:pPr>
              <a:buFont typeface="Wingdings" panose="05000000000000000000" pitchFamily="2" charset="2"/>
              <a:buChar char="q"/>
            </a:pP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The Fully connected layer is used for classifying the input image into a label. This layer connects the information extracted from the previous steps (</a:t>
            </a:r>
            <a:r>
              <a:rPr lang="en-US" sz="1800" dirty="0" err="1">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i.e</a:t>
            </a:r>
            <a:r>
              <a:rPr lang="en-US" sz="1800" dirty="0">
                <a:solidFill>
                  <a:srgbClr val="222222"/>
                </a:solidFill>
                <a:effectLst/>
                <a:latin typeface="Lato" panose="020F0502020204030203" pitchFamily="34" charset="0"/>
                <a:ea typeface="Times New Roman" panose="02020603050405020304" pitchFamily="18" charset="0"/>
                <a:cs typeface="Times New Roman" panose="02020603050405020304" pitchFamily="18" charset="0"/>
              </a:rPr>
              <a:t> Convolution layer and Pooling layers) to the output layer and eventually classifies the input into the desired label.</a:t>
            </a:r>
          </a:p>
          <a:p>
            <a:pPr>
              <a:buFont typeface="Wingdings" panose="05000000000000000000" pitchFamily="2" charset="2"/>
              <a:buChar char="v"/>
            </a:pPr>
            <a:r>
              <a:rPr lang="en-US" sz="1800" b="1" dirty="0">
                <a:solidFill>
                  <a:srgbClr val="92D050"/>
                </a:solidFill>
                <a:effectLst/>
                <a:latin typeface="Lato" panose="020F0502020204030203" pitchFamily="34" charset="0"/>
                <a:ea typeface="Times New Roman" panose="02020603050405020304" pitchFamily="18" charset="0"/>
                <a:cs typeface="Times New Roman" panose="02020603050405020304" pitchFamily="18" charset="0"/>
              </a:rPr>
              <a:t>Hence, the complete process of a CNN model can be summarized as:</a:t>
            </a:r>
            <a:endParaRPr lang="en-US" sz="1800" b="1"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descr="Fully connected layer">
            <a:extLst>
              <a:ext uri="{FF2B5EF4-FFF2-40B4-BE49-F238E27FC236}">
                <a16:creationId xmlns:a16="http://schemas.microsoft.com/office/drawing/2014/main" id="{0DB543C0-B011-9958-583B-84E02A2F15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0656" y="2437090"/>
            <a:ext cx="7294418" cy="2641231"/>
          </a:xfrm>
          <a:prstGeom prst="rect">
            <a:avLst/>
          </a:prstGeom>
          <a:noFill/>
          <a:ln>
            <a:noFill/>
          </a:ln>
        </p:spPr>
      </p:pic>
    </p:spTree>
    <p:extLst>
      <p:ext uri="{BB962C8B-B14F-4D97-AF65-F5344CB8AC3E}">
        <p14:creationId xmlns:p14="http://schemas.microsoft.com/office/powerpoint/2010/main" val="2199660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solidFill>
                  <a:srgbClr val="92D050"/>
                </a:solidFill>
                <a:effectLst/>
                <a:latin typeface="Lato" panose="020F0502020204030203" pitchFamily="34" charset="0"/>
                <a:ea typeface="Times New Roman" panose="02020603050405020304" pitchFamily="18" charset="0"/>
                <a:cs typeface="Times New Roman" panose="02020603050405020304" pitchFamily="18" charset="0"/>
              </a:rPr>
              <a:t>Fully Connected Layer (s)</a:t>
            </a:r>
            <a:r>
              <a:rPr lang="en-CA" sz="2400" b="1" dirty="0">
                <a:solidFill>
                  <a:srgbClr val="92D050"/>
                </a:solidFill>
                <a:effectLst/>
                <a:latin typeface="Lato" panose="020F0502020204030203" pitchFamily="34" charset="0"/>
                <a:ea typeface="Times New Roman" panose="02020603050405020304" pitchFamily="18" charset="0"/>
                <a:cs typeface="Times New Roman" panose="02020603050405020304" pitchFamily="18" charset="0"/>
              </a:rPr>
              <a:t>                    2</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pPr>
              <a:buFont typeface="Wingdings" panose="05000000000000000000" pitchFamily="2" charset="2"/>
              <a:buChar char="q"/>
            </a:pPr>
            <a:r>
              <a:rPr lang="en-US" sz="1800" dirty="0"/>
              <a:t>The output feature maps of the final convolution or pooling layer is typically </a:t>
            </a:r>
            <a:r>
              <a:rPr lang="en-US" sz="1800" b="1" dirty="0">
                <a:solidFill>
                  <a:srgbClr val="92D050"/>
                </a:solidFill>
              </a:rPr>
              <a:t>flattened</a:t>
            </a:r>
            <a:r>
              <a:rPr lang="en-US" sz="1800" dirty="0"/>
              <a:t>, i.e., </a:t>
            </a:r>
            <a:r>
              <a:rPr lang="en-US" sz="1800" i="1" dirty="0">
                <a:solidFill>
                  <a:srgbClr val="92D050"/>
                </a:solidFill>
              </a:rPr>
              <a:t>transformed into a one-dimensional (1D) array of numbers (or vector), and connected to one or more fully connected layers,</a:t>
            </a:r>
            <a:r>
              <a:rPr lang="en-US" sz="1800" dirty="0"/>
              <a:t> also known as dense layers, in which every input is connected to every output by a learnable weight.</a:t>
            </a:r>
          </a:p>
          <a:p>
            <a:pPr>
              <a:buFont typeface="Wingdings" panose="05000000000000000000" pitchFamily="2" charset="2"/>
              <a:buChar char="q"/>
            </a:pPr>
            <a:r>
              <a:rPr lang="en-US" sz="1800" dirty="0"/>
              <a:t>We use this layer to compute class scores that we’ll use as output of the network (e.g., the output layer at the end of the network). </a:t>
            </a:r>
          </a:p>
          <a:p>
            <a:pPr marL="0" indent="0">
              <a:buNone/>
            </a:pPr>
            <a:endParaRPr lang="en-US" dirty="0"/>
          </a:p>
        </p:txBody>
      </p:sp>
    </p:spTree>
    <p:extLst>
      <p:ext uri="{BB962C8B-B14F-4D97-AF65-F5344CB8AC3E}">
        <p14:creationId xmlns:p14="http://schemas.microsoft.com/office/powerpoint/2010/main" val="134298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040" y="198422"/>
            <a:ext cx="6969760" cy="857250"/>
          </a:xfrm>
        </p:spPr>
        <p:txBody>
          <a:bodyPr>
            <a:normAutofit/>
          </a:bodyPr>
          <a:lstStyle/>
          <a:p>
            <a:r>
              <a:rPr lang="en-US" altLang="en-US" sz="3600" dirty="0">
                <a:solidFill>
                  <a:srgbClr val="92D050"/>
                </a:solidFill>
              </a:rPr>
              <a:t>CNN Hyper-Parameters</a:t>
            </a:r>
            <a:endParaRPr lang="en-US" sz="3600" dirty="0">
              <a:solidFill>
                <a:srgbClr val="92D050"/>
              </a:solidFill>
            </a:endParaRPr>
          </a:p>
        </p:txBody>
      </p:sp>
      <p:graphicFrame>
        <p:nvGraphicFramePr>
          <p:cNvPr id="6" name="Content Placeholder 3">
            <a:extLst>
              <a:ext uri="{FF2B5EF4-FFF2-40B4-BE49-F238E27FC236}">
                <a16:creationId xmlns:a16="http://schemas.microsoft.com/office/drawing/2014/main" id="{C7FF1D0D-A856-2F4C-B6BD-09E840837544}"/>
              </a:ext>
            </a:extLst>
          </p:cNvPr>
          <p:cNvGraphicFramePr>
            <a:graphicFrameLocks/>
          </p:cNvGraphicFramePr>
          <p:nvPr>
            <p:extLst>
              <p:ext uri="{D42A27DB-BD31-4B8C-83A1-F6EECF244321}">
                <p14:modId xmlns:p14="http://schemas.microsoft.com/office/powerpoint/2010/main" val="236967694"/>
              </p:ext>
            </p:extLst>
          </p:nvPr>
        </p:nvGraphicFramePr>
        <p:xfrm>
          <a:off x="1821243" y="1593248"/>
          <a:ext cx="6950617" cy="2748280"/>
        </p:xfrm>
        <a:graphic>
          <a:graphicData uri="http://schemas.openxmlformats.org/drawingml/2006/table">
            <a:tbl>
              <a:tblPr>
                <a:tableStyleId>{284E427A-3D55-4303-BF80-6455036E1DE7}</a:tableStyleId>
              </a:tblPr>
              <a:tblGrid>
                <a:gridCol w="1716436">
                  <a:extLst>
                    <a:ext uri="{9D8B030D-6E8A-4147-A177-3AD203B41FA5}">
                      <a16:colId xmlns:a16="http://schemas.microsoft.com/office/drawing/2014/main" val="2928020790"/>
                    </a:ext>
                  </a:extLst>
                </a:gridCol>
                <a:gridCol w="1176482">
                  <a:extLst>
                    <a:ext uri="{9D8B030D-6E8A-4147-A177-3AD203B41FA5}">
                      <a16:colId xmlns:a16="http://schemas.microsoft.com/office/drawing/2014/main" val="763808720"/>
                    </a:ext>
                  </a:extLst>
                </a:gridCol>
                <a:gridCol w="4057699">
                  <a:extLst>
                    <a:ext uri="{9D8B030D-6E8A-4147-A177-3AD203B41FA5}">
                      <a16:colId xmlns:a16="http://schemas.microsoft.com/office/drawing/2014/main" val="98638206"/>
                    </a:ext>
                  </a:extLst>
                </a:gridCol>
              </a:tblGrid>
              <a:tr h="0">
                <a:tc>
                  <a:txBody>
                    <a:bodyPr/>
                    <a:lstStyle/>
                    <a:p>
                      <a:pPr algn="l" fontAlgn="t" latinLnBrk="0">
                        <a:lnSpc>
                          <a:spcPct val="150000"/>
                        </a:lnSpc>
                      </a:pPr>
                      <a:r>
                        <a:rPr lang="en-CA" sz="1400" b="1" dirty="0">
                          <a:solidFill>
                            <a:srgbClr val="92D050"/>
                          </a:solidFill>
                          <a:effectLst/>
                        </a:rPr>
                        <a:t>Layer</a:t>
                      </a:r>
                    </a:p>
                  </a:txBody>
                  <a:tcPr marL="76200" marR="76200" marT="50800" marB="50800" anchor="ctr">
                    <a:solidFill>
                      <a:schemeClr val="bg1">
                        <a:lumMod val="95000"/>
                      </a:schemeClr>
                    </a:solidFill>
                  </a:tcPr>
                </a:tc>
                <a:tc>
                  <a:txBody>
                    <a:bodyPr/>
                    <a:lstStyle/>
                    <a:p>
                      <a:pPr marL="0" marR="0" lvl="0" indent="0" algn="l" defTabSz="914400" rtl="0" eaLnBrk="1" fontAlgn="t" latinLnBrk="0" hangingPunct="1">
                        <a:lnSpc>
                          <a:spcPct val="150000"/>
                        </a:lnSpc>
                        <a:spcBef>
                          <a:spcPts val="0"/>
                        </a:spcBef>
                        <a:spcAft>
                          <a:spcPts val="0"/>
                        </a:spcAft>
                        <a:buClrTx/>
                        <a:buSzTx/>
                        <a:buFontTx/>
                        <a:buNone/>
                        <a:tabLst/>
                        <a:defRPr/>
                      </a:pPr>
                      <a:r>
                        <a:rPr lang="en-CA" sz="1400" b="1" dirty="0">
                          <a:solidFill>
                            <a:srgbClr val="92D050"/>
                          </a:solidFill>
                          <a:effectLst/>
                        </a:rPr>
                        <a:t>Parameters</a:t>
                      </a:r>
                    </a:p>
                  </a:txBody>
                  <a:tcPr marL="76200" marR="76200" marT="50800" marB="50800" anchor="ctr">
                    <a:solidFill>
                      <a:schemeClr val="bg1">
                        <a:lumMod val="9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CA" sz="1400" b="1" dirty="0">
                          <a:solidFill>
                            <a:srgbClr val="92D050"/>
                          </a:solidFill>
                          <a:effectLst/>
                        </a:rPr>
                        <a:t>Hyperparameters</a:t>
                      </a:r>
                    </a:p>
                  </a:txBody>
                  <a:tcPr anchor="ctr">
                    <a:solidFill>
                      <a:schemeClr val="bg1">
                        <a:lumMod val="95000"/>
                      </a:schemeClr>
                    </a:solidFill>
                  </a:tcPr>
                </a:tc>
                <a:extLst>
                  <a:ext uri="{0D108BD9-81ED-4DB2-BD59-A6C34878D82A}">
                    <a16:rowId xmlns:a16="http://schemas.microsoft.com/office/drawing/2014/main" val="3349849094"/>
                  </a:ext>
                </a:extLst>
              </a:tr>
              <a:tr h="0">
                <a:tc>
                  <a:txBody>
                    <a:bodyPr/>
                    <a:lstStyle/>
                    <a:p>
                      <a:pPr fontAlgn="t" latinLnBrk="0">
                        <a:lnSpc>
                          <a:spcPct val="150000"/>
                        </a:lnSpc>
                      </a:pPr>
                      <a:r>
                        <a:rPr lang="en-CA" sz="1200" dirty="0">
                          <a:solidFill>
                            <a:schemeClr val="bg2">
                              <a:lumMod val="10000"/>
                            </a:schemeClr>
                          </a:solidFill>
                          <a:effectLst/>
                        </a:rPr>
                        <a:t>Convolution layer</a:t>
                      </a:r>
                    </a:p>
                  </a:txBody>
                  <a:tcPr marL="76200" marR="76200" marT="50800" marB="50800">
                    <a:solidFill>
                      <a:schemeClr val="bg1">
                        <a:lumMod val="95000"/>
                      </a:schemeClr>
                    </a:solidFill>
                  </a:tcPr>
                </a:tc>
                <a:tc>
                  <a:txBody>
                    <a:bodyPr/>
                    <a:lstStyle/>
                    <a:p>
                      <a:pPr fontAlgn="t" latinLnBrk="0">
                        <a:lnSpc>
                          <a:spcPct val="150000"/>
                        </a:lnSpc>
                      </a:pPr>
                      <a:r>
                        <a:rPr lang="en-CA" sz="1200" dirty="0">
                          <a:solidFill>
                            <a:schemeClr val="bg2">
                              <a:lumMod val="10000"/>
                            </a:schemeClr>
                          </a:solidFill>
                          <a:effectLst/>
                        </a:rPr>
                        <a:t>Kernels</a:t>
                      </a:r>
                    </a:p>
                  </a:txBody>
                  <a:tcPr marL="76200" marR="76200" marT="50800" marB="50800">
                    <a:solidFill>
                      <a:schemeClr val="bg1">
                        <a:lumMod val="95000"/>
                      </a:schemeClr>
                    </a:solidFill>
                  </a:tcPr>
                </a:tc>
                <a:tc>
                  <a:txBody>
                    <a:bodyPr/>
                    <a:lstStyle/>
                    <a:p>
                      <a:pPr fontAlgn="t" latinLnBrk="0">
                        <a:lnSpc>
                          <a:spcPct val="150000"/>
                        </a:lnSpc>
                      </a:pPr>
                      <a:r>
                        <a:rPr lang="en-US" sz="1200" dirty="0">
                          <a:solidFill>
                            <a:schemeClr val="bg2">
                              <a:lumMod val="10000"/>
                            </a:schemeClr>
                          </a:solidFill>
                          <a:effectLst/>
                        </a:rPr>
                        <a:t>Kernel size, number of kernels, stride, padding, activation function</a:t>
                      </a:r>
                    </a:p>
                  </a:txBody>
                  <a:tcPr marL="76200" marR="76200" marT="50800" marB="50800">
                    <a:solidFill>
                      <a:schemeClr val="bg1">
                        <a:lumMod val="95000"/>
                      </a:schemeClr>
                    </a:solidFill>
                  </a:tcPr>
                </a:tc>
                <a:extLst>
                  <a:ext uri="{0D108BD9-81ED-4DB2-BD59-A6C34878D82A}">
                    <a16:rowId xmlns:a16="http://schemas.microsoft.com/office/drawing/2014/main" val="2924147201"/>
                  </a:ext>
                </a:extLst>
              </a:tr>
              <a:tr h="0">
                <a:tc>
                  <a:txBody>
                    <a:bodyPr/>
                    <a:lstStyle/>
                    <a:p>
                      <a:pPr fontAlgn="t" latinLnBrk="0">
                        <a:lnSpc>
                          <a:spcPct val="150000"/>
                        </a:lnSpc>
                      </a:pPr>
                      <a:r>
                        <a:rPr lang="en-CA" sz="1200" dirty="0">
                          <a:solidFill>
                            <a:schemeClr val="bg2">
                              <a:lumMod val="10000"/>
                            </a:schemeClr>
                          </a:solidFill>
                          <a:effectLst/>
                        </a:rPr>
                        <a:t>Pooling layer</a:t>
                      </a:r>
                    </a:p>
                  </a:txBody>
                  <a:tcPr marL="76200" marR="76200" marT="50800" marB="50800">
                    <a:solidFill>
                      <a:schemeClr val="bg1">
                        <a:lumMod val="95000"/>
                      </a:schemeClr>
                    </a:solidFill>
                  </a:tcPr>
                </a:tc>
                <a:tc>
                  <a:txBody>
                    <a:bodyPr/>
                    <a:lstStyle/>
                    <a:p>
                      <a:pPr fontAlgn="t" latinLnBrk="0">
                        <a:lnSpc>
                          <a:spcPct val="150000"/>
                        </a:lnSpc>
                      </a:pPr>
                      <a:r>
                        <a:rPr lang="en-CA" sz="1200" dirty="0">
                          <a:solidFill>
                            <a:schemeClr val="bg2">
                              <a:lumMod val="10000"/>
                            </a:schemeClr>
                          </a:solidFill>
                          <a:effectLst/>
                        </a:rPr>
                        <a:t>None</a:t>
                      </a:r>
                    </a:p>
                  </a:txBody>
                  <a:tcPr marL="76200" marR="76200" marT="50800" marB="50800">
                    <a:solidFill>
                      <a:schemeClr val="bg1">
                        <a:lumMod val="95000"/>
                      </a:schemeClr>
                    </a:solidFill>
                  </a:tcPr>
                </a:tc>
                <a:tc>
                  <a:txBody>
                    <a:bodyPr/>
                    <a:lstStyle/>
                    <a:p>
                      <a:pPr fontAlgn="t" latinLnBrk="0">
                        <a:lnSpc>
                          <a:spcPct val="150000"/>
                        </a:lnSpc>
                      </a:pPr>
                      <a:r>
                        <a:rPr lang="en-US" sz="1200" dirty="0">
                          <a:solidFill>
                            <a:schemeClr val="bg2">
                              <a:lumMod val="10000"/>
                            </a:schemeClr>
                          </a:solidFill>
                          <a:effectLst/>
                        </a:rPr>
                        <a:t>Pooling method, filter size, stride, padding</a:t>
                      </a:r>
                    </a:p>
                  </a:txBody>
                  <a:tcPr marL="76200" marR="76200" marT="50800" marB="50800">
                    <a:solidFill>
                      <a:schemeClr val="bg1">
                        <a:lumMod val="95000"/>
                      </a:schemeClr>
                    </a:solidFill>
                  </a:tcPr>
                </a:tc>
                <a:extLst>
                  <a:ext uri="{0D108BD9-81ED-4DB2-BD59-A6C34878D82A}">
                    <a16:rowId xmlns:a16="http://schemas.microsoft.com/office/drawing/2014/main" val="924464901"/>
                  </a:ext>
                </a:extLst>
              </a:tr>
              <a:tr h="0">
                <a:tc>
                  <a:txBody>
                    <a:bodyPr/>
                    <a:lstStyle/>
                    <a:p>
                      <a:pPr fontAlgn="t" latinLnBrk="0">
                        <a:lnSpc>
                          <a:spcPct val="150000"/>
                        </a:lnSpc>
                      </a:pPr>
                      <a:r>
                        <a:rPr lang="en-CA" sz="1200" dirty="0">
                          <a:solidFill>
                            <a:schemeClr val="bg2">
                              <a:lumMod val="10000"/>
                            </a:schemeClr>
                          </a:solidFill>
                          <a:effectLst/>
                        </a:rPr>
                        <a:t>Fully connected layer</a:t>
                      </a:r>
                    </a:p>
                  </a:txBody>
                  <a:tcPr marL="76200" marR="76200" marT="50800" marB="50800">
                    <a:solidFill>
                      <a:schemeClr val="bg1">
                        <a:lumMod val="95000"/>
                      </a:schemeClr>
                    </a:solidFill>
                  </a:tcPr>
                </a:tc>
                <a:tc>
                  <a:txBody>
                    <a:bodyPr/>
                    <a:lstStyle/>
                    <a:p>
                      <a:pPr fontAlgn="t" latinLnBrk="0">
                        <a:lnSpc>
                          <a:spcPct val="150000"/>
                        </a:lnSpc>
                      </a:pPr>
                      <a:r>
                        <a:rPr lang="en-CA" sz="1200" dirty="0">
                          <a:solidFill>
                            <a:schemeClr val="bg2">
                              <a:lumMod val="10000"/>
                            </a:schemeClr>
                          </a:solidFill>
                          <a:effectLst/>
                        </a:rPr>
                        <a:t>Weights</a:t>
                      </a:r>
                    </a:p>
                  </a:txBody>
                  <a:tcPr marL="76200" marR="76200" marT="50800" marB="50800">
                    <a:solidFill>
                      <a:schemeClr val="bg1">
                        <a:lumMod val="95000"/>
                      </a:schemeClr>
                    </a:solidFill>
                  </a:tcPr>
                </a:tc>
                <a:tc>
                  <a:txBody>
                    <a:bodyPr/>
                    <a:lstStyle/>
                    <a:p>
                      <a:pPr fontAlgn="t" latinLnBrk="0">
                        <a:lnSpc>
                          <a:spcPct val="150000"/>
                        </a:lnSpc>
                      </a:pPr>
                      <a:r>
                        <a:rPr lang="en-US" sz="1200" dirty="0">
                          <a:solidFill>
                            <a:schemeClr val="bg2">
                              <a:lumMod val="10000"/>
                            </a:schemeClr>
                          </a:solidFill>
                          <a:effectLst/>
                        </a:rPr>
                        <a:t>Number of weights, activation function</a:t>
                      </a:r>
                    </a:p>
                  </a:txBody>
                  <a:tcPr marL="76200" marR="76200" marT="50800" marB="50800">
                    <a:solidFill>
                      <a:schemeClr val="bg1">
                        <a:lumMod val="95000"/>
                      </a:schemeClr>
                    </a:solidFill>
                  </a:tcPr>
                </a:tc>
                <a:extLst>
                  <a:ext uri="{0D108BD9-81ED-4DB2-BD59-A6C34878D82A}">
                    <a16:rowId xmlns:a16="http://schemas.microsoft.com/office/drawing/2014/main" val="2367969019"/>
                  </a:ext>
                </a:extLst>
              </a:tr>
              <a:tr h="0">
                <a:tc>
                  <a:txBody>
                    <a:bodyPr/>
                    <a:lstStyle/>
                    <a:p>
                      <a:pPr fontAlgn="t" latinLnBrk="0">
                        <a:lnSpc>
                          <a:spcPct val="150000"/>
                        </a:lnSpc>
                      </a:pPr>
                      <a:r>
                        <a:rPr lang="en-CA" sz="1200" dirty="0">
                          <a:solidFill>
                            <a:schemeClr val="bg2">
                              <a:lumMod val="10000"/>
                            </a:schemeClr>
                          </a:solidFill>
                          <a:effectLst/>
                        </a:rPr>
                        <a:t>Others</a:t>
                      </a:r>
                    </a:p>
                  </a:txBody>
                  <a:tcPr marL="76200" marR="76200" marT="50800" marB="50800">
                    <a:solidFill>
                      <a:schemeClr val="bg1">
                        <a:lumMod val="95000"/>
                      </a:schemeClr>
                    </a:solidFill>
                  </a:tcPr>
                </a:tc>
                <a:tc>
                  <a:txBody>
                    <a:bodyPr/>
                    <a:lstStyle/>
                    <a:p>
                      <a:pPr fontAlgn="t">
                        <a:lnSpc>
                          <a:spcPct val="150000"/>
                        </a:lnSpc>
                      </a:pPr>
                      <a:r>
                        <a:rPr lang="en-CA" sz="1200" dirty="0">
                          <a:solidFill>
                            <a:schemeClr val="bg2">
                              <a:lumMod val="10000"/>
                            </a:schemeClr>
                          </a:solidFill>
                          <a:effectLst/>
                        </a:rPr>
                        <a:t> </a:t>
                      </a:r>
                    </a:p>
                  </a:txBody>
                  <a:tcPr marL="76200" marR="76200" marT="50800" marB="50800">
                    <a:solidFill>
                      <a:schemeClr val="bg1">
                        <a:lumMod val="95000"/>
                      </a:schemeClr>
                    </a:solidFill>
                  </a:tcPr>
                </a:tc>
                <a:tc>
                  <a:txBody>
                    <a:bodyPr/>
                    <a:lstStyle/>
                    <a:p>
                      <a:pPr fontAlgn="t" latinLnBrk="0">
                        <a:lnSpc>
                          <a:spcPct val="150000"/>
                        </a:lnSpc>
                      </a:pPr>
                      <a:r>
                        <a:rPr lang="en-US" sz="1200" dirty="0">
                          <a:solidFill>
                            <a:schemeClr val="bg2">
                              <a:lumMod val="10000"/>
                            </a:schemeClr>
                          </a:solidFill>
                          <a:effectLst/>
                        </a:rPr>
                        <a:t>Model architecture, optimizer, learning rate, loss function, mini-batch size, epochs, regularization, weight initialization, dataset splitting</a:t>
                      </a:r>
                    </a:p>
                  </a:txBody>
                  <a:tcPr marL="76200" marR="76200" marT="50800" marB="50800">
                    <a:solidFill>
                      <a:schemeClr val="bg1">
                        <a:lumMod val="95000"/>
                      </a:schemeClr>
                    </a:solidFill>
                  </a:tcPr>
                </a:tc>
                <a:extLst>
                  <a:ext uri="{0D108BD9-81ED-4DB2-BD59-A6C34878D82A}">
                    <a16:rowId xmlns:a16="http://schemas.microsoft.com/office/drawing/2014/main" val="1135604749"/>
                  </a:ext>
                </a:extLst>
              </a:tr>
            </a:tbl>
          </a:graphicData>
        </a:graphic>
      </p:graphicFrame>
    </p:spTree>
    <p:extLst>
      <p:ext uri="{BB962C8B-B14F-4D97-AF65-F5344CB8AC3E}">
        <p14:creationId xmlns:p14="http://schemas.microsoft.com/office/powerpoint/2010/main" val="3608428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solidFill>
                  <a:srgbClr val="92D050"/>
                </a:solidFill>
              </a:rPr>
              <a:t>Image augmentation: </a:t>
            </a:r>
            <a:br>
              <a:rPr lang="en-CA" dirty="0">
                <a:solidFill>
                  <a:srgbClr val="92D050"/>
                </a:solidFill>
              </a:rPr>
            </a:br>
            <a:r>
              <a:rPr lang="en-CA" sz="1600" dirty="0">
                <a:solidFill>
                  <a:srgbClr val="92D050"/>
                </a:solidFill>
              </a:rPr>
              <a:t>Adding rotated images to sample data</a:t>
            </a:r>
            <a:endParaRPr lang="en-US" sz="1600" dirty="0">
              <a:solidFill>
                <a:srgbClr val="92D050"/>
              </a:solidFill>
            </a:endParaRP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pPr>
              <a:buFont typeface="Wingdings" panose="05000000000000000000" pitchFamily="2" charset="2"/>
              <a:buChar char="q"/>
            </a:pPr>
            <a:r>
              <a:rPr lang="en-US" dirty="0"/>
              <a:t>To make the model more size-invariant, we can add different sizes of the image to the training set. </a:t>
            </a:r>
          </a:p>
          <a:p>
            <a:pPr>
              <a:buFont typeface="Wingdings" panose="05000000000000000000" pitchFamily="2" charset="2"/>
              <a:buChar char="q"/>
            </a:pPr>
            <a:r>
              <a:rPr lang="en-US" dirty="0"/>
              <a:t>To make the model more </a:t>
            </a:r>
            <a:r>
              <a:rPr lang="en-US" b="1" dirty="0">
                <a:solidFill>
                  <a:srgbClr val="92D050"/>
                </a:solidFill>
              </a:rPr>
              <a:t>rotation-invariant</a:t>
            </a:r>
            <a:r>
              <a:rPr lang="en-US" dirty="0"/>
              <a:t>, we can add images with different angles </a:t>
            </a:r>
            <a:r>
              <a:rPr lang="en-US" dirty="0">
                <a:solidFill>
                  <a:srgbClr val="92D050"/>
                </a:solidFill>
              </a:rPr>
              <a:t>(add rotated images to dataset)</a:t>
            </a:r>
            <a:r>
              <a:rPr lang="en-US" dirty="0"/>
              <a:t>. </a:t>
            </a:r>
          </a:p>
          <a:p>
            <a:pPr>
              <a:buFont typeface="Wingdings" panose="05000000000000000000" pitchFamily="2" charset="2"/>
              <a:buChar char="q"/>
            </a:pPr>
            <a:r>
              <a:rPr lang="en-US" dirty="0"/>
              <a:t>This also helps </a:t>
            </a:r>
            <a:r>
              <a:rPr lang="en-US" b="1" u="sng" dirty="0">
                <a:solidFill>
                  <a:schemeClr val="accent3"/>
                </a:solidFill>
              </a:rPr>
              <a:t>to avoid overfitting</a:t>
            </a:r>
            <a:r>
              <a:rPr lang="en-US" dirty="0"/>
              <a:t>. Overfitting happens when a model is exposed to very few samples. </a:t>
            </a:r>
          </a:p>
        </p:txBody>
      </p:sp>
      <p:pic>
        <p:nvPicPr>
          <p:cNvPr id="5" name="Picture 4">
            <a:extLst>
              <a:ext uri="{FF2B5EF4-FFF2-40B4-BE49-F238E27FC236}">
                <a16:creationId xmlns:a16="http://schemas.microsoft.com/office/drawing/2014/main" id="{BDE2E275-593E-5DDE-FFDD-A6ED460EF56D}"/>
              </a:ext>
            </a:extLst>
          </p:cNvPr>
          <p:cNvPicPr>
            <a:picLocks noChangeAspect="1"/>
          </p:cNvPicPr>
          <p:nvPr/>
        </p:nvPicPr>
        <p:blipFill>
          <a:blip r:embed="rId2"/>
          <a:stretch>
            <a:fillRect/>
          </a:stretch>
        </p:blipFill>
        <p:spPr>
          <a:xfrm>
            <a:off x="1809709" y="3203594"/>
            <a:ext cx="6368901" cy="1338343"/>
          </a:xfrm>
          <a:prstGeom prst="rect">
            <a:avLst/>
          </a:prstGeom>
        </p:spPr>
      </p:pic>
    </p:spTree>
    <p:extLst>
      <p:ext uri="{BB962C8B-B14F-4D97-AF65-F5344CB8AC3E}">
        <p14:creationId xmlns:p14="http://schemas.microsoft.com/office/powerpoint/2010/main" val="3514405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26D5-F2A4-A0F2-F82D-B6D9FDF8C560}"/>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EA79B827-DF32-A561-D73C-9FBDBCB5E3C4}"/>
              </a:ext>
            </a:extLst>
          </p:cNvPr>
          <p:cNvSpPr>
            <a:spLocks noGrp="1"/>
          </p:cNvSpPr>
          <p:nvPr>
            <p:ph idx="1"/>
          </p:nvPr>
        </p:nvSpPr>
        <p:spPr/>
        <p:txBody>
          <a:bodyPr/>
          <a:lstStyle/>
          <a:p>
            <a:pPr marL="0" indent="0" algn="ctr">
              <a:buNone/>
            </a:pPr>
            <a:r>
              <a:rPr lang="en-US" dirty="0"/>
              <a:t> </a:t>
            </a:r>
            <a:r>
              <a:rPr lang="en-US" sz="6000" b="1" dirty="0">
                <a:solidFill>
                  <a:schemeClr val="accent3"/>
                </a:solidFill>
              </a:rPr>
              <a:t>CODING CNN IN PYTHON</a:t>
            </a:r>
          </a:p>
        </p:txBody>
      </p:sp>
    </p:spTree>
    <p:extLst>
      <p:ext uri="{BB962C8B-B14F-4D97-AF65-F5344CB8AC3E}">
        <p14:creationId xmlns:p14="http://schemas.microsoft.com/office/powerpoint/2010/main" val="2838502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C634547-91CE-0F13-04F1-99CF1C7C9CEA}"/>
              </a:ext>
            </a:extLst>
          </p:cNvPr>
          <p:cNvSpPr>
            <a:spLocks noGrp="1"/>
          </p:cNvSpPr>
          <p:nvPr>
            <p:ph type="title"/>
          </p:nvPr>
        </p:nvSpPr>
        <p:spPr>
          <a:xfrm>
            <a:off x="2220517" y="0"/>
            <a:ext cx="5784056" cy="566738"/>
          </a:xfrm>
        </p:spPr>
        <p:txBody>
          <a:bodyPr>
            <a:normAutofit fontScale="90000"/>
          </a:bodyPr>
          <a:lstStyle/>
          <a:p>
            <a:r>
              <a:rPr lang="en-US" altLang="en-US" dirty="0">
                <a:solidFill>
                  <a:schemeClr val="accent2"/>
                </a:solidFill>
                <a:latin typeface="Arial" panose="020B0604020202020204" pitchFamily="34" charset="0"/>
                <a:ea typeface="ＭＳ Ｐゴシック" panose="020B0600070205080204" pitchFamily="34" charset="-128"/>
                <a:cs typeface="Arial" panose="020B0604020202020204" pitchFamily="34" charset="0"/>
              </a:rPr>
              <a:t>RECURRENT NEURAL NETWORK</a:t>
            </a:r>
          </a:p>
        </p:txBody>
      </p:sp>
      <p:sp>
        <p:nvSpPr>
          <p:cNvPr id="16387" name="Content Placeholder 2">
            <a:extLst>
              <a:ext uri="{FF2B5EF4-FFF2-40B4-BE49-F238E27FC236}">
                <a16:creationId xmlns:a16="http://schemas.microsoft.com/office/drawing/2014/main" id="{C9087524-7B38-F138-8031-2E87708AF3C6}"/>
              </a:ext>
            </a:extLst>
          </p:cNvPr>
          <p:cNvSpPr>
            <a:spLocks noGrp="1"/>
          </p:cNvSpPr>
          <p:nvPr>
            <p:ph idx="1"/>
          </p:nvPr>
        </p:nvSpPr>
        <p:spPr/>
        <p:txBody>
          <a:bodyPr/>
          <a:lstStyle/>
          <a:p>
            <a:pPr>
              <a:buFont typeface="Wingdings" panose="05000000000000000000" pitchFamily="2" charset="2"/>
              <a:buChar char="q"/>
            </a:pPr>
            <a:r>
              <a:rPr lang="en-US" altLang="en-US" sz="2100">
                <a:ea typeface="ＭＳ Ｐゴシック" panose="020B0600070205080204" pitchFamily="34" charset="-128"/>
                <a:cs typeface="Arial" panose="020B0604020202020204" pitchFamily="34" charset="0"/>
              </a:rPr>
              <a:t>RNNs are called </a:t>
            </a:r>
            <a:r>
              <a:rPr lang="en-US" altLang="en-US" sz="2100" i="1">
                <a:solidFill>
                  <a:srgbClr val="C00000"/>
                </a:solidFill>
                <a:ea typeface="ＭＳ Ｐゴシック" panose="020B0600070205080204" pitchFamily="34" charset="-128"/>
                <a:cs typeface="Arial" panose="020B0604020202020204" pitchFamily="34" charset="0"/>
              </a:rPr>
              <a:t>recurrent</a:t>
            </a:r>
            <a:r>
              <a:rPr lang="en-US" altLang="en-US" sz="2100">
                <a:ea typeface="ＭＳ Ｐゴシック" panose="020B0600070205080204" pitchFamily="34" charset="-128"/>
                <a:cs typeface="Arial" panose="020B0604020202020204" pitchFamily="34" charset="0"/>
              </a:rPr>
              <a:t> because they perform the same task for every element of a sequence, with the output depending on the previous values.</a:t>
            </a:r>
          </a:p>
          <a:p>
            <a:pPr>
              <a:buFont typeface="Wingdings" panose="05000000000000000000" pitchFamily="2" charset="2"/>
              <a:buChar char="q"/>
            </a:pPr>
            <a:r>
              <a:rPr lang="en-US" altLang="en-US" sz="2100">
                <a:ea typeface="ＭＳ Ｐゴシック" panose="020B0600070205080204" pitchFamily="34" charset="-128"/>
                <a:cs typeface="Arial" panose="020B0604020202020204" pitchFamily="34" charset="0"/>
              </a:rPr>
              <a:t>RNNs have a “</a:t>
            </a:r>
            <a:r>
              <a:rPr lang="en-US" altLang="en-US" sz="2100">
                <a:solidFill>
                  <a:srgbClr val="C00000"/>
                </a:solidFill>
                <a:ea typeface="ＭＳ Ｐゴシック" panose="020B0600070205080204" pitchFamily="34" charset="-128"/>
                <a:cs typeface="Arial" panose="020B0604020202020204" pitchFamily="34" charset="0"/>
              </a:rPr>
              <a:t>memory</a:t>
            </a:r>
            <a:r>
              <a:rPr lang="en-US" altLang="en-US" sz="2100">
                <a:ea typeface="ＭＳ Ｐゴシック" panose="020B0600070205080204" pitchFamily="34" charset="-128"/>
                <a:cs typeface="Arial" panose="020B0604020202020204" pitchFamily="34" charset="0"/>
              </a:rPr>
              <a:t>” which captures information about what has been calculated so far.</a:t>
            </a:r>
          </a:p>
          <a:p>
            <a:pPr>
              <a:buFont typeface="Wingdings" panose="05000000000000000000" pitchFamily="2" charset="2"/>
              <a:buChar char="q"/>
            </a:pPr>
            <a:r>
              <a:rPr lang="en-US" altLang="en-US" sz="2100">
                <a:ea typeface="ＭＳ Ｐゴシック" panose="020B0600070205080204" pitchFamily="34" charset="-128"/>
                <a:cs typeface="Arial" panose="020B0604020202020204" pitchFamily="34" charset="0"/>
              </a:rPr>
              <a:t>In theory RNNs can make use of information in arbitrarily </a:t>
            </a:r>
            <a:r>
              <a:rPr lang="en-US" altLang="en-US" sz="2100">
                <a:solidFill>
                  <a:srgbClr val="C00000"/>
                </a:solidFill>
                <a:ea typeface="ＭＳ Ｐゴシック" panose="020B0600070205080204" pitchFamily="34" charset="-128"/>
                <a:cs typeface="Arial" panose="020B0604020202020204" pitchFamily="34" charset="0"/>
              </a:rPr>
              <a:t>long sequences</a:t>
            </a:r>
            <a:r>
              <a:rPr lang="en-US" altLang="en-US" sz="2100">
                <a:ea typeface="ＭＳ Ｐゴシック" panose="020B0600070205080204" pitchFamily="34" charset="-128"/>
                <a:cs typeface="Arial" panose="020B0604020202020204" pitchFamily="34"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B5D6A3E2-A120-427B-33F9-53BD712A5383}"/>
              </a:ext>
            </a:extLst>
          </p:cNvPr>
          <p:cNvSpPr>
            <a:spLocks noGrp="1"/>
          </p:cNvSpPr>
          <p:nvPr>
            <p:ph type="title"/>
          </p:nvPr>
        </p:nvSpPr>
        <p:spPr>
          <a:xfrm>
            <a:off x="1601392" y="411957"/>
            <a:ext cx="6403181" cy="269081"/>
          </a:xfrm>
        </p:spPr>
        <p:txBody>
          <a:bodyPr>
            <a:normAutofit fontScale="90000"/>
          </a:bodyPr>
          <a:lstStyle/>
          <a:p>
            <a:r>
              <a:rPr lang="en-US" altLang="en-US">
                <a:solidFill>
                  <a:srgbClr val="242424"/>
                </a:solidFill>
                <a:latin typeface="sohne"/>
                <a:ea typeface="ＭＳ Ｐゴシック" panose="020B0600070205080204" pitchFamily="34" charset="-128"/>
                <a:cs typeface="Arial" panose="020B0604020202020204" pitchFamily="34" charset="0"/>
              </a:rPr>
              <a:t>Recurrent Neural Networks Architecture</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7411" name="Content Placeholder 2">
            <a:extLst>
              <a:ext uri="{FF2B5EF4-FFF2-40B4-BE49-F238E27FC236}">
                <a16:creationId xmlns:a16="http://schemas.microsoft.com/office/drawing/2014/main" id="{836012CE-FBA5-6AC0-1952-F3EB42910B27}"/>
              </a:ext>
            </a:extLst>
          </p:cNvPr>
          <p:cNvSpPr>
            <a:spLocks noGrp="1"/>
          </p:cNvSpPr>
          <p:nvPr>
            <p:ph idx="1"/>
          </p:nvPr>
        </p:nvSpPr>
        <p:spPr/>
        <p:txBody>
          <a:bodyPr/>
          <a:lstStyle/>
          <a:p>
            <a:pPr>
              <a:buFont typeface="Wingdings" panose="05000000000000000000" pitchFamily="2" charset="2"/>
              <a:buChar char="q"/>
            </a:pPr>
            <a:r>
              <a:rPr lang="en-US" altLang="en-US">
                <a:solidFill>
                  <a:srgbClr val="242424"/>
                </a:solidFill>
                <a:latin typeface="source-serif-pro"/>
                <a:ea typeface="ＭＳ Ｐゴシック" panose="020B0600070205080204" pitchFamily="34" charset="-128"/>
                <a:cs typeface="Arial" panose="020B0604020202020204" pitchFamily="34" charset="0"/>
              </a:rPr>
              <a:t>The basic architecture of an RNN is shown below.</a:t>
            </a:r>
            <a:endParaRPr lang="en-US" altLang="en-US">
              <a:ea typeface="ＭＳ Ｐゴシック" panose="020B0600070205080204" pitchFamily="34" charset="-128"/>
              <a:cs typeface="Arial" panose="020B0604020202020204" pitchFamily="34" charset="0"/>
            </a:endParaRPr>
          </a:p>
        </p:txBody>
      </p:sp>
      <p:pic>
        <p:nvPicPr>
          <p:cNvPr id="17412" name="Picture 2">
            <a:extLst>
              <a:ext uri="{FF2B5EF4-FFF2-40B4-BE49-F238E27FC236}">
                <a16:creationId xmlns:a16="http://schemas.microsoft.com/office/drawing/2014/main" id="{F4F143CC-034A-F5A4-3FF9-6AC8555B2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610" y="1154907"/>
            <a:ext cx="6250781" cy="3374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B72C6AE-5C3C-FC56-291D-53160F319CAB}"/>
              </a:ext>
            </a:extLst>
          </p:cNvPr>
          <p:cNvSpPr>
            <a:spLocks noGrp="1"/>
          </p:cNvSpPr>
          <p:nvPr>
            <p:ph type="title"/>
          </p:nvPr>
        </p:nvSpPr>
        <p:spPr>
          <a:xfrm>
            <a:off x="2220517" y="0"/>
            <a:ext cx="5784056" cy="566738"/>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Recurrent Neural Network</a:t>
            </a:r>
          </a:p>
        </p:txBody>
      </p:sp>
      <p:pic>
        <p:nvPicPr>
          <p:cNvPr id="18435" name="Picture 3">
            <a:extLst>
              <a:ext uri="{FF2B5EF4-FFF2-40B4-BE49-F238E27FC236}">
                <a16:creationId xmlns:a16="http://schemas.microsoft.com/office/drawing/2014/main" id="{E1BF8A01-992D-D1F0-655D-A1B2FBEDA5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28988" y="1328737"/>
            <a:ext cx="3429000"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a:extLst>
              <a:ext uri="{FF2B5EF4-FFF2-40B4-BE49-F238E27FC236}">
                <a16:creationId xmlns:a16="http://schemas.microsoft.com/office/drawing/2014/main" id="{12832387-2F9E-7934-381F-B69F27FE14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2957513"/>
            <a:ext cx="4654154" cy="122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A111B9D-7BA0-661F-58C0-F72F2363309F}"/>
              </a:ext>
            </a:extLst>
          </p:cNvPr>
          <p:cNvSpPr>
            <a:spLocks noGrp="1"/>
          </p:cNvSpPr>
          <p:nvPr>
            <p:ph type="title"/>
          </p:nvPr>
        </p:nvSpPr>
        <p:spPr>
          <a:xfrm>
            <a:off x="2220517" y="0"/>
            <a:ext cx="5784056" cy="566738"/>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Hidden Units</a:t>
            </a:r>
          </a:p>
        </p:txBody>
      </p:sp>
      <p:sp>
        <p:nvSpPr>
          <p:cNvPr id="3" name="Content Placeholder 2">
            <a:extLst>
              <a:ext uri="{FF2B5EF4-FFF2-40B4-BE49-F238E27FC236}">
                <a16:creationId xmlns:a16="http://schemas.microsoft.com/office/drawing/2014/main" id="{CCDA02C0-A54D-DB15-309C-4E22DB5D3210}"/>
              </a:ext>
            </a:extLst>
          </p:cNvPr>
          <p:cNvSpPr>
            <a:spLocks noGrp="1"/>
          </p:cNvSpPr>
          <p:nvPr>
            <p:ph idx="1"/>
          </p:nvPr>
        </p:nvSpPr>
        <p:spPr>
          <a:xfrm>
            <a:off x="1485901" y="890587"/>
            <a:ext cx="6326981" cy="3301604"/>
          </a:xfrm>
        </p:spPr>
        <p:txBody>
          <a:bodyPr>
            <a:normAutofit/>
          </a:bodyPr>
          <a:lstStyle/>
          <a:p>
            <a:pPr>
              <a:buFont typeface="Wingdings" panose="05000000000000000000" pitchFamily="2" charset="2"/>
              <a:buChar char="q"/>
              <a:defRPr/>
            </a:pPr>
            <a:r>
              <a:rPr lang="en-US" sz="1500" dirty="0"/>
              <a:t>The hidden state </a:t>
            </a:r>
            <a:r>
              <a:rPr lang="en-US" sz="1500" i="1" dirty="0" err="1">
                <a:latin typeface="+mj-lt"/>
              </a:rPr>
              <a:t>s</a:t>
            </a:r>
            <a:r>
              <a:rPr lang="en-US" sz="1500" i="1" baseline="-25000" dirty="0" err="1">
                <a:latin typeface="+mj-lt"/>
              </a:rPr>
              <a:t>t</a:t>
            </a:r>
            <a:r>
              <a:rPr lang="en-US" sz="1500" dirty="0"/>
              <a:t> represents the </a:t>
            </a:r>
            <a:r>
              <a:rPr lang="en-US" sz="1500" dirty="0">
                <a:solidFill>
                  <a:srgbClr val="C00000"/>
                </a:solidFill>
              </a:rPr>
              <a:t>memory</a:t>
            </a:r>
            <a:r>
              <a:rPr lang="en-US" sz="1500" dirty="0"/>
              <a:t> of the network.</a:t>
            </a:r>
          </a:p>
          <a:p>
            <a:pPr>
              <a:buFont typeface="Wingdings" panose="05000000000000000000" pitchFamily="2" charset="2"/>
              <a:buChar char="q"/>
              <a:defRPr/>
            </a:pPr>
            <a:r>
              <a:rPr lang="en-US" sz="1500" i="1" dirty="0" err="1">
                <a:latin typeface="+mj-lt"/>
              </a:rPr>
              <a:t>s</a:t>
            </a:r>
            <a:r>
              <a:rPr lang="en-US" sz="1500" i="1" baseline="-25000" dirty="0" err="1">
                <a:latin typeface="+mj-lt"/>
              </a:rPr>
              <a:t>t</a:t>
            </a:r>
            <a:r>
              <a:rPr lang="en-US" sz="1500" dirty="0"/>
              <a:t> captures information about what happened in all the previous time steps.</a:t>
            </a:r>
          </a:p>
          <a:p>
            <a:pPr>
              <a:buFont typeface="Wingdings" panose="05000000000000000000" pitchFamily="2" charset="2"/>
              <a:buChar char="q"/>
              <a:defRPr/>
            </a:pPr>
            <a:r>
              <a:rPr lang="en-US" sz="1500" dirty="0"/>
              <a:t>The output </a:t>
            </a:r>
            <a:r>
              <a:rPr lang="en-US" sz="1500" i="1" dirty="0" err="1">
                <a:latin typeface="+mj-lt"/>
              </a:rPr>
              <a:t>o</a:t>
            </a:r>
            <a:r>
              <a:rPr lang="en-US" sz="1500" i="1" baseline="-25000" dirty="0" err="1">
                <a:latin typeface="+mj-lt"/>
              </a:rPr>
              <a:t>t</a:t>
            </a:r>
            <a:r>
              <a:rPr lang="en-US" sz="1500" dirty="0"/>
              <a:t> is calculated solely based on the memory at time </a:t>
            </a:r>
            <a:r>
              <a:rPr lang="en-US" sz="1500" i="1" dirty="0">
                <a:latin typeface="+mj-lt"/>
              </a:rPr>
              <a:t>t</a:t>
            </a:r>
            <a:r>
              <a:rPr lang="en-US" sz="1500" dirty="0"/>
              <a:t>.</a:t>
            </a:r>
          </a:p>
          <a:p>
            <a:pPr>
              <a:buFont typeface="Wingdings" panose="05000000000000000000" pitchFamily="2" charset="2"/>
              <a:buChar char="q"/>
              <a:defRPr/>
            </a:pPr>
            <a:r>
              <a:rPr lang="en-US" sz="1500" i="1" dirty="0" err="1">
                <a:latin typeface="+mj-lt"/>
              </a:rPr>
              <a:t>s</a:t>
            </a:r>
            <a:r>
              <a:rPr lang="en-US" sz="1500" i="1" baseline="-25000" dirty="0" err="1">
                <a:latin typeface="+mj-lt"/>
              </a:rPr>
              <a:t>t</a:t>
            </a:r>
            <a:r>
              <a:rPr lang="en-US" sz="1500" dirty="0"/>
              <a:t> typically can’t capture information from too many time steps ago.</a:t>
            </a:r>
          </a:p>
          <a:p>
            <a:pPr>
              <a:buFont typeface="Wingdings" panose="05000000000000000000" pitchFamily="2" charset="2"/>
              <a:buChar char="q"/>
              <a:defRPr/>
            </a:pPr>
            <a:r>
              <a:rPr lang="en-US" sz="1500" dirty="0"/>
              <a:t>Unlike a traditional deep neural network, which uses different parameters at each layer, a RNN </a:t>
            </a:r>
            <a:r>
              <a:rPr lang="en-US" sz="1500" dirty="0">
                <a:solidFill>
                  <a:srgbClr val="C00000"/>
                </a:solidFill>
              </a:rPr>
              <a:t>shares the same parameters</a:t>
            </a:r>
            <a:r>
              <a:rPr lang="en-US" sz="1500" dirty="0"/>
              <a:t> (</a:t>
            </a:r>
            <a:r>
              <a:rPr lang="en-US" sz="1500" i="1" dirty="0">
                <a:latin typeface="+mj-lt"/>
              </a:rPr>
              <a:t>U</a:t>
            </a:r>
            <a:r>
              <a:rPr lang="en-US" sz="1500" dirty="0"/>
              <a:t>, </a:t>
            </a:r>
            <a:r>
              <a:rPr lang="en-US" sz="1500" i="1" dirty="0">
                <a:latin typeface="+mj-lt"/>
              </a:rPr>
              <a:t>V</a:t>
            </a:r>
            <a:r>
              <a:rPr lang="en-US" sz="1500" dirty="0"/>
              <a:t>, </a:t>
            </a:r>
            <a:r>
              <a:rPr lang="en-US" sz="1500" i="1" dirty="0">
                <a:latin typeface="+mj-lt"/>
              </a:rPr>
              <a:t>W</a:t>
            </a:r>
            <a:r>
              <a:rPr lang="en-US" sz="1500" dirty="0"/>
              <a:t> above) across all steps.</a:t>
            </a:r>
          </a:p>
          <a:p>
            <a:pPr>
              <a:buFont typeface="Wingdings" panose="05000000000000000000" pitchFamily="2" charset="2"/>
              <a:buChar char="q"/>
              <a:defRPr/>
            </a:pPr>
            <a:r>
              <a:rPr lang="en-US" sz="1500" dirty="0"/>
              <a:t>This reflects the fact that we are performing the </a:t>
            </a:r>
            <a:r>
              <a:rPr lang="en-US" sz="1500" dirty="0">
                <a:solidFill>
                  <a:srgbClr val="C00000"/>
                </a:solidFill>
              </a:rPr>
              <a:t>same task at each step</a:t>
            </a:r>
            <a:r>
              <a:rPr lang="en-US" sz="1500" dirty="0"/>
              <a:t>, just with different inputs. This greatly reduces the total number of parameters we need to learn.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6A5E3841-D766-35D0-E6E9-A0F938B39128}"/>
              </a:ext>
            </a:extLst>
          </p:cNvPr>
          <p:cNvSpPr>
            <a:spLocks noGrp="1"/>
          </p:cNvSpPr>
          <p:nvPr>
            <p:ph type="title"/>
          </p:nvPr>
        </p:nvSpPr>
        <p:spPr>
          <a:xfrm>
            <a:off x="2220517" y="0"/>
            <a:ext cx="5784056" cy="566738"/>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RNN Pro/Cons</a:t>
            </a:r>
          </a:p>
        </p:txBody>
      </p:sp>
      <p:sp>
        <p:nvSpPr>
          <p:cNvPr id="3" name="Content Placeholder 2">
            <a:extLst>
              <a:ext uri="{FF2B5EF4-FFF2-40B4-BE49-F238E27FC236}">
                <a16:creationId xmlns:a16="http://schemas.microsoft.com/office/drawing/2014/main" id="{EA22F65A-6521-08D4-E743-6E813FD66D61}"/>
              </a:ext>
            </a:extLst>
          </p:cNvPr>
          <p:cNvSpPr>
            <a:spLocks noGrp="1"/>
          </p:cNvSpPr>
          <p:nvPr>
            <p:ph idx="1"/>
          </p:nvPr>
        </p:nvSpPr>
        <p:spPr/>
        <p:txBody>
          <a:bodyPr>
            <a:normAutofit lnSpcReduction="10000"/>
          </a:bodyPr>
          <a:lstStyle/>
          <a:p>
            <a:pPr>
              <a:buFont typeface="Wingdings" panose="05000000000000000000" pitchFamily="2" charset="2"/>
              <a:buChar char="q"/>
              <a:defRPr/>
            </a:pPr>
            <a:r>
              <a:rPr lang="en-US" sz="1800" dirty="0"/>
              <a:t>RNN </a:t>
            </a:r>
            <a:r>
              <a:rPr lang="en-US" sz="1800" b="1" dirty="0">
                <a:solidFill>
                  <a:schemeClr val="accent2">
                    <a:lumMod val="75000"/>
                  </a:schemeClr>
                </a:solidFill>
              </a:rPr>
              <a:t>Advantages</a:t>
            </a:r>
            <a:r>
              <a:rPr lang="en-US" sz="1800" dirty="0"/>
              <a:t>:</a:t>
            </a:r>
          </a:p>
          <a:p>
            <a:pPr lvl="1">
              <a:buFont typeface="Wingdings" panose="05000000000000000000" pitchFamily="2" charset="2"/>
              <a:buChar char="q"/>
              <a:defRPr/>
            </a:pPr>
            <a:r>
              <a:rPr lang="en-US" sz="1800" dirty="0"/>
              <a:t>Can process input  of </a:t>
            </a:r>
            <a:r>
              <a:rPr lang="en-US" sz="1800" dirty="0">
                <a:solidFill>
                  <a:srgbClr val="C00000"/>
                </a:solidFill>
              </a:rPr>
              <a:t>any length</a:t>
            </a:r>
          </a:p>
          <a:p>
            <a:pPr lvl="1">
              <a:buFont typeface="Wingdings" panose="05000000000000000000" pitchFamily="2" charset="2"/>
              <a:buChar char="q"/>
              <a:defRPr/>
            </a:pPr>
            <a:r>
              <a:rPr lang="en-US" sz="1800" dirty="0"/>
              <a:t>Model size doesn’t increase for longer input</a:t>
            </a:r>
          </a:p>
          <a:p>
            <a:pPr lvl="1">
              <a:buFont typeface="Wingdings" panose="05000000000000000000" pitchFamily="2" charset="2"/>
              <a:buChar char="q"/>
              <a:defRPr/>
            </a:pPr>
            <a:r>
              <a:rPr lang="en-US" sz="1800" dirty="0"/>
              <a:t>Computation for step </a:t>
            </a:r>
            <a:r>
              <a:rPr lang="en-US" sz="1800" i="1" dirty="0"/>
              <a:t>t </a:t>
            </a:r>
            <a:r>
              <a:rPr lang="en-US" sz="1800" dirty="0"/>
              <a:t>can (in theory) use information from many steps back</a:t>
            </a:r>
          </a:p>
          <a:p>
            <a:pPr lvl="1">
              <a:buFont typeface="Wingdings" panose="05000000000000000000" pitchFamily="2" charset="2"/>
              <a:buChar char="q"/>
              <a:defRPr/>
            </a:pPr>
            <a:r>
              <a:rPr lang="en-US" sz="1800" dirty="0">
                <a:solidFill>
                  <a:srgbClr val="C00000"/>
                </a:solidFill>
              </a:rPr>
              <a:t>Weights are shared</a:t>
            </a:r>
            <a:r>
              <a:rPr lang="en-US" sz="1800" dirty="0"/>
              <a:t> across timesteps  </a:t>
            </a:r>
            <a:r>
              <a:rPr lang="en-US" sz="1800" dirty="0">
                <a:latin typeface="Arial" panose="020B0604020202020204" pitchFamily="34" charset="0"/>
                <a:cs typeface="Arial" panose="020B0604020202020204" pitchFamily="34" charset="0"/>
              </a:rPr>
              <a:t>→</a:t>
            </a:r>
            <a:r>
              <a:rPr lang="en-US" sz="1800" dirty="0"/>
              <a:t> representations are shared</a:t>
            </a:r>
          </a:p>
          <a:p>
            <a:pPr>
              <a:buFont typeface="Wingdings" panose="05000000000000000000" pitchFamily="2" charset="2"/>
              <a:buChar char="q"/>
              <a:defRPr/>
            </a:pPr>
            <a:r>
              <a:rPr lang="en-US" sz="1800" dirty="0"/>
              <a:t>RNN </a:t>
            </a:r>
            <a:r>
              <a:rPr lang="en-US" sz="1800" b="1" dirty="0">
                <a:solidFill>
                  <a:srgbClr val="C00000"/>
                </a:solidFill>
              </a:rPr>
              <a:t>Disadvantages</a:t>
            </a:r>
            <a:r>
              <a:rPr lang="en-US" sz="1800" dirty="0"/>
              <a:t>:</a:t>
            </a:r>
          </a:p>
          <a:p>
            <a:pPr lvl="1">
              <a:buFont typeface="Wingdings" panose="05000000000000000000" pitchFamily="2" charset="2"/>
              <a:buChar char="q"/>
              <a:defRPr/>
            </a:pPr>
            <a:r>
              <a:rPr lang="en-US" sz="1800" dirty="0"/>
              <a:t>Recurrent computation is </a:t>
            </a:r>
            <a:r>
              <a:rPr lang="en-US" sz="1800" dirty="0">
                <a:solidFill>
                  <a:srgbClr val="C00000"/>
                </a:solidFill>
              </a:rPr>
              <a:t>slow</a:t>
            </a:r>
          </a:p>
          <a:p>
            <a:pPr lvl="1">
              <a:buFont typeface="Wingdings" panose="05000000000000000000" pitchFamily="2" charset="2"/>
              <a:buChar char="q"/>
              <a:defRPr/>
            </a:pPr>
            <a:r>
              <a:rPr lang="en-US" sz="1800" dirty="0"/>
              <a:t>In practice, difficult to access information from many steps back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solidFill>
                  <a:srgbClr val="FF0000"/>
                </a:solidFill>
              </a:rPr>
              <a:t>Code Structure: Sequential model with </a:t>
            </a:r>
            <a:r>
              <a:rPr lang="en-CA" sz="2400" dirty="0" err="1">
                <a:solidFill>
                  <a:srgbClr val="FF0000"/>
                </a:solidFill>
              </a:rPr>
              <a:t>Keras</a:t>
            </a:r>
            <a:r>
              <a:rPr lang="en-CA" sz="2400" dirty="0">
                <a:solidFill>
                  <a:srgbClr val="FF0000"/>
                </a:solidFill>
              </a:rPr>
              <a:t> library</a:t>
            </a:r>
            <a:endParaRPr lang="en-US" sz="2400" dirty="0">
              <a:solidFill>
                <a:srgbClr val="FF0000"/>
              </a:solidFill>
            </a:endParaRPr>
          </a:p>
        </p:txBody>
      </p:sp>
      <p:pic>
        <p:nvPicPr>
          <p:cNvPr id="4" name="Content Placeholder 6">
            <a:extLst>
              <a:ext uri="{FF2B5EF4-FFF2-40B4-BE49-F238E27FC236}">
                <a16:creationId xmlns:a16="http://schemas.microsoft.com/office/drawing/2014/main" id="{557687E7-CF96-7E45-98E9-91A7FCDFC635}"/>
              </a:ext>
            </a:extLst>
          </p:cNvPr>
          <p:cNvPicPr>
            <a:picLocks noGrp="1" noChangeAspect="1"/>
          </p:cNvPicPr>
          <p:nvPr>
            <p:ph idx="1"/>
          </p:nvPr>
        </p:nvPicPr>
        <p:blipFill>
          <a:blip r:embed="rId2"/>
          <a:stretch>
            <a:fillRect/>
          </a:stretch>
        </p:blipFill>
        <p:spPr>
          <a:xfrm>
            <a:off x="2030819" y="1312739"/>
            <a:ext cx="5628740" cy="3600463"/>
          </a:xfrm>
          <a:prstGeom prst="rect">
            <a:avLst/>
          </a:prstGeom>
        </p:spPr>
      </p:pic>
    </p:spTree>
    <p:extLst>
      <p:ext uri="{BB962C8B-B14F-4D97-AF65-F5344CB8AC3E}">
        <p14:creationId xmlns:p14="http://schemas.microsoft.com/office/powerpoint/2010/main" val="3732662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0437A91-1D6D-E17E-FE36-E30F318BC98B}"/>
              </a:ext>
            </a:extLst>
          </p:cNvPr>
          <p:cNvSpPr>
            <a:spLocks noGrp="1"/>
          </p:cNvSpPr>
          <p:nvPr>
            <p:ph type="title"/>
          </p:nvPr>
        </p:nvSpPr>
        <p:spPr>
          <a:xfrm>
            <a:off x="2257425" y="642938"/>
            <a:ext cx="4629150" cy="457200"/>
          </a:xfrm>
        </p:spPr>
        <p:txBody>
          <a:bodyPr>
            <a:normAutofit fontScale="90000"/>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How do RNN reduce complexity?</a:t>
            </a:r>
          </a:p>
        </p:txBody>
      </p:sp>
      <p:sp>
        <p:nvSpPr>
          <p:cNvPr id="16414" name="Content Placeholder 33">
            <a:extLst>
              <a:ext uri="{FF2B5EF4-FFF2-40B4-BE49-F238E27FC236}">
                <a16:creationId xmlns:a16="http://schemas.microsoft.com/office/drawing/2014/main" id="{F6A99A97-DE2C-722D-8EED-2BD1A2EAABC1}"/>
              </a:ext>
            </a:extLst>
          </p:cNvPr>
          <p:cNvSpPr>
            <a:spLocks noGrp="1"/>
          </p:cNvSpPr>
          <p:nvPr>
            <p:ph idx="1"/>
          </p:nvPr>
        </p:nvSpPr>
        <p:spPr>
          <a:xfrm>
            <a:off x="2382441" y="1285875"/>
            <a:ext cx="4714875" cy="2786063"/>
          </a:xfrm>
        </p:spPr>
        <p:txBody>
          <a:bodyPr/>
          <a:lstStyle/>
          <a:p>
            <a:pPr marL="0" indent="0">
              <a:buNone/>
              <a:defRPr/>
            </a:pPr>
            <a:r>
              <a:rPr lang="en-US" altLang="en-US" dirty="0">
                <a:latin typeface="+mn-lt"/>
              </a:rPr>
              <a:t>Given function</a:t>
            </a:r>
            <a:r>
              <a:rPr lang="en-US" altLang="en-US" dirty="0">
                <a:latin typeface="+mj-lt"/>
              </a:rPr>
              <a:t> </a:t>
            </a:r>
            <a:r>
              <a:rPr lang="en-US" altLang="en-US" i="1" dirty="0">
                <a:latin typeface="+mj-lt"/>
              </a:rPr>
              <a:t>f</a:t>
            </a:r>
            <a:r>
              <a:rPr lang="en-US" altLang="en-US" dirty="0">
                <a:latin typeface="+mj-lt"/>
              </a:rPr>
              <a:t>: </a:t>
            </a:r>
            <a:r>
              <a:rPr lang="en-US" altLang="en-US" i="1" dirty="0">
                <a:latin typeface="+mj-lt"/>
              </a:rPr>
              <a:t>h</a:t>
            </a:r>
            <a:r>
              <a:rPr lang="en-US" altLang="en-US" dirty="0">
                <a:latin typeface="+mj-lt"/>
              </a:rPr>
              <a:t>’, </a:t>
            </a:r>
            <a:r>
              <a:rPr lang="en-US" altLang="en-US" i="1" dirty="0">
                <a:latin typeface="+mj-lt"/>
              </a:rPr>
              <a:t>y </a:t>
            </a:r>
            <a:r>
              <a:rPr lang="en-US" altLang="en-US" dirty="0">
                <a:latin typeface="+mj-lt"/>
              </a:rPr>
              <a:t>= </a:t>
            </a:r>
            <a:r>
              <a:rPr lang="en-US" altLang="en-US" i="1" dirty="0">
                <a:latin typeface="+mj-lt"/>
              </a:rPr>
              <a:t>f</a:t>
            </a:r>
            <a:r>
              <a:rPr lang="en-US" altLang="en-US" dirty="0">
                <a:latin typeface="+mj-lt"/>
              </a:rPr>
              <a:t>(</a:t>
            </a:r>
            <a:r>
              <a:rPr lang="en-US" altLang="en-US" i="1" dirty="0">
                <a:latin typeface="+mj-lt"/>
              </a:rPr>
              <a:t>h</a:t>
            </a:r>
            <a:r>
              <a:rPr lang="en-US" altLang="en-US" dirty="0">
                <a:latin typeface="+mj-lt"/>
              </a:rPr>
              <a:t>, </a:t>
            </a:r>
            <a:r>
              <a:rPr lang="en-US" altLang="en-US" i="1" dirty="0">
                <a:latin typeface="+mj-lt"/>
              </a:rPr>
              <a:t>x</a:t>
            </a:r>
            <a:r>
              <a:rPr lang="en-US" altLang="en-US" dirty="0">
                <a:latin typeface="+mj-lt"/>
              </a:rPr>
              <a:t>)</a:t>
            </a:r>
          </a:p>
        </p:txBody>
      </p:sp>
      <p:sp>
        <p:nvSpPr>
          <p:cNvPr id="6" name="矩形 34">
            <a:extLst>
              <a:ext uri="{FF2B5EF4-FFF2-40B4-BE49-F238E27FC236}">
                <a16:creationId xmlns:a16="http://schemas.microsoft.com/office/drawing/2014/main" id="{5D7C7677-84FB-9821-0228-0FB7EC29EBF6}"/>
              </a:ext>
            </a:extLst>
          </p:cNvPr>
          <p:cNvSpPr/>
          <p:nvPr/>
        </p:nvSpPr>
        <p:spPr>
          <a:xfrm>
            <a:off x="2937272" y="2515791"/>
            <a:ext cx="522684" cy="522684"/>
          </a:xfrm>
          <a:prstGeom prst="rect">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f</a:t>
            </a:r>
            <a:endParaRPr lang="zh-TW" altLang="en-US" sz="1350" i="1" dirty="0">
              <a:solidFill>
                <a:srgbClr val="000000"/>
              </a:solidFill>
              <a:latin typeface="+mj-lt"/>
            </a:endParaRPr>
          </a:p>
        </p:txBody>
      </p:sp>
      <p:sp>
        <p:nvSpPr>
          <p:cNvPr id="7" name="矩形 35">
            <a:extLst>
              <a:ext uri="{FF2B5EF4-FFF2-40B4-BE49-F238E27FC236}">
                <a16:creationId xmlns:a16="http://schemas.microsoft.com/office/drawing/2014/main" id="{AAEA0821-5F88-8412-1F76-842F5324EF4B}"/>
              </a:ext>
            </a:extLst>
          </p:cNvPr>
          <p:cNvSpPr/>
          <p:nvPr/>
        </p:nvSpPr>
        <p:spPr>
          <a:xfrm>
            <a:off x="2394347" y="2515791"/>
            <a:ext cx="285750" cy="522684"/>
          </a:xfrm>
          <a:prstGeom prst="rect">
            <a:avLst/>
          </a:prstGeom>
          <a:solidFill>
            <a:srgbClr val="FFCC66"/>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350" i="1" dirty="0">
                <a:solidFill>
                  <a:srgbClr val="000000"/>
                </a:solidFill>
                <a:latin typeface="+mj-lt"/>
              </a:rPr>
              <a:t>h</a:t>
            </a:r>
            <a:r>
              <a:rPr lang="en-US" altLang="zh-TW" sz="1350" i="1" baseline="-25000" dirty="0">
                <a:solidFill>
                  <a:srgbClr val="000000"/>
                </a:solidFill>
                <a:latin typeface="+mj-lt"/>
              </a:rPr>
              <a:t>0</a:t>
            </a:r>
            <a:endParaRPr lang="zh-TW" altLang="en-US" sz="1350" i="1" baseline="-25000" dirty="0">
              <a:solidFill>
                <a:srgbClr val="000000"/>
              </a:solidFill>
              <a:latin typeface="+mj-lt"/>
            </a:endParaRPr>
          </a:p>
        </p:txBody>
      </p:sp>
      <p:sp>
        <p:nvSpPr>
          <p:cNvPr id="8" name="矩形 36">
            <a:extLst>
              <a:ext uri="{FF2B5EF4-FFF2-40B4-BE49-F238E27FC236}">
                <a16:creationId xmlns:a16="http://schemas.microsoft.com/office/drawing/2014/main" id="{C2DFBE61-2C8E-6351-41D0-4CD203839A7E}"/>
              </a:ext>
            </a:extLst>
          </p:cNvPr>
          <p:cNvSpPr/>
          <p:nvPr/>
        </p:nvSpPr>
        <p:spPr>
          <a:xfrm>
            <a:off x="3699272" y="2527698"/>
            <a:ext cx="285750" cy="525065"/>
          </a:xfrm>
          <a:prstGeom prst="rect">
            <a:avLst/>
          </a:prstGeom>
          <a:solidFill>
            <a:srgbClr val="FFCC66"/>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350" i="1" dirty="0">
                <a:solidFill>
                  <a:srgbClr val="000000"/>
                </a:solidFill>
                <a:latin typeface="+mj-lt"/>
              </a:rPr>
              <a:t>h</a:t>
            </a:r>
            <a:r>
              <a:rPr lang="en-US" altLang="zh-TW" sz="1350" i="1" baseline="-25000" dirty="0">
                <a:solidFill>
                  <a:srgbClr val="000000"/>
                </a:solidFill>
                <a:latin typeface="+mj-lt"/>
              </a:rPr>
              <a:t>1</a:t>
            </a:r>
            <a:endParaRPr lang="zh-TW" altLang="en-US" sz="1350" i="1" baseline="-25000" dirty="0">
              <a:solidFill>
                <a:srgbClr val="000000"/>
              </a:solidFill>
              <a:latin typeface="+mj-lt"/>
            </a:endParaRPr>
          </a:p>
        </p:txBody>
      </p:sp>
      <p:sp>
        <p:nvSpPr>
          <p:cNvPr id="9" name="矩形 37">
            <a:extLst>
              <a:ext uri="{FF2B5EF4-FFF2-40B4-BE49-F238E27FC236}">
                <a16:creationId xmlns:a16="http://schemas.microsoft.com/office/drawing/2014/main" id="{0FDC75F6-594D-0D85-A285-26D346A69D3F}"/>
              </a:ext>
            </a:extLst>
          </p:cNvPr>
          <p:cNvSpPr/>
          <p:nvPr/>
        </p:nvSpPr>
        <p:spPr>
          <a:xfrm>
            <a:off x="2939654" y="2014537"/>
            <a:ext cx="523875" cy="261938"/>
          </a:xfrm>
          <a:prstGeom prst="rect">
            <a:avLst/>
          </a:prstGeom>
          <a:solidFill>
            <a:srgbClr val="FFCC66"/>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r>
              <a:rPr lang="en-US" altLang="zh-TW" sz="1350" i="1" dirty="0">
                <a:solidFill>
                  <a:srgbClr val="000000"/>
                </a:solidFill>
                <a:latin typeface="+mj-lt"/>
              </a:rPr>
              <a:t>y</a:t>
            </a:r>
            <a:r>
              <a:rPr lang="en-US" altLang="zh-TW" sz="1350" i="1" baseline="-25000" dirty="0">
                <a:solidFill>
                  <a:srgbClr val="000000"/>
                </a:solidFill>
                <a:latin typeface="+mj-lt"/>
              </a:rPr>
              <a:t>1</a:t>
            </a:r>
            <a:endParaRPr lang="zh-TW" altLang="en-US" sz="1350" i="1" baseline="-25000" dirty="0">
              <a:solidFill>
                <a:srgbClr val="000000"/>
              </a:solidFill>
              <a:latin typeface="+mj-lt"/>
            </a:endParaRPr>
          </a:p>
        </p:txBody>
      </p:sp>
      <p:sp>
        <p:nvSpPr>
          <p:cNvPr id="10" name="矩形 38">
            <a:extLst>
              <a:ext uri="{FF2B5EF4-FFF2-40B4-BE49-F238E27FC236}">
                <a16:creationId xmlns:a16="http://schemas.microsoft.com/office/drawing/2014/main" id="{59B726E5-017B-E676-8900-39C05F281224}"/>
              </a:ext>
            </a:extLst>
          </p:cNvPr>
          <p:cNvSpPr/>
          <p:nvPr/>
        </p:nvSpPr>
        <p:spPr>
          <a:xfrm>
            <a:off x="2937272" y="3258741"/>
            <a:ext cx="522684" cy="261938"/>
          </a:xfrm>
          <a:prstGeom prst="rect">
            <a:avLst/>
          </a:prstGeom>
          <a:solidFill>
            <a:srgbClr val="6666FF"/>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r>
              <a:rPr lang="en-US" altLang="zh-TW" sz="1350" i="1" dirty="0">
                <a:latin typeface="+mj-lt"/>
              </a:rPr>
              <a:t>x</a:t>
            </a:r>
            <a:r>
              <a:rPr lang="en-US" altLang="zh-TW" sz="1350" i="1" baseline="-25000" dirty="0">
                <a:latin typeface="+mj-lt"/>
              </a:rPr>
              <a:t>1</a:t>
            </a:r>
            <a:endParaRPr lang="zh-TW" altLang="en-US" sz="1575" i="1" baseline="-25000" dirty="0">
              <a:latin typeface="+mj-lt"/>
            </a:endParaRPr>
          </a:p>
        </p:txBody>
      </p:sp>
      <p:cxnSp>
        <p:nvCxnSpPr>
          <p:cNvPr id="11" name="直線單箭頭接點 39">
            <a:extLst>
              <a:ext uri="{FF2B5EF4-FFF2-40B4-BE49-F238E27FC236}">
                <a16:creationId xmlns:a16="http://schemas.microsoft.com/office/drawing/2014/main" id="{D7761F2B-3170-2E1C-BF34-21F681B0DF60}"/>
              </a:ext>
            </a:extLst>
          </p:cNvPr>
          <p:cNvCxnSpPr>
            <a:cxnSpLocks/>
          </p:cNvCxnSpPr>
          <p:nvPr/>
        </p:nvCxnSpPr>
        <p:spPr>
          <a:xfrm>
            <a:off x="2708672" y="2780110"/>
            <a:ext cx="2190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40">
            <a:extLst>
              <a:ext uri="{FF2B5EF4-FFF2-40B4-BE49-F238E27FC236}">
                <a16:creationId xmlns:a16="http://schemas.microsoft.com/office/drawing/2014/main" id="{354405EC-CC91-3E03-8C7D-A4B4D85FAD02}"/>
              </a:ext>
            </a:extLst>
          </p:cNvPr>
          <p:cNvCxnSpPr>
            <a:cxnSpLocks/>
          </p:cNvCxnSpPr>
          <p:nvPr/>
        </p:nvCxnSpPr>
        <p:spPr>
          <a:xfrm>
            <a:off x="3480197" y="2790825"/>
            <a:ext cx="2190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41">
            <a:extLst>
              <a:ext uri="{FF2B5EF4-FFF2-40B4-BE49-F238E27FC236}">
                <a16:creationId xmlns:a16="http://schemas.microsoft.com/office/drawing/2014/main" id="{7BEF366A-F111-1FA5-0B1C-857FEB04CF01}"/>
              </a:ext>
            </a:extLst>
          </p:cNvPr>
          <p:cNvCxnSpPr>
            <a:cxnSpLocks/>
          </p:cNvCxnSpPr>
          <p:nvPr/>
        </p:nvCxnSpPr>
        <p:spPr>
          <a:xfrm rot="16200000">
            <a:off x="3099197" y="2397919"/>
            <a:ext cx="2190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42">
            <a:extLst>
              <a:ext uri="{FF2B5EF4-FFF2-40B4-BE49-F238E27FC236}">
                <a16:creationId xmlns:a16="http://schemas.microsoft.com/office/drawing/2014/main" id="{D9266972-3E7B-7177-0B24-6259240AC044}"/>
              </a:ext>
            </a:extLst>
          </p:cNvPr>
          <p:cNvCxnSpPr>
            <a:cxnSpLocks/>
          </p:cNvCxnSpPr>
          <p:nvPr/>
        </p:nvCxnSpPr>
        <p:spPr>
          <a:xfrm rot="16200000">
            <a:off x="3098602" y="3148608"/>
            <a:ext cx="2202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43">
            <a:extLst>
              <a:ext uri="{FF2B5EF4-FFF2-40B4-BE49-F238E27FC236}">
                <a16:creationId xmlns:a16="http://schemas.microsoft.com/office/drawing/2014/main" id="{B8AD8935-B8A4-1DC9-85C0-6D1EC175EF1D}"/>
              </a:ext>
            </a:extLst>
          </p:cNvPr>
          <p:cNvSpPr/>
          <p:nvPr/>
        </p:nvSpPr>
        <p:spPr>
          <a:xfrm>
            <a:off x="4223147" y="2531269"/>
            <a:ext cx="522684" cy="525066"/>
          </a:xfrm>
          <a:prstGeom prst="rect">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f</a:t>
            </a:r>
            <a:endParaRPr lang="zh-TW" altLang="en-US" sz="1350" i="1" dirty="0">
              <a:solidFill>
                <a:srgbClr val="000000"/>
              </a:solidFill>
              <a:latin typeface="+mj-lt"/>
            </a:endParaRPr>
          </a:p>
        </p:txBody>
      </p:sp>
      <p:sp>
        <p:nvSpPr>
          <p:cNvPr id="16" name="矩形 44">
            <a:extLst>
              <a:ext uri="{FF2B5EF4-FFF2-40B4-BE49-F238E27FC236}">
                <a16:creationId xmlns:a16="http://schemas.microsoft.com/office/drawing/2014/main" id="{CC06CB09-BF47-DEA1-7532-1E4CDBED1FC4}"/>
              </a:ext>
            </a:extLst>
          </p:cNvPr>
          <p:cNvSpPr/>
          <p:nvPr/>
        </p:nvSpPr>
        <p:spPr>
          <a:xfrm>
            <a:off x="4985147" y="2545557"/>
            <a:ext cx="285750" cy="522685"/>
          </a:xfrm>
          <a:prstGeom prst="rect">
            <a:avLst/>
          </a:prstGeom>
          <a:solidFill>
            <a:srgbClr val="FFCC66"/>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350" i="1" dirty="0">
                <a:solidFill>
                  <a:srgbClr val="000000"/>
                </a:solidFill>
                <a:latin typeface="+mj-lt"/>
              </a:rPr>
              <a:t>h</a:t>
            </a:r>
            <a:r>
              <a:rPr lang="en-US" altLang="zh-TW" sz="1350" i="1" baseline="-25000" dirty="0">
                <a:solidFill>
                  <a:srgbClr val="000000"/>
                </a:solidFill>
                <a:latin typeface="+mj-lt"/>
              </a:rPr>
              <a:t>2</a:t>
            </a:r>
            <a:endParaRPr lang="zh-TW" altLang="en-US" sz="1350" i="1" baseline="-25000" dirty="0">
              <a:solidFill>
                <a:srgbClr val="000000"/>
              </a:solidFill>
              <a:latin typeface="+mj-lt"/>
            </a:endParaRPr>
          </a:p>
        </p:txBody>
      </p:sp>
      <p:sp>
        <p:nvSpPr>
          <p:cNvPr id="17" name="矩形 45">
            <a:extLst>
              <a:ext uri="{FF2B5EF4-FFF2-40B4-BE49-F238E27FC236}">
                <a16:creationId xmlns:a16="http://schemas.microsoft.com/office/drawing/2014/main" id="{CF827028-E629-75B1-4F1D-EDA29A95CBB1}"/>
              </a:ext>
            </a:extLst>
          </p:cNvPr>
          <p:cNvSpPr/>
          <p:nvPr/>
        </p:nvSpPr>
        <p:spPr>
          <a:xfrm>
            <a:off x="4223147" y="2033587"/>
            <a:ext cx="522684" cy="261938"/>
          </a:xfrm>
          <a:prstGeom prst="rect">
            <a:avLst/>
          </a:prstGeom>
          <a:solidFill>
            <a:srgbClr val="FFCC66"/>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r>
              <a:rPr lang="en-US" altLang="zh-TW" sz="1350" i="1" dirty="0">
                <a:solidFill>
                  <a:srgbClr val="000000"/>
                </a:solidFill>
                <a:latin typeface="+mj-lt"/>
              </a:rPr>
              <a:t>y</a:t>
            </a:r>
            <a:r>
              <a:rPr lang="en-US" altLang="zh-TW" sz="1350" i="1" baseline="-25000" dirty="0">
                <a:solidFill>
                  <a:srgbClr val="000000"/>
                </a:solidFill>
                <a:latin typeface="+mj-lt"/>
              </a:rPr>
              <a:t>2</a:t>
            </a:r>
            <a:endParaRPr lang="zh-TW" altLang="en-US" sz="1350" i="1" baseline="-25000" dirty="0">
              <a:solidFill>
                <a:srgbClr val="000000"/>
              </a:solidFill>
              <a:latin typeface="+mj-lt"/>
            </a:endParaRPr>
          </a:p>
        </p:txBody>
      </p:sp>
      <p:sp>
        <p:nvSpPr>
          <p:cNvPr id="18" name="矩形 46">
            <a:extLst>
              <a:ext uri="{FF2B5EF4-FFF2-40B4-BE49-F238E27FC236}">
                <a16:creationId xmlns:a16="http://schemas.microsoft.com/office/drawing/2014/main" id="{06BA6486-000E-1C67-2D8B-A759657CECF9}"/>
              </a:ext>
            </a:extLst>
          </p:cNvPr>
          <p:cNvSpPr/>
          <p:nvPr/>
        </p:nvSpPr>
        <p:spPr>
          <a:xfrm>
            <a:off x="4223147" y="3275410"/>
            <a:ext cx="522684" cy="261938"/>
          </a:xfrm>
          <a:prstGeom prst="rect">
            <a:avLst/>
          </a:prstGeom>
          <a:solidFill>
            <a:srgbClr val="6666FF"/>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r>
              <a:rPr lang="en-US" altLang="zh-TW" sz="1350" i="1" dirty="0">
                <a:latin typeface="+mj-lt"/>
              </a:rPr>
              <a:t>x</a:t>
            </a:r>
            <a:r>
              <a:rPr lang="en-US" altLang="zh-TW" sz="1350" i="1" baseline="-25000" dirty="0">
                <a:latin typeface="+mj-lt"/>
              </a:rPr>
              <a:t>2</a:t>
            </a:r>
            <a:endParaRPr lang="zh-TW" altLang="en-US" sz="1350" i="1" baseline="-25000" dirty="0">
              <a:latin typeface="+mj-lt"/>
            </a:endParaRPr>
          </a:p>
        </p:txBody>
      </p:sp>
      <p:cxnSp>
        <p:nvCxnSpPr>
          <p:cNvPr id="19" name="直線單箭頭接點 47">
            <a:extLst>
              <a:ext uri="{FF2B5EF4-FFF2-40B4-BE49-F238E27FC236}">
                <a16:creationId xmlns:a16="http://schemas.microsoft.com/office/drawing/2014/main" id="{ACCB963A-59CD-96B3-CFB0-DDA6FB72C4C3}"/>
              </a:ext>
            </a:extLst>
          </p:cNvPr>
          <p:cNvCxnSpPr>
            <a:cxnSpLocks/>
          </p:cNvCxnSpPr>
          <p:nvPr/>
        </p:nvCxnSpPr>
        <p:spPr>
          <a:xfrm>
            <a:off x="3994547" y="2796779"/>
            <a:ext cx="2190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48">
            <a:extLst>
              <a:ext uri="{FF2B5EF4-FFF2-40B4-BE49-F238E27FC236}">
                <a16:creationId xmlns:a16="http://schemas.microsoft.com/office/drawing/2014/main" id="{16065B54-FB60-6004-3E18-ACA01CC3DB55}"/>
              </a:ext>
            </a:extLst>
          </p:cNvPr>
          <p:cNvCxnSpPr>
            <a:cxnSpLocks/>
          </p:cNvCxnSpPr>
          <p:nvPr/>
        </p:nvCxnSpPr>
        <p:spPr>
          <a:xfrm>
            <a:off x="4766072" y="2806304"/>
            <a:ext cx="2190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49">
            <a:extLst>
              <a:ext uri="{FF2B5EF4-FFF2-40B4-BE49-F238E27FC236}">
                <a16:creationId xmlns:a16="http://schemas.microsoft.com/office/drawing/2014/main" id="{3D32C46C-34FB-FFB2-DB3D-0CB5CC413F6F}"/>
              </a:ext>
            </a:extLst>
          </p:cNvPr>
          <p:cNvCxnSpPr>
            <a:cxnSpLocks/>
          </p:cNvCxnSpPr>
          <p:nvPr/>
        </p:nvCxnSpPr>
        <p:spPr>
          <a:xfrm rot="16200000">
            <a:off x="4385072" y="2414588"/>
            <a:ext cx="2190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50">
            <a:extLst>
              <a:ext uri="{FF2B5EF4-FFF2-40B4-BE49-F238E27FC236}">
                <a16:creationId xmlns:a16="http://schemas.microsoft.com/office/drawing/2014/main" id="{2C22E783-A98A-8BC1-12F6-E99CCD67CCA3}"/>
              </a:ext>
            </a:extLst>
          </p:cNvPr>
          <p:cNvCxnSpPr>
            <a:cxnSpLocks/>
          </p:cNvCxnSpPr>
          <p:nvPr/>
        </p:nvCxnSpPr>
        <p:spPr>
          <a:xfrm rot="16200000">
            <a:off x="4385668" y="3165277"/>
            <a:ext cx="2178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51">
            <a:extLst>
              <a:ext uri="{FF2B5EF4-FFF2-40B4-BE49-F238E27FC236}">
                <a16:creationId xmlns:a16="http://schemas.microsoft.com/office/drawing/2014/main" id="{13AF0146-A015-A8A6-F717-223FDEE3F5E6}"/>
              </a:ext>
            </a:extLst>
          </p:cNvPr>
          <p:cNvSpPr/>
          <p:nvPr/>
        </p:nvSpPr>
        <p:spPr>
          <a:xfrm>
            <a:off x="5528072" y="2534841"/>
            <a:ext cx="523875" cy="523875"/>
          </a:xfrm>
          <a:prstGeom prst="rect">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f</a:t>
            </a:r>
            <a:endParaRPr lang="zh-TW" altLang="en-US" sz="1350" i="1" dirty="0">
              <a:solidFill>
                <a:srgbClr val="000000"/>
              </a:solidFill>
              <a:latin typeface="+mj-lt"/>
            </a:endParaRPr>
          </a:p>
        </p:txBody>
      </p:sp>
      <p:sp>
        <p:nvSpPr>
          <p:cNvPr id="24" name="矩形 52">
            <a:extLst>
              <a:ext uri="{FF2B5EF4-FFF2-40B4-BE49-F238E27FC236}">
                <a16:creationId xmlns:a16="http://schemas.microsoft.com/office/drawing/2014/main" id="{9005CE5C-5490-FE79-B0F9-CCAF8A94D3C4}"/>
              </a:ext>
            </a:extLst>
          </p:cNvPr>
          <p:cNvSpPr/>
          <p:nvPr/>
        </p:nvSpPr>
        <p:spPr>
          <a:xfrm>
            <a:off x="6288881" y="2547938"/>
            <a:ext cx="285750" cy="522685"/>
          </a:xfrm>
          <a:prstGeom prst="rect">
            <a:avLst/>
          </a:prstGeom>
          <a:solidFill>
            <a:srgbClr val="FFCC66"/>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350" i="1" dirty="0">
                <a:solidFill>
                  <a:srgbClr val="000000"/>
                </a:solidFill>
                <a:latin typeface="+mj-lt"/>
              </a:rPr>
              <a:t>h</a:t>
            </a:r>
            <a:r>
              <a:rPr lang="en-US" altLang="zh-TW" sz="1350" i="1" baseline="-25000" dirty="0">
                <a:solidFill>
                  <a:srgbClr val="000000"/>
                </a:solidFill>
                <a:latin typeface="+mj-lt"/>
              </a:rPr>
              <a:t>3</a:t>
            </a:r>
            <a:endParaRPr lang="zh-TW" altLang="en-US" sz="1350" i="1" baseline="-25000" dirty="0">
              <a:solidFill>
                <a:srgbClr val="000000"/>
              </a:solidFill>
              <a:latin typeface="+mj-lt"/>
            </a:endParaRPr>
          </a:p>
        </p:txBody>
      </p:sp>
      <p:sp>
        <p:nvSpPr>
          <p:cNvPr id="25" name="矩形 53">
            <a:extLst>
              <a:ext uri="{FF2B5EF4-FFF2-40B4-BE49-F238E27FC236}">
                <a16:creationId xmlns:a16="http://schemas.microsoft.com/office/drawing/2014/main" id="{5A53C921-651C-C58C-7C7A-BE1DF90E8A68}"/>
              </a:ext>
            </a:extLst>
          </p:cNvPr>
          <p:cNvSpPr/>
          <p:nvPr/>
        </p:nvSpPr>
        <p:spPr>
          <a:xfrm>
            <a:off x="5528072" y="2035969"/>
            <a:ext cx="523875" cy="263129"/>
          </a:xfrm>
          <a:prstGeom prst="rect">
            <a:avLst/>
          </a:prstGeom>
          <a:solidFill>
            <a:srgbClr val="FFCC66"/>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r>
              <a:rPr lang="en-US" altLang="zh-TW" sz="1350" i="1" dirty="0">
                <a:solidFill>
                  <a:srgbClr val="000000"/>
                </a:solidFill>
                <a:latin typeface="+mj-lt"/>
              </a:rPr>
              <a:t>y</a:t>
            </a:r>
            <a:r>
              <a:rPr lang="en-US" altLang="zh-TW" sz="1350" i="1" baseline="-25000" dirty="0">
                <a:solidFill>
                  <a:srgbClr val="000000"/>
                </a:solidFill>
                <a:latin typeface="+mj-lt"/>
              </a:rPr>
              <a:t>3</a:t>
            </a:r>
            <a:endParaRPr lang="zh-TW" altLang="en-US" sz="1350" i="1" baseline="-25000" dirty="0">
              <a:solidFill>
                <a:srgbClr val="000000"/>
              </a:solidFill>
              <a:latin typeface="+mj-lt"/>
            </a:endParaRPr>
          </a:p>
        </p:txBody>
      </p:sp>
      <p:sp>
        <p:nvSpPr>
          <p:cNvPr id="26" name="矩形 54">
            <a:extLst>
              <a:ext uri="{FF2B5EF4-FFF2-40B4-BE49-F238E27FC236}">
                <a16:creationId xmlns:a16="http://schemas.microsoft.com/office/drawing/2014/main" id="{F1D88D63-9E29-CF58-576F-BAC4267342AA}"/>
              </a:ext>
            </a:extLst>
          </p:cNvPr>
          <p:cNvSpPr/>
          <p:nvPr/>
        </p:nvSpPr>
        <p:spPr>
          <a:xfrm>
            <a:off x="5528072" y="3277791"/>
            <a:ext cx="523875" cy="261938"/>
          </a:xfrm>
          <a:prstGeom prst="rect">
            <a:avLst/>
          </a:prstGeom>
          <a:solidFill>
            <a:srgbClr val="6666FF"/>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r>
              <a:rPr lang="en-US" altLang="zh-TW" sz="1350" i="1" dirty="0">
                <a:latin typeface="+mj-lt"/>
              </a:rPr>
              <a:t>x</a:t>
            </a:r>
            <a:r>
              <a:rPr lang="en-US" altLang="zh-TW" sz="1350" i="1" baseline="-25000" dirty="0">
                <a:latin typeface="+mj-lt"/>
              </a:rPr>
              <a:t>3</a:t>
            </a:r>
            <a:endParaRPr lang="zh-TW" altLang="en-US" sz="1350" i="1" baseline="-25000" dirty="0">
              <a:latin typeface="+mj-lt"/>
            </a:endParaRPr>
          </a:p>
        </p:txBody>
      </p:sp>
      <p:cxnSp>
        <p:nvCxnSpPr>
          <p:cNvPr id="27" name="直線單箭頭接點 55">
            <a:extLst>
              <a:ext uri="{FF2B5EF4-FFF2-40B4-BE49-F238E27FC236}">
                <a16:creationId xmlns:a16="http://schemas.microsoft.com/office/drawing/2014/main" id="{B012498F-D342-94B0-4DC3-20E57D48CC00}"/>
              </a:ext>
            </a:extLst>
          </p:cNvPr>
          <p:cNvCxnSpPr>
            <a:cxnSpLocks/>
          </p:cNvCxnSpPr>
          <p:nvPr/>
        </p:nvCxnSpPr>
        <p:spPr>
          <a:xfrm>
            <a:off x="5299472" y="2799160"/>
            <a:ext cx="2178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6">
            <a:extLst>
              <a:ext uri="{FF2B5EF4-FFF2-40B4-BE49-F238E27FC236}">
                <a16:creationId xmlns:a16="http://schemas.microsoft.com/office/drawing/2014/main" id="{7335DCF0-2773-C2AE-52CA-F155DAA9EBF3}"/>
              </a:ext>
            </a:extLst>
          </p:cNvPr>
          <p:cNvCxnSpPr>
            <a:cxnSpLocks/>
          </p:cNvCxnSpPr>
          <p:nvPr/>
        </p:nvCxnSpPr>
        <p:spPr>
          <a:xfrm>
            <a:off x="6070997" y="2808685"/>
            <a:ext cx="2178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7">
            <a:extLst>
              <a:ext uri="{FF2B5EF4-FFF2-40B4-BE49-F238E27FC236}">
                <a16:creationId xmlns:a16="http://schemas.microsoft.com/office/drawing/2014/main" id="{331387C6-1D52-76C1-630F-285CAEF1157E}"/>
              </a:ext>
            </a:extLst>
          </p:cNvPr>
          <p:cNvCxnSpPr>
            <a:cxnSpLocks/>
          </p:cNvCxnSpPr>
          <p:nvPr/>
        </p:nvCxnSpPr>
        <p:spPr>
          <a:xfrm rot="16200000">
            <a:off x="5689402" y="2417564"/>
            <a:ext cx="2202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8">
            <a:extLst>
              <a:ext uri="{FF2B5EF4-FFF2-40B4-BE49-F238E27FC236}">
                <a16:creationId xmlns:a16="http://schemas.microsoft.com/office/drawing/2014/main" id="{3228507F-558E-21A0-C13C-C79EFC4D702A}"/>
              </a:ext>
            </a:extLst>
          </p:cNvPr>
          <p:cNvCxnSpPr>
            <a:cxnSpLocks/>
          </p:cNvCxnSpPr>
          <p:nvPr/>
        </p:nvCxnSpPr>
        <p:spPr>
          <a:xfrm rot="16200000">
            <a:off x="5689997" y="3168254"/>
            <a:ext cx="2190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59">
            <a:extLst>
              <a:ext uri="{FF2B5EF4-FFF2-40B4-BE49-F238E27FC236}">
                <a16:creationId xmlns:a16="http://schemas.microsoft.com/office/drawing/2014/main" id="{73FB1793-2CE5-4CF2-78CF-B743FB630AFA}"/>
              </a:ext>
            </a:extLst>
          </p:cNvPr>
          <p:cNvSpPr txBox="1">
            <a:spLocks noChangeArrowheads="1"/>
          </p:cNvSpPr>
          <p:nvPr/>
        </p:nvSpPr>
        <p:spPr bwMode="auto">
          <a:xfrm>
            <a:off x="6621066" y="2630092"/>
            <a:ext cx="522684" cy="577081"/>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zh-TW" sz="1575" b="1">
                <a:latin typeface="+mj-lt"/>
              </a:rPr>
              <a:t>……</a:t>
            </a:r>
            <a:endParaRPr lang="zh-TW" altLang="en-US" sz="1575" b="1">
              <a:latin typeface="+mj-lt"/>
            </a:endParaRPr>
          </a:p>
        </p:txBody>
      </p:sp>
      <p:sp>
        <p:nvSpPr>
          <p:cNvPr id="32" name="文字方塊 71">
            <a:extLst>
              <a:ext uri="{FF2B5EF4-FFF2-40B4-BE49-F238E27FC236}">
                <a16:creationId xmlns:a16="http://schemas.microsoft.com/office/drawing/2014/main" id="{1715F5E7-8DE9-3F51-731E-A93C349B68FF}"/>
              </a:ext>
            </a:extLst>
          </p:cNvPr>
          <p:cNvSpPr txBox="1">
            <a:spLocks noChangeArrowheads="1"/>
          </p:cNvSpPr>
          <p:nvPr/>
        </p:nvSpPr>
        <p:spPr bwMode="auto">
          <a:xfrm>
            <a:off x="2394348" y="3640932"/>
            <a:ext cx="5006578" cy="715581"/>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zh-TW" sz="1350" dirty="0">
                <a:solidFill>
                  <a:srgbClr val="FF0000"/>
                </a:solidFill>
                <a:latin typeface="Calibri" panose="020F0502020204030204" pitchFamily="34" charset="0"/>
                <a:cs typeface="Calibri" panose="020F0502020204030204" pitchFamily="34" charset="0"/>
              </a:rPr>
              <a:t>No matter how long the input/output sequence is, we only need </a:t>
            </a:r>
            <a:r>
              <a:rPr lang="en-US" altLang="zh-TW" sz="1350" b="1" dirty="0">
                <a:solidFill>
                  <a:srgbClr val="FF0000"/>
                </a:solidFill>
                <a:latin typeface="Calibri" panose="020F0502020204030204" pitchFamily="34" charset="0"/>
                <a:cs typeface="Calibri" panose="020F0502020204030204" pitchFamily="34" charset="0"/>
              </a:rPr>
              <a:t>one function</a:t>
            </a:r>
            <a:r>
              <a:rPr lang="en-US" altLang="zh-TW" sz="1350" dirty="0">
                <a:solidFill>
                  <a:srgbClr val="FF0000"/>
                </a:solidFill>
              </a:rPr>
              <a:t> </a:t>
            </a:r>
            <a:r>
              <a:rPr lang="en-US" altLang="zh-TW" sz="1350" i="1" dirty="0">
                <a:solidFill>
                  <a:srgbClr val="FF0000"/>
                </a:solidFill>
                <a:latin typeface="+mj-lt"/>
              </a:rPr>
              <a:t>f</a:t>
            </a:r>
            <a:r>
              <a:rPr lang="en-US" altLang="zh-TW" sz="1350" dirty="0">
                <a:solidFill>
                  <a:srgbClr val="FF0000"/>
                </a:solidFill>
                <a:latin typeface="Calibri" panose="020F0502020204030204" pitchFamily="34" charset="0"/>
                <a:cs typeface="Calibri" panose="020F0502020204030204" pitchFamily="34" charset="0"/>
              </a:rPr>
              <a:t>.</a:t>
            </a:r>
          </a:p>
          <a:p>
            <a:pPr eaLnBrk="1" hangingPunct="1">
              <a:defRPr/>
            </a:pPr>
            <a:r>
              <a:rPr lang="en-US" altLang="zh-TW" sz="1350" dirty="0">
                <a:solidFill>
                  <a:srgbClr val="FF0000"/>
                </a:solidFill>
                <a:latin typeface="Calibri" panose="020F0502020204030204" pitchFamily="34" charset="0"/>
                <a:cs typeface="Calibri" panose="020F0502020204030204" pitchFamily="34" charset="0"/>
              </a:rPr>
              <a:t>If </a:t>
            </a:r>
            <a:r>
              <a:rPr lang="en-US" altLang="zh-TW" sz="1350" i="1" dirty="0">
                <a:solidFill>
                  <a:srgbClr val="FF0000"/>
                </a:solidFill>
                <a:latin typeface="+mj-lt"/>
              </a:rPr>
              <a:t>f</a:t>
            </a:r>
            <a:r>
              <a:rPr lang="en-US" altLang="zh-TW" sz="1350" dirty="0">
                <a:solidFill>
                  <a:srgbClr val="FF0000"/>
                </a:solidFill>
              </a:rPr>
              <a:t>’</a:t>
            </a:r>
            <a:r>
              <a:rPr lang="en-US" altLang="zh-TW" sz="1350" dirty="0">
                <a:solidFill>
                  <a:srgbClr val="FF0000"/>
                </a:solidFill>
                <a:latin typeface="Calibri" panose="020F0502020204030204" pitchFamily="34" charset="0"/>
                <a:cs typeface="Calibri" panose="020F0502020204030204" pitchFamily="34" charset="0"/>
              </a:rPr>
              <a:t>s are different, then it becomes a feedforward NN. </a:t>
            </a:r>
            <a:endParaRPr lang="zh-TW" altLang="en-US" sz="1350" dirty="0">
              <a:solidFill>
                <a:srgbClr val="FF0000"/>
              </a:solidFill>
              <a:latin typeface="Calibri" panose="020F0502020204030204" pitchFamily="34" charset="0"/>
              <a:cs typeface="Calibri" panose="020F0502020204030204" pitchFamily="34" charset="0"/>
            </a:endParaRPr>
          </a:p>
        </p:txBody>
      </p:sp>
      <p:sp>
        <p:nvSpPr>
          <p:cNvPr id="33" name="文字方塊 67">
            <a:extLst>
              <a:ext uri="{FF2B5EF4-FFF2-40B4-BE49-F238E27FC236}">
                <a16:creationId xmlns:a16="http://schemas.microsoft.com/office/drawing/2014/main" id="{647EBFD4-BF76-30B3-C887-AC2B2185F02E}"/>
              </a:ext>
            </a:extLst>
          </p:cNvPr>
          <p:cNvSpPr txBox="1">
            <a:spLocks noChangeArrowheads="1"/>
          </p:cNvSpPr>
          <p:nvPr/>
        </p:nvSpPr>
        <p:spPr bwMode="auto">
          <a:xfrm>
            <a:off x="5269707" y="1243012"/>
            <a:ext cx="1826419" cy="438582"/>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zh-TW" sz="1125" i="1" dirty="0">
                <a:solidFill>
                  <a:srgbClr val="000000"/>
                </a:solidFill>
                <a:latin typeface="+mj-lt"/>
              </a:rPr>
              <a:t>h</a:t>
            </a:r>
            <a:r>
              <a:rPr lang="en-US" altLang="zh-TW" sz="1125" dirty="0">
                <a:solidFill>
                  <a:srgbClr val="000000"/>
                </a:solidFill>
              </a:rPr>
              <a:t> and </a:t>
            </a:r>
            <a:r>
              <a:rPr lang="en-US" altLang="zh-TW" sz="1125" i="1" dirty="0">
                <a:solidFill>
                  <a:srgbClr val="000000"/>
                </a:solidFill>
                <a:latin typeface="+mj-lt"/>
              </a:rPr>
              <a:t>h’</a:t>
            </a:r>
            <a:r>
              <a:rPr lang="en-US" altLang="zh-TW" sz="1125" dirty="0">
                <a:solidFill>
                  <a:srgbClr val="000000"/>
                </a:solidFill>
              </a:rPr>
              <a:t> are vectors with the same dimension</a:t>
            </a:r>
            <a:endParaRPr lang="zh-TW" altLang="en-US" sz="1125"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5" grpId="0" animBg="1"/>
      <p:bldP spid="16" grpId="0" animBg="1"/>
      <p:bldP spid="17" grpId="0" animBg="1"/>
      <p:bldP spid="18" grpId="0" animBg="1"/>
      <p:bldP spid="23" grpId="0" animBg="1"/>
      <p:bldP spid="24" grpId="0" animBg="1"/>
      <p:bldP spid="25" grpId="0" animBg="1"/>
      <p:bldP spid="26" grpId="0" animBg="1"/>
      <p:bldP spid="31" grpId="0"/>
      <p:bldP spid="32" grpId="0"/>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0CE216A-80AE-D187-425A-4B361901E549}"/>
              </a:ext>
            </a:extLst>
          </p:cNvPr>
          <p:cNvSpPr>
            <a:spLocks noGrp="1"/>
          </p:cNvSpPr>
          <p:nvPr>
            <p:ph type="title"/>
          </p:nvPr>
        </p:nvSpPr>
        <p:spPr>
          <a:xfrm>
            <a:off x="2220517" y="0"/>
            <a:ext cx="5784056" cy="566738"/>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Deep RNN</a:t>
            </a:r>
          </a:p>
        </p:txBody>
      </p:sp>
      <p:sp>
        <p:nvSpPr>
          <p:cNvPr id="5" name="Content Placeholder 2">
            <a:extLst>
              <a:ext uri="{FF2B5EF4-FFF2-40B4-BE49-F238E27FC236}">
                <a16:creationId xmlns:a16="http://schemas.microsoft.com/office/drawing/2014/main" id="{2C592CF7-7724-B920-8DA3-DE892793982B}"/>
              </a:ext>
            </a:extLst>
          </p:cNvPr>
          <p:cNvSpPr>
            <a:spLocks noGrp="1"/>
          </p:cNvSpPr>
          <p:nvPr>
            <p:ph idx="1"/>
          </p:nvPr>
        </p:nvSpPr>
        <p:spPr>
          <a:xfrm>
            <a:off x="2386013" y="1347788"/>
            <a:ext cx="4629150" cy="323850"/>
          </a:xfrm>
        </p:spPr>
        <p:txBody>
          <a:bodyPr>
            <a:normAutofit lnSpcReduction="10000"/>
          </a:bodyPr>
          <a:lstStyle/>
          <a:p>
            <a:pPr marL="0" indent="0">
              <a:buNone/>
            </a:pPr>
            <a:r>
              <a:rPr lang="en-US" altLang="en-US">
                <a:ea typeface="ＭＳ Ｐゴシック" panose="020B0600070205080204" pitchFamily="34" charset="-128"/>
                <a:cs typeface="Calibri" panose="020F0502020204030204" pitchFamily="34" charset="0"/>
              </a:rPr>
              <a:t>RNNs with multiple hidden layers</a:t>
            </a:r>
          </a:p>
        </p:txBody>
      </p:sp>
      <p:grpSp>
        <p:nvGrpSpPr>
          <p:cNvPr id="6" name="Group 5">
            <a:extLst>
              <a:ext uri="{FF2B5EF4-FFF2-40B4-BE49-F238E27FC236}">
                <a16:creationId xmlns:a16="http://schemas.microsoft.com/office/drawing/2014/main" id="{34FAA935-9C86-6A66-BE46-E9EC1AEB0DC9}"/>
              </a:ext>
            </a:extLst>
          </p:cNvPr>
          <p:cNvGrpSpPr>
            <a:grpSpLocks/>
          </p:cNvGrpSpPr>
          <p:nvPr/>
        </p:nvGrpSpPr>
        <p:grpSpPr bwMode="auto">
          <a:xfrm>
            <a:off x="3573066" y="2746773"/>
            <a:ext cx="1962150" cy="369094"/>
            <a:chOff x="2795958" y="3739184"/>
            <a:chExt cx="3489437" cy="657583"/>
          </a:xfrm>
        </p:grpSpPr>
        <p:sp>
          <p:nvSpPr>
            <p:cNvPr id="7" name="Rectangle 6">
              <a:extLst>
                <a:ext uri="{FF2B5EF4-FFF2-40B4-BE49-F238E27FC236}">
                  <a16:creationId xmlns:a16="http://schemas.microsoft.com/office/drawing/2014/main" id="{B1B4A82C-D93F-A157-043A-C7DBE7DBB2CA}"/>
                </a:ext>
              </a:extLst>
            </p:cNvPr>
            <p:cNvSpPr/>
            <p:nvPr/>
          </p:nvSpPr>
          <p:spPr>
            <a:xfrm>
              <a:off x="2795958" y="4038278"/>
              <a:ext cx="332427" cy="347883"/>
            </a:xfrm>
            <a:prstGeom prst="rect">
              <a:avLst/>
            </a:prstGeom>
            <a:solidFill>
              <a:schemeClr val="accent3">
                <a:lumMod val="75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cxnSp>
          <p:nvCxnSpPr>
            <p:cNvPr id="8" name="Straight Arrow Connector 7">
              <a:extLst>
                <a:ext uri="{FF2B5EF4-FFF2-40B4-BE49-F238E27FC236}">
                  <a16:creationId xmlns:a16="http://schemas.microsoft.com/office/drawing/2014/main" id="{77729BBE-AD79-37C7-4BC1-7234C1D3862C}"/>
                </a:ext>
              </a:extLst>
            </p:cNvPr>
            <p:cNvCxnSpPr/>
            <p:nvPr/>
          </p:nvCxnSpPr>
          <p:spPr>
            <a:xfrm>
              <a:off x="3126269" y="4212219"/>
              <a:ext cx="30066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2D4231B3-4A0D-A336-2C0C-33EA6527C4B6}"/>
                </a:ext>
              </a:extLst>
            </p:cNvPr>
            <p:cNvSpPr/>
            <p:nvPr/>
          </p:nvSpPr>
          <p:spPr>
            <a:xfrm>
              <a:off x="3426936" y="4038278"/>
              <a:ext cx="332427" cy="347883"/>
            </a:xfrm>
            <a:prstGeom prst="rect">
              <a:avLst/>
            </a:prstGeom>
            <a:solidFill>
              <a:schemeClr val="accent3">
                <a:lumMod val="75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cxnSp>
          <p:nvCxnSpPr>
            <p:cNvPr id="10" name="Straight Arrow Connector 9">
              <a:extLst>
                <a:ext uri="{FF2B5EF4-FFF2-40B4-BE49-F238E27FC236}">
                  <a16:creationId xmlns:a16="http://schemas.microsoft.com/office/drawing/2014/main" id="{2CA1EC26-D1C7-E91A-4584-C6C5D78C1D5B}"/>
                </a:ext>
              </a:extLst>
            </p:cNvPr>
            <p:cNvCxnSpPr/>
            <p:nvPr/>
          </p:nvCxnSpPr>
          <p:spPr>
            <a:xfrm>
              <a:off x="3748778" y="4212219"/>
              <a:ext cx="302784"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56A37DCA-3B5E-DA4F-E45A-E3259F60CFEC}"/>
                </a:ext>
              </a:extLst>
            </p:cNvPr>
            <p:cNvSpPr/>
            <p:nvPr/>
          </p:nvSpPr>
          <p:spPr>
            <a:xfrm>
              <a:off x="4051562" y="4038278"/>
              <a:ext cx="330311" cy="347883"/>
            </a:xfrm>
            <a:prstGeom prst="rect">
              <a:avLst/>
            </a:prstGeom>
            <a:solidFill>
              <a:schemeClr val="accent3">
                <a:lumMod val="75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sp>
          <p:nvSpPr>
            <p:cNvPr id="12" name="Rectangle 11">
              <a:extLst>
                <a:ext uri="{FF2B5EF4-FFF2-40B4-BE49-F238E27FC236}">
                  <a16:creationId xmlns:a16="http://schemas.microsoft.com/office/drawing/2014/main" id="{1C420FEC-03CE-95F9-A3C6-FB4FEEAD3A2A}"/>
                </a:ext>
              </a:extLst>
            </p:cNvPr>
            <p:cNvSpPr/>
            <p:nvPr/>
          </p:nvSpPr>
          <p:spPr>
            <a:xfrm>
              <a:off x="4686775" y="4038278"/>
              <a:ext cx="332429" cy="347883"/>
            </a:xfrm>
            <a:prstGeom prst="rect">
              <a:avLst/>
            </a:prstGeom>
            <a:solidFill>
              <a:schemeClr val="accent3">
                <a:lumMod val="75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cxnSp>
          <p:nvCxnSpPr>
            <p:cNvPr id="13" name="Straight Arrow Connector 12">
              <a:extLst>
                <a:ext uri="{FF2B5EF4-FFF2-40B4-BE49-F238E27FC236}">
                  <a16:creationId xmlns:a16="http://schemas.microsoft.com/office/drawing/2014/main" id="{1D06FDEF-64EE-E309-353D-5A96245CA96F}"/>
                </a:ext>
              </a:extLst>
            </p:cNvPr>
            <p:cNvCxnSpPr/>
            <p:nvPr/>
          </p:nvCxnSpPr>
          <p:spPr>
            <a:xfrm>
              <a:off x="4381873" y="4222826"/>
              <a:ext cx="302786"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CF55A6D-D839-C847-81EC-F667E6F33358}"/>
                </a:ext>
              </a:extLst>
            </p:cNvPr>
            <p:cNvCxnSpPr/>
            <p:nvPr/>
          </p:nvCxnSpPr>
          <p:spPr>
            <a:xfrm flipV="1">
              <a:off x="4854048" y="3739184"/>
              <a:ext cx="0" cy="29909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4489C09C-E565-16CE-EE58-1464471AA63C}"/>
                </a:ext>
              </a:extLst>
            </p:cNvPr>
            <p:cNvSpPr/>
            <p:nvPr/>
          </p:nvSpPr>
          <p:spPr>
            <a:xfrm>
              <a:off x="5319871" y="4048884"/>
              <a:ext cx="330311" cy="347883"/>
            </a:xfrm>
            <a:prstGeom prst="rect">
              <a:avLst/>
            </a:prstGeom>
            <a:solidFill>
              <a:schemeClr val="accent3">
                <a:lumMod val="75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cxnSp>
          <p:nvCxnSpPr>
            <p:cNvPr id="16" name="Straight Arrow Connector 15">
              <a:extLst>
                <a:ext uri="{FF2B5EF4-FFF2-40B4-BE49-F238E27FC236}">
                  <a16:creationId xmlns:a16="http://schemas.microsoft.com/office/drawing/2014/main" id="{B65D1E19-D0B2-5D01-5861-67401DAB66EA}"/>
                </a:ext>
              </a:extLst>
            </p:cNvPr>
            <p:cNvCxnSpPr/>
            <p:nvPr/>
          </p:nvCxnSpPr>
          <p:spPr>
            <a:xfrm>
              <a:off x="5012851" y="4233431"/>
              <a:ext cx="302786"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099D927-FA70-B42D-6E58-7CFF8B0866E7}"/>
                </a:ext>
              </a:extLst>
            </p:cNvPr>
            <p:cNvCxnSpPr/>
            <p:nvPr/>
          </p:nvCxnSpPr>
          <p:spPr>
            <a:xfrm flipV="1">
              <a:off x="5485027" y="3749790"/>
              <a:ext cx="0" cy="29909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64B81C34-D45B-3F99-482E-6EB49CDF2EE5}"/>
                </a:ext>
              </a:extLst>
            </p:cNvPr>
            <p:cNvSpPr/>
            <p:nvPr/>
          </p:nvSpPr>
          <p:spPr>
            <a:xfrm>
              <a:off x="5952966" y="4048884"/>
              <a:ext cx="332429" cy="347883"/>
            </a:xfrm>
            <a:prstGeom prst="rect">
              <a:avLst/>
            </a:prstGeom>
            <a:solidFill>
              <a:schemeClr val="accent3">
                <a:lumMod val="75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cxnSp>
          <p:nvCxnSpPr>
            <p:cNvPr id="19" name="Straight Arrow Connector 18">
              <a:extLst>
                <a:ext uri="{FF2B5EF4-FFF2-40B4-BE49-F238E27FC236}">
                  <a16:creationId xmlns:a16="http://schemas.microsoft.com/office/drawing/2014/main" id="{8D1904D6-2540-9261-7807-32F38C5A7D74}"/>
                </a:ext>
              </a:extLst>
            </p:cNvPr>
            <p:cNvCxnSpPr/>
            <p:nvPr/>
          </p:nvCxnSpPr>
          <p:spPr>
            <a:xfrm>
              <a:off x="5648064" y="4233431"/>
              <a:ext cx="302786"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0F1F97E-8D80-300D-0104-D42E326F5D68}"/>
                </a:ext>
              </a:extLst>
            </p:cNvPr>
            <p:cNvCxnSpPr/>
            <p:nvPr/>
          </p:nvCxnSpPr>
          <p:spPr>
            <a:xfrm flipV="1">
              <a:off x="6120240" y="3749790"/>
              <a:ext cx="0" cy="29909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85DEE38-3ECB-A789-B89D-D87D00C4E7A6}"/>
                </a:ext>
              </a:extLst>
            </p:cNvPr>
            <p:cNvCxnSpPr/>
            <p:nvPr/>
          </p:nvCxnSpPr>
          <p:spPr>
            <a:xfrm flipV="1">
              <a:off x="2961113" y="3741305"/>
              <a:ext cx="0" cy="29909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13E4526-CC0B-421C-D026-5CB3C070078B}"/>
                </a:ext>
              </a:extLst>
            </p:cNvPr>
            <p:cNvCxnSpPr/>
            <p:nvPr/>
          </p:nvCxnSpPr>
          <p:spPr>
            <a:xfrm flipV="1">
              <a:off x="3592092" y="3751911"/>
              <a:ext cx="0" cy="29909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55BF2F3-45A7-BB16-4259-5A40AD8E924A}"/>
                </a:ext>
              </a:extLst>
            </p:cNvPr>
            <p:cNvCxnSpPr/>
            <p:nvPr/>
          </p:nvCxnSpPr>
          <p:spPr>
            <a:xfrm flipV="1">
              <a:off x="4227305" y="3751911"/>
              <a:ext cx="0" cy="29909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BA489113-101D-97C1-ED5D-16B608226E94}"/>
              </a:ext>
            </a:extLst>
          </p:cNvPr>
          <p:cNvGrpSpPr>
            <a:grpSpLocks/>
          </p:cNvGrpSpPr>
          <p:nvPr/>
        </p:nvGrpSpPr>
        <p:grpSpPr bwMode="auto">
          <a:xfrm>
            <a:off x="3565923" y="2382441"/>
            <a:ext cx="1963340" cy="370284"/>
            <a:chOff x="2783438" y="3092174"/>
            <a:chExt cx="3489437" cy="657583"/>
          </a:xfrm>
        </p:grpSpPr>
        <p:sp>
          <p:nvSpPr>
            <p:cNvPr id="25" name="Rectangle 24">
              <a:extLst>
                <a:ext uri="{FF2B5EF4-FFF2-40B4-BE49-F238E27FC236}">
                  <a16:creationId xmlns:a16="http://schemas.microsoft.com/office/drawing/2014/main" id="{B1D92D61-F26C-826C-237C-202D76D18222}"/>
                </a:ext>
              </a:extLst>
            </p:cNvPr>
            <p:cNvSpPr/>
            <p:nvPr/>
          </p:nvSpPr>
          <p:spPr>
            <a:xfrm>
              <a:off x="2783438" y="3392421"/>
              <a:ext cx="332226" cy="346764"/>
            </a:xfrm>
            <a:prstGeom prst="rect">
              <a:avLst/>
            </a:prstGeom>
            <a:solidFill>
              <a:schemeClr val="accent3">
                <a:lumMod val="5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cxnSp>
          <p:nvCxnSpPr>
            <p:cNvPr id="26" name="Straight Arrow Connector 25">
              <a:extLst>
                <a:ext uri="{FF2B5EF4-FFF2-40B4-BE49-F238E27FC236}">
                  <a16:creationId xmlns:a16="http://schemas.microsoft.com/office/drawing/2014/main" id="{2A0D8539-CFA2-9144-B30D-9C9E5F9075CC}"/>
                </a:ext>
              </a:extLst>
            </p:cNvPr>
            <p:cNvCxnSpPr/>
            <p:nvPr/>
          </p:nvCxnSpPr>
          <p:spPr>
            <a:xfrm>
              <a:off x="3113549" y="3565803"/>
              <a:ext cx="300485"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43375A40-C913-B3A4-BA67-946B038534F2}"/>
                </a:ext>
              </a:extLst>
            </p:cNvPr>
            <p:cNvSpPr/>
            <p:nvPr/>
          </p:nvSpPr>
          <p:spPr>
            <a:xfrm>
              <a:off x="3414034" y="3392421"/>
              <a:ext cx="332226" cy="346764"/>
            </a:xfrm>
            <a:prstGeom prst="rect">
              <a:avLst/>
            </a:prstGeom>
            <a:solidFill>
              <a:schemeClr val="accent3">
                <a:lumMod val="5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cxnSp>
          <p:nvCxnSpPr>
            <p:cNvPr id="28" name="Straight Arrow Connector 27">
              <a:extLst>
                <a:ext uri="{FF2B5EF4-FFF2-40B4-BE49-F238E27FC236}">
                  <a16:creationId xmlns:a16="http://schemas.microsoft.com/office/drawing/2014/main" id="{D173E18C-220B-EAB7-E0E3-CEB17CE9B476}"/>
                </a:ext>
              </a:extLst>
            </p:cNvPr>
            <p:cNvCxnSpPr/>
            <p:nvPr/>
          </p:nvCxnSpPr>
          <p:spPr>
            <a:xfrm>
              <a:off x="3735680" y="3565803"/>
              <a:ext cx="302601"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C302DEFC-48AC-DB60-0FAF-7531CECFF755}"/>
                </a:ext>
              </a:extLst>
            </p:cNvPr>
            <p:cNvSpPr/>
            <p:nvPr/>
          </p:nvSpPr>
          <p:spPr>
            <a:xfrm>
              <a:off x="4038281" y="3392421"/>
              <a:ext cx="330111" cy="346764"/>
            </a:xfrm>
            <a:prstGeom prst="rect">
              <a:avLst/>
            </a:prstGeom>
            <a:solidFill>
              <a:schemeClr val="accent3">
                <a:lumMod val="5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sp>
          <p:nvSpPr>
            <p:cNvPr id="30" name="Rectangle 29">
              <a:extLst>
                <a:ext uri="{FF2B5EF4-FFF2-40B4-BE49-F238E27FC236}">
                  <a16:creationId xmlns:a16="http://schemas.microsoft.com/office/drawing/2014/main" id="{769FB480-C8B6-3F96-8249-1C6CD98E9EC2}"/>
                </a:ext>
              </a:extLst>
            </p:cNvPr>
            <p:cNvSpPr/>
            <p:nvPr/>
          </p:nvSpPr>
          <p:spPr>
            <a:xfrm>
              <a:off x="4675225" y="3392421"/>
              <a:ext cx="330111" cy="346764"/>
            </a:xfrm>
            <a:prstGeom prst="rect">
              <a:avLst/>
            </a:prstGeom>
            <a:solidFill>
              <a:schemeClr val="accent3">
                <a:lumMod val="5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cxnSp>
          <p:nvCxnSpPr>
            <p:cNvPr id="31" name="Straight Arrow Connector 30">
              <a:extLst>
                <a:ext uri="{FF2B5EF4-FFF2-40B4-BE49-F238E27FC236}">
                  <a16:creationId xmlns:a16="http://schemas.microsoft.com/office/drawing/2014/main" id="{7F0919EF-A4FA-5EE2-C372-B24892DCD594}"/>
                </a:ext>
              </a:extLst>
            </p:cNvPr>
            <p:cNvCxnSpPr/>
            <p:nvPr/>
          </p:nvCxnSpPr>
          <p:spPr>
            <a:xfrm>
              <a:off x="4368391" y="3576375"/>
              <a:ext cx="30260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5A96AEB-E02E-CBB4-F787-1C4988ABCD42}"/>
                </a:ext>
              </a:extLst>
            </p:cNvPr>
            <p:cNvCxnSpPr/>
            <p:nvPr/>
          </p:nvCxnSpPr>
          <p:spPr>
            <a:xfrm flipV="1">
              <a:off x="4840281" y="3092174"/>
              <a:ext cx="0" cy="30024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F7257A46-6180-CCCE-496D-F370FFFB78E4}"/>
                </a:ext>
              </a:extLst>
            </p:cNvPr>
            <p:cNvSpPr/>
            <p:nvPr/>
          </p:nvSpPr>
          <p:spPr>
            <a:xfrm>
              <a:off x="5305821" y="3402993"/>
              <a:ext cx="332226" cy="346764"/>
            </a:xfrm>
            <a:prstGeom prst="rect">
              <a:avLst/>
            </a:prstGeom>
            <a:solidFill>
              <a:schemeClr val="accent3">
                <a:lumMod val="5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cxnSp>
          <p:nvCxnSpPr>
            <p:cNvPr id="34" name="Straight Arrow Connector 33">
              <a:extLst>
                <a:ext uri="{FF2B5EF4-FFF2-40B4-BE49-F238E27FC236}">
                  <a16:creationId xmlns:a16="http://schemas.microsoft.com/office/drawing/2014/main" id="{299E776C-D51D-A909-37F4-494F519CA782}"/>
                </a:ext>
              </a:extLst>
            </p:cNvPr>
            <p:cNvCxnSpPr/>
            <p:nvPr/>
          </p:nvCxnSpPr>
          <p:spPr>
            <a:xfrm>
              <a:off x="5001104" y="3586948"/>
              <a:ext cx="302601"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173750A-BA95-A8EB-6BF1-8EEE2F691CDE}"/>
                </a:ext>
              </a:extLst>
            </p:cNvPr>
            <p:cNvCxnSpPr/>
            <p:nvPr/>
          </p:nvCxnSpPr>
          <p:spPr>
            <a:xfrm flipV="1">
              <a:off x="5472992" y="3102745"/>
              <a:ext cx="0" cy="30024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35B355BB-80B5-06DA-4C46-A27AD500418C}"/>
                </a:ext>
              </a:extLst>
            </p:cNvPr>
            <p:cNvSpPr/>
            <p:nvPr/>
          </p:nvSpPr>
          <p:spPr>
            <a:xfrm>
              <a:off x="5940649" y="3402993"/>
              <a:ext cx="332226" cy="346764"/>
            </a:xfrm>
            <a:prstGeom prst="rect">
              <a:avLst/>
            </a:prstGeom>
            <a:solidFill>
              <a:schemeClr val="accent3">
                <a:lumMod val="5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dirty="0">
                <a:solidFill>
                  <a:srgbClr val="000000"/>
                </a:solidFill>
                <a:latin typeface="CMU Bright Roman"/>
                <a:cs typeface="CMU Bright Roman"/>
              </a:endParaRPr>
            </a:p>
          </p:txBody>
        </p:sp>
        <p:cxnSp>
          <p:nvCxnSpPr>
            <p:cNvPr id="37" name="Straight Arrow Connector 36">
              <a:extLst>
                <a:ext uri="{FF2B5EF4-FFF2-40B4-BE49-F238E27FC236}">
                  <a16:creationId xmlns:a16="http://schemas.microsoft.com/office/drawing/2014/main" id="{6F883B39-7D04-A465-EE9A-EC07F37D2796}"/>
                </a:ext>
              </a:extLst>
            </p:cNvPr>
            <p:cNvCxnSpPr/>
            <p:nvPr/>
          </p:nvCxnSpPr>
          <p:spPr>
            <a:xfrm>
              <a:off x="5635932" y="3586948"/>
              <a:ext cx="302601"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71C2FF3-3E89-FFB5-005E-4F19833661C2}"/>
                </a:ext>
              </a:extLst>
            </p:cNvPr>
            <p:cNvCxnSpPr/>
            <p:nvPr/>
          </p:nvCxnSpPr>
          <p:spPr>
            <a:xfrm flipV="1">
              <a:off x="6107820" y="3102745"/>
              <a:ext cx="0" cy="30024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E29B8934-9464-4441-D398-EC8E1D247C6D}"/>
                </a:ext>
              </a:extLst>
            </p:cNvPr>
            <p:cNvCxnSpPr/>
            <p:nvPr/>
          </p:nvCxnSpPr>
          <p:spPr>
            <a:xfrm flipV="1">
              <a:off x="2948493" y="3094288"/>
              <a:ext cx="0" cy="30024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80D389FC-C0C1-E116-1FB1-CD378540CC66}"/>
                </a:ext>
              </a:extLst>
            </p:cNvPr>
            <p:cNvCxnSpPr/>
            <p:nvPr/>
          </p:nvCxnSpPr>
          <p:spPr>
            <a:xfrm flipV="1">
              <a:off x="3579089" y="3104861"/>
              <a:ext cx="0" cy="30024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8D3C395-A396-7626-2DEB-39FA357E79D5}"/>
                </a:ext>
              </a:extLst>
            </p:cNvPr>
            <p:cNvCxnSpPr/>
            <p:nvPr/>
          </p:nvCxnSpPr>
          <p:spPr>
            <a:xfrm flipV="1">
              <a:off x="4213917" y="3104861"/>
              <a:ext cx="0" cy="30024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C684D051-4C72-C631-CB0B-FBE131ACBD4D}"/>
              </a:ext>
            </a:extLst>
          </p:cNvPr>
          <p:cNvGrpSpPr>
            <a:grpSpLocks/>
          </p:cNvGrpSpPr>
          <p:nvPr/>
        </p:nvGrpSpPr>
        <p:grpSpPr bwMode="auto">
          <a:xfrm>
            <a:off x="3504214" y="3109914"/>
            <a:ext cx="2098665" cy="832292"/>
            <a:chOff x="2672711" y="4386194"/>
            <a:chExt cx="3733029" cy="1479744"/>
          </a:xfrm>
        </p:grpSpPr>
        <p:sp>
          <p:nvSpPr>
            <p:cNvPr id="43" name="Rectangle 42">
              <a:extLst>
                <a:ext uri="{FF2B5EF4-FFF2-40B4-BE49-F238E27FC236}">
                  <a16:creationId xmlns:a16="http://schemas.microsoft.com/office/drawing/2014/main" id="{37DA2FC3-94C8-CCF6-4562-E9F03A28BC6E}"/>
                </a:ext>
              </a:extLst>
            </p:cNvPr>
            <p:cNvSpPr/>
            <p:nvPr/>
          </p:nvSpPr>
          <p:spPr>
            <a:xfrm>
              <a:off x="2799419" y="4684668"/>
              <a:ext cx="330383" cy="349276"/>
            </a:xfrm>
            <a:prstGeom prst="rect">
              <a:avLst/>
            </a:prstGeom>
            <a:solidFill>
              <a:schemeClr val="accent3">
                <a:lumMod val="40000"/>
                <a:lumOff val="60000"/>
                <a:alpha val="33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44" name="Straight Arrow Connector 43">
              <a:extLst>
                <a:ext uri="{FF2B5EF4-FFF2-40B4-BE49-F238E27FC236}">
                  <a16:creationId xmlns:a16="http://schemas.microsoft.com/office/drawing/2014/main" id="{512F7D60-DD0B-5751-F035-1FD1BCEFCDE6}"/>
                </a:ext>
              </a:extLst>
            </p:cNvPr>
            <p:cNvCxnSpPr/>
            <p:nvPr/>
          </p:nvCxnSpPr>
          <p:spPr>
            <a:xfrm flipV="1">
              <a:off x="2970964" y="5033944"/>
              <a:ext cx="0" cy="29847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7B47CBCA-87D7-8054-29B6-A2CE685A0355}"/>
                </a:ext>
              </a:extLst>
            </p:cNvPr>
            <p:cNvCxnSpPr/>
            <p:nvPr/>
          </p:nvCxnSpPr>
          <p:spPr>
            <a:xfrm>
              <a:off x="3127684" y="4860364"/>
              <a:ext cx="3028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A293431E-3EBF-AEDA-9507-5C5549379BF3}"/>
                </a:ext>
              </a:extLst>
            </p:cNvPr>
            <p:cNvSpPr/>
            <p:nvPr/>
          </p:nvSpPr>
          <p:spPr>
            <a:xfrm>
              <a:off x="3430536" y="4684668"/>
              <a:ext cx="330383" cy="349276"/>
            </a:xfrm>
            <a:prstGeom prst="rect">
              <a:avLst/>
            </a:prstGeom>
            <a:solidFill>
              <a:schemeClr val="accent3">
                <a:lumMod val="40000"/>
                <a:lumOff val="60000"/>
                <a:alpha val="33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47" name="Straight Arrow Connector 46">
              <a:extLst>
                <a:ext uri="{FF2B5EF4-FFF2-40B4-BE49-F238E27FC236}">
                  <a16:creationId xmlns:a16="http://schemas.microsoft.com/office/drawing/2014/main" id="{DF8D7518-2DE3-8B18-D7E2-1AA71E4345DF}"/>
                </a:ext>
              </a:extLst>
            </p:cNvPr>
            <p:cNvCxnSpPr/>
            <p:nvPr/>
          </p:nvCxnSpPr>
          <p:spPr>
            <a:xfrm flipV="1">
              <a:off x="3593609" y="5033944"/>
              <a:ext cx="0" cy="29847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EF513F4B-8376-D1FB-2128-F75C2FD8E113}"/>
                </a:ext>
              </a:extLst>
            </p:cNvPr>
            <p:cNvCxnSpPr/>
            <p:nvPr/>
          </p:nvCxnSpPr>
          <p:spPr>
            <a:xfrm>
              <a:off x="3752448" y="4860364"/>
              <a:ext cx="300733"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17B50537-B602-F26A-6242-030C4190EEEE}"/>
                </a:ext>
              </a:extLst>
            </p:cNvPr>
            <p:cNvSpPr/>
            <p:nvPr/>
          </p:nvSpPr>
          <p:spPr>
            <a:xfrm>
              <a:off x="4053181" y="4684668"/>
              <a:ext cx="332500" cy="349276"/>
            </a:xfrm>
            <a:prstGeom prst="rect">
              <a:avLst/>
            </a:prstGeom>
            <a:solidFill>
              <a:schemeClr val="accent3">
                <a:lumMod val="40000"/>
                <a:lumOff val="60000"/>
                <a:alpha val="33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50" name="Straight Arrow Connector 49">
              <a:extLst>
                <a:ext uri="{FF2B5EF4-FFF2-40B4-BE49-F238E27FC236}">
                  <a16:creationId xmlns:a16="http://schemas.microsoft.com/office/drawing/2014/main" id="{74E770B9-24D5-67E3-6E2C-7254B8F0C971}"/>
                </a:ext>
              </a:extLst>
            </p:cNvPr>
            <p:cNvCxnSpPr/>
            <p:nvPr/>
          </p:nvCxnSpPr>
          <p:spPr>
            <a:xfrm flipV="1">
              <a:off x="4218373" y="5033944"/>
              <a:ext cx="0" cy="29847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2A608FC3-F6D1-B703-D31F-343DAFA7E7F0}"/>
                </a:ext>
              </a:extLst>
            </p:cNvPr>
            <p:cNvSpPr/>
            <p:nvPr/>
          </p:nvSpPr>
          <p:spPr>
            <a:xfrm>
              <a:off x="4690650" y="4684668"/>
              <a:ext cx="330383" cy="349276"/>
            </a:xfrm>
            <a:prstGeom prst="rect">
              <a:avLst/>
            </a:prstGeom>
            <a:solidFill>
              <a:schemeClr val="accent3">
                <a:lumMod val="40000"/>
                <a:lumOff val="60000"/>
                <a:alpha val="33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52" name="Straight Arrow Connector 51">
              <a:extLst>
                <a:ext uri="{FF2B5EF4-FFF2-40B4-BE49-F238E27FC236}">
                  <a16:creationId xmlns:a16="http://schemas.microsoft.com/office/drawing/2014/main" id="{77856F1C-F19E-267B-105B-7384660FD7D6}"/>
                </a:ext>
              </a:extLst>
            </p:cNvPr>
            <p:cNvCxnSpPr/>
            <p:nvPr/>
          </p:nvCxnSpPr>
          <p:spPr>
            <a:xfrm>
              <a:off x="4385681" y="4870949"/>
              <a:ext cx="300733"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9E44D99-0307-1B5D-9FC7-178898129D58}"/>
                </a:ext>
              </a:extLst>
            </p:cNvPr>
            <p:cNvCxnSpPr/>
            <p:nvPr/>
          </p:nvCxnSpPr>
          <p:spPr>
            <a:xfrm flipV="1">
              <a:off x="4855842" y="4386194"/>
              <a:ext cx="0" cy="29847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717936DA-2554-7220-6656-8B6FC47949F9}"/>
                </a:ext>
              </a:extLst>
            </p:cNvPr>
            <p:cNvSpPr/>
            <p:nvPr/>
          </p:nvSpPr>
          <p:spPr>
            <a:xfrm>
              <a:off x="5321767" y="4695251"/>
              <a:ext cx="332502" cy="349278"/>
            </a:xfrm>
            <a:prstGeom prst="rect">
              <a:avLst/>
            </a:prstGeom>
            <a:solidFill>
              <a:schemeClr val="accent3">
                <a:lumMod val="40000"/>
                <a:lumOff val="60000"/>
                <a:alpha val="33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55" name="Straight Arrow Connector 54">
              <a:extLst>
                <a:ext uri="{FF2B5EF4-FFF2-40B4-BE49-F238E27FC236}">
                  <a16:creationId xmlns:a16="http://schemas.microsoft.com/office/drawing/2014/main" id="{16195A09-C8F5-5C40-843E-042C150ED6F5}"/>
                </a:ext>
              </a:extLst>
            </p:cNvPr>
            <p:cNvCxnSpPr/>
            <p:nvPr/>
          </p:nvCxnSpPr>
          <p:spPr>
            <a:xfrm>
              <a:off x="5016798" y="4881532"/>
              <a:ext cx="300733"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905D2AD-1D23-0E3C-E557-7810F2B5B300}"/>
                </a:ext>
              </a:extLst>
            </p:cNvPr>
            <p:cNvCxnSpPr/>
            <p:nvPr/>
          </p:nvCxnSpPr>
          <p:spPr>
            <a:xfrm flipV="1">
              <a:off x="5486958" y="4396779"/>
              <a:ext cx="0" cy="2984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2BB93DEE-2F1F-0D78-D4B1-A1B80836A893}"/>
                </a:ext>
              </a:extLst>
            </p:cNvPr>
            <p:cNvSpPr/>
            <p:nvPr/>
          </p:nvSpPr>
          <p:spPr>
            <a:xfrm>
              <a:off x="5957119" y="4695251"/>
              <a:ext cx="330383" cy="349278"/>
            </a:xfrm>
            <a:prstGeom prst="rect">
              <a:avLst/>
            </a:prstGeom>
            <a:solidFill>
              <a:schemeClr val="accent3">
                <a:lumMod val="40000"/>
                <a:lumOff val="60000"/>
                <a:alpha val="33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58" name="Straight Arrow Connector 57">
              <a:extLst>
                <a:ext uri="{FF2B5EF4-FFF2-40B4-BE49-F238E27FC236}">
                  <a16:creationId xmlns:a16="http://schemas.microsoft.com/office/drawing/2014/main" id="{44A8EC73-754B-99E3-7B46-F87FA549FD1F}"/>
                </a:ext>
              </a:extLst>
            </p:cNvPr>
            <p:cNvCxnSpPr/>
            <p:nvPr/>
          </p:nvCxnSpPr>
          <p:spPr>
            <a:xfrm>
              <a:off x="5652150" y="4881532"/>
              <a:ext cx="300733"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1611719-FE53-91AA-6EFF-A5CC67FAB189}"/>
                </a:ext>
              </a:extLst>
            </p:cNvPr>
            <p:cNvCxnSpPr/>
            <p:nvPr/>
          </p:nvCxnSpPr>
          <p:spPr>
            <a:xfrm flipV="1">
              <a:off x="6122310" y="4396779"/>
              <a:ext cx="0" cy="2984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6E3ED497-AF7F-F71E-C335-BB25B4AC1F78}"/>
                </a:ext>
              </a:extLst>
            </p:cNvPr>
            <p:cNvSpPr txBox="1"/>
            <p:nvPr/>
          </p:nvSpPr>
          <p:spPr>
            <a:xfrm>
              <a:off x="2672711" y="5332418"/>
              <a:ext cx="596507" cy="533520"/>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1</a:t>
              </a:r>
              <a:endParaRPr lang="en-US" sz="1350" i="1" baseline="-25000" dirty="0">
                <a:latin typeface="+mj-lt"/>
                <a:cs typeface="CMU Bright Roman"/>
              </a:endParaRPr>
            </a:p>
          </p:txBody>
        </p:sp>
        <p:sp>
          <p:nvSpPr>
            <p:cNvPr id="61" name="TextBox 60">
              <a:extLst>
                <a:ext uri="{FF2B5EF4-FFF2-40B4-BE49-F238E27FC236}">
                  <a16:creationId xmlns:a16="http://schemas.microsoft.com/office/drawing/2014/main" id="{AC16DF08-1EBD-EBA1-6B7D-69536F4EEA12}"/>
                </a:ext>
              </a:extLst>
            </p:cNvPr>
            <p:cNvSpPr txBox="1"/>
            <p:nvPr/>
          </p:nvSpPr>
          <p:spPr>
            <a:xfrm>
              <a:off x="3302767" y="5332418"/>
              <a:ext cx="596507" cy="533520"/>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2</a:t>
              </a:r>
              <a:endParaRPr lang="en-US" sz="1350" i="1" baseline="-25000" dirty="0">
                <a:latin typeface="+mj-lt"/>
                <a:cs typeface="CMU Bright Roman"/>
              </a:endParaRPr>
            </a:p>
          </p:txBody>
        </p:sp>
        <p:sp>
          <p:nvSpPr>
            <p:cNvPr id="62" name="TextBox 61">
              <a:extLst>
                <a:ext uri="{FF2B5EF4-FFF2-40B4-BE49-F238E27FC236}">
                  <a16:creationId xmlns:a16="http://schemas.microsoft.com/office/drawing/2014/main" id="{58C2A110-7E8D-320D-D5A4-59F80BC59E94}"/>
                </a:ext>
              </a:extLst>
            </p:cNvPr>
            <p:cNvSpPr txBox="1"/>
            <p:nvPr/>
          </p:nvSpPr>
          <p:spPr>
            <a:xfrm>
              <a:off x="3919060" y="5332418"/>
              <a:ext cx="596507" cy="533520"/>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3</a:t>
              </a:r>
              <a:endParaRPr lang="en-US" sz="1350" i="1" baseline="-25000" dirty="0">
                <a:latin typeface="+mj-lt"/>
                <a:cs typeface="CMU Bright Roman"/>
              </a:endParaRPr>
            </a:p>
          </p:txBody>
        </p:sp>
        <p:cxnSp>
          <p:nvCxnSpPr>
            <p:cNvPr id="63" name="Straight Arrow Connector 62">
              <a:extLst>
                <a:ext uri="{FF2B5EF4-FFF2-40B4-BE49-F238E27FC236}">
                  <a16:creationId xmlns:a16="http://schemas.microsoft.com/office/drawing/2014/main" id="{C54D134A-ACEC-0893-27AA-C8FA16D0D36D}"/>
                </a:ext>
              </a:extLst>
            </p:cNvPr>
            <p:cNvCxnSpPr/>
            <p:nvPr/>
          </p:nvCxnSpPr>
          <p:spPr>
            <a:xfrm flipV="1">
              <a:off x="2962492" y="4388311"/>
              <a:ext cx="0" cy="3005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239EC4A7-F0FA-871B-3FDC-4CAEA256C6F7}"/>
                </a:ext>
              </a:extLst>
            </p:cNvPr>
            <p:cNvCxnSpPr/>
            <p:nvPr/>
          </p:nvCxnSpPr>
          <p:spPr>
            <a:xfrm flipV="1">
              <a:off x="3593609" y="4398895"/>
              <a:ext cx="0" cy="3005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E63022DA-8F1E-0519-B328-61ACB1798859}"/>
                </a:ext>
              </a:extLst>
            </p:cNvPr>
            <p:cNvCxnSpPr/>
            <p:nvPr/>
          </p:nvCxnSpPr>
          <p:spPr>
            <a:xfrm flipV="1">
              <a:off x="4228961" y="4398895"/>
              <a:ext cx="0" cy="3005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FEBA31AE-71A1-43E1-98F3-FD2DFDC4C61B}"/>
                </a:ext>
              </a:extLst>
            </p:cNvPr>
            <p:cNvSpPr txBox="1"/>
            <p:nvPr/>
          </p:nvSpPr>
          <p:spPr>
            <a:xfrm>
              <a:off x="4562884" y="5332418"/>
              <a:ext cx="596507" cy="533520"/>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4</a:t>
              </a:r>
              <a:endParaRPr lang="en-US" sz="1350" i="1" baseline="-25000" dirty="0">
                <a:latin typeface="+mj-lt"/>
                <a:cs typeface="CMU Bright Roman"/>
              </a:endParaRPr>
            </a:p>
          </p:txBody>
        </p:sp>
        <p:sp>
          <p:nvSpPr>
            <p:cNvPr id="67" name="TextBox 66">
              <a:extLst>
                <a:ext uri="{FF2B5EF4-FFF2-40B4-BE49-F238E27FC236}">
                  <a16:creationId xmlns:a16="http://schemas.microsoft.com/office/drawing/2014/main" id="{067ACF83-25E1-9EC0-40E9-F48F426EA311}"/>
                </a:ext>
              </a:extLst>
            </p:cNvPr>
            <p:cNvSpPr txBox="1"/>
            <p:nvPr/>
          </p:nvSpPr>
          <p:spPr>
            <a:xfrm>
              <a:off x="5192942" y="5332418"/>
              <a:ext cx="596507" cy="533520"/>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5</a:t>
              </a:r>
              <a:endParaRPr lang="en-US" sz="1350" i="1" baseline="-25000" dirty="0">
                <a:latin typeface="+mj-lt"/>
                <a:cs typeface="CMU Bright Roman"/>
              </a:endParaRPr>
            </a:p>
          </p:txBody>
        </p:sp>
        <p:sp>
          <p:nvSpPr>
            <p:cNvPr id="68" name="TextBox 67">
              <a:extLst>
                <a:ext uri="{FF2B5EF4-FFF2-40B4-BE49-F238E27FC236}">
                  <a16:creationId xmlns:a16="http://schemas.microsoft.com/office/drawing/2014/main" id="{9EB9DC15-6BD3-5EBA-6A58-1145CBBC70F1}"/>
                </a:ext>
              </a:extLst>
            </p:cNvPr>
            <p:cNvSpPr txBox="1"/>
            <p:nvPr/>
          </p:nvSpPr>
          <p:spPr>
            <a:xfrm>
              <a:off x="5809233" y="5332418"/>
              <a:ext cx="596507" cy="533520"/>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6</a:t>
              </a:r>
              <a:endParaRPr lang="en-US" sz="1350" i="1" baseline="-25000" dirty="0">
                <a:latin typeface="+mj-lt"/>
                <a:cs typeface="CMU Bright Roman"/>
              </a:endParaRPr>
            </a:p>
          </p:txBody>
        </p:sp>
        <p:cxnSp>
          <p:nvCxnSpPr>
            <p:cNvPr id="69" name="Straight Arrow Connector 68">
              <a:extLst>
                <a:ext uri="{FF2B5EF4-FFF2-40B4-BE49-F238E27FC236}">
                  <a16:creationId xmlns:a16="http://schemas.microsoft.com/office/drawing/2014/main" id="{799E9007-2216-2BDC-5102-F2C163D12C1D}"/>
                </a:ext>
              </a:extLst>
            </p:cNvPr>
            <p:cNvCxnSpPr/>
            <p:nvPr/>
          </p:nvCxnSpPr>
          <p:spPr>
            <a:xfrm flipV="1">
              <a:off x="4857960" y="5044529"/>
              <a:ext cx="0" cy="2984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0808D66F-50EA-A384-BAD8-F7DA1FDD81B5}"/>
                </a:ext>
              </a:extLst>
            </p:cNvPr>
            <p:cNvCxnSpPr/>
            <p:nvPr/>
          </p:nvCxnSpPr>
          <p:spPr>
            <a:xfrm flipV="1">
              <a:off x="5480605" y="5044529"/>
              <a:ext cx="0" cy="2984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C1C0A32-1104-B75E-2CC8-03FDEECCA520}"/>
                </a:ext>
              </a:extLst>
            </p:cNvPr>
            <p:cNvCxnSpPr/>
            <p:nvPr/>
          </p:nvCxnSpPr>
          <p:spPr>
            <a:xfrm flipV="1">
              <a:off x="6103251" y="5044529"/>
              <a:ext cx="0" cy="2984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72" name="Group 71">
            <a:extLst>
              <a:ext uri="{FF2B5EF4-FFF2-40B4-BE49-F238E27FC236}">
                <a16:creationId xmlns:a16="http://schemas.microsoft.com/office/drawing/2014/main" id="{5A06A952-3B1C-CBB0-F404-5AB6E57EFC0F}"/>
              </a:ext>
            </a:extLst>
          </p:cNvPr>
          <p:cNvGrpSpPr>
            <a:grpSpLocks/>
          </p:cNvGrpSpPr>
          <p:nvPr/>
        </p:nvGrpSpPr>
        <p:grpSpPr bwMode="auto">
          <a:xfrm>
            <a:off x="3501832" y="1812132"/>
            <a:ext cx="2099855" cy="570310"/>
            <a:chOff x="2668949" y="2077982"/>
            <a:chExt cx="3733005" cy="1014192"/>
          </a:xfrm>
        </p:grpSpPr>
        <p:sp>
          <p:nvSpPr>
            <p:cNvPr id="73" name="Rectangle 72">
              <a:extLst>
                <a:ext uri="{FF2B5EF4-FFF2-40B4-BE49-F238E27FC236}">
                  <a16:creationId xmlns:a16="http://schemas.microsoft.com/office/drawing/2014/main" id="{A1D82D33-CD0B-AA3D-ED90-7F572310708D}"/>
                </a:ext>
              </a:extLst>
            </p:cNvPr>
            <p:cNvSpPr/>
            <p:nvPr/>
          </p:nvSpPr>
          <p:spPr>
            <a:xfrm>
              <a:off x="2778652" y="2734348"/>
              <a:ext cx="332310" cy="347239"/>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sp>
          <p:nvSpPr>
            <p:cNvPr id="74" name="Rectangle 73">
              <a:extLst>
                <a:ext uri="{FF2B5EF4-FFF2-40B4-BE49-F238E27FC236}">
                  <a16:creationId xmlns:a16="http://schemas.microsoft.com/office/drawing/2014/main" id="{601CBC2B-FE18-17AF-6971-21BF14CFD8F5}"/>
                </a:ext>
              </a:extLst>
            </p:cNvPr>
            <p:cNvSpPr/>
            <p:nvPr/>
          </p:nvSpPr>
          <p:spPr>
            <a:xfrm>
              <a:off x="3411523" y="2734348"/>
              <a:ext cx="330194" cy="347239"/>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sp>
          <p:nvSpPr>
            <p:cNvPr id="75" name="Rectangle 74">
              <a:extLst>
                <a:ext uri="{FF2B5EF4-FFF2-40B4-BE49-F238E27FC236}">
                  <a16:creationId xmlns:a16="http://schemas.microsoft.com/office/drawing/2014/main" id="{8F83AF84-1C25-4B8B-4D7D-FF028A714F9D}"/>
                </a:ext>
              </a:extLst>
            </p:cNvPr>
            <p:cNvSpPr/>
            <p:nvPr/>
          </p:nvSpPr>
          <p:spPr>
            <a:xfrm>
              <a:off x="4033811" y="2734348"/>
              <a:ext cx="332311" cy="347239"/>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sp>
          <p:nvSpPr>
            <p:cNvPr id="76" name="Rectangle 75">
              <a:extLst>
                <a:ext uri="{FF2B5EF4-FFF2-40B4-BE49-F238E27FC236}">
                  <a16:creationId xmlns:a16="http://schemas.microsoft.com/office/drawing/2014/main" id="{C13F36AD-BC26-5221-4DBF-A3E5820DB832}"/>
                </a:ext>
              </a:extLst>
            </p:cNvPr>
            <p:cNvSpPr/>
            <p:nvPr/>
          </p:nvSpPr>
          <p:spPr>
            <a:xfrm>
              <a:off x="4670916" y="2734348"/>
              <a:ext cx="332310" cy="347239"/>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77" name="Straight Arrow Connector 76">
              <a:extLst>
                <a:ext uri="{FF2B5EF4-FFF2-40B4-BE49-F238E27FC236}">
                  <a16:creationId xmlns:a16="http://schemas.microsoft.com/office/drawing/2014/main" id="{6828989E-B62A-BE2D-E257-7562C44ADD9A}"/>
                </a:ext>
              </a:extLst>
            </p:cNvPr>
            <p:cNvCxnSpPr/>
            <p:nvPr/>
          </p:nvCxnSpPr>
          <p:spPr>
            <a:xfrm flipV="1">
              <a:off x="4836013" y="2433690"/>
              <a:ext cx="0" cy="30065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68E55221-5B9F-1FFB-77F8-76D571D865F7}"/>
                </a:ext>
              </a:extLst>
            </p:cNvPr>
            <p:cNvSpPr/>
            <p:nvPr/>
          </p:nvSpPr>
          <p:spPr>
            <a:xfrm>
              <a:off x="5303787" y="2744935"/>
              <a:ext cx="330194" cy="347239"/>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79" name="Straight Arrow Connector 78">
              <a:extLst>
                <a:ext uri="{FF2B5EF4-FFF2-40B4-BE49-F238E27FC236}">
                  <a16:creationId xmlns:a16="http://schemas.microsoft.com/office/drawing/2014/main" id="{9092F078-6F70-CF0F-F11F-6052DA93CA6A}"/>
                </a:ext>
              </a:extLst>
            </p:cNvPr>
            <p:cNvCxnSpPr/>
            <p:nvPr/>
          </p:nvCxnSpPr>
          <p:spPr>
            <a:xfrm flipV="1">
              <a:off x="5468883" y="2444277"/>
              <a:ext cx="0" cy="30065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335C0565-D83B-D0D7-3A79-4B952B93BEB3}"/>
                </a:ext>
              </a:extLst>
            </p:cNvPr>
            <p:cNvSpPr/>
            <p:nvPr/>
          </p:nvSpPr>
          <p:spPr>
            <a:xfrm>
              <a:off x="5938774" y="2744935"/>
              <a:ext cx="330194" cy="347239"/>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81" name="Straight Arrow Connector 80">
              <a:extLst>
                <a:ext uri="{FF2B5EF4-FFF2-40B4-BE49-F238E27FC236}">
                  <a16:creationId xmlns:a16="http://schemas.microsoft.com/office/drawing/2014/main" id="{53C338C5-4838-3FA8-B8C6-EAA03BCA0715}"/>
                </a:ext>
              </a:extLst>
            </p:cNvPr>
            <p:cNvCxnSpPr/>
            <p:nvPr/>
          </p:nvCxnSpPr>
          <p:spPr>
            <a:xfrm flipV="1">
              <a:off x="6103871" y="2444277"/>
              <a:ext cx="0" cy="30065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9B4C9BE7-7656-5567-34CB-B0D691138B2E}"/>
                </a:ext>
              </a:extLst>
            </p:cNvPr>
            <p:cNvCxnSpPr/>
            <p:nvPr/>
          </p:nvCxnSpPr>
          <p:spPr>
            <a:xfrm flipV="1">
              <a:off x="2943749" y="2437925"/>
              <a:ext cx="0" cy="29854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C9743D17-C717-A4C4-CCAD-448BB72F0566}"/>
                </a:ext>
              </a:extLst>
            </p:cNvPr>
            <p:cNvCxnSpPr/>
            <p:nvPr/>
          </p:nvCxnSpPr>
          <p:spPr>
            <a:xfrm flipV="1">
              <a:off x="3574504" y="2448512"/>
              <a:ext cx="0" cy="29854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14EF9F25-727E-F7D0-D5B4-DEE57EB55DA4}"/>
                </a:ext>
              </a:extLst>
            </p:cNvPr>
            <p:cNvCxnSpPr/>
            <p:nvPr/>
          </p:nvCxnSpPr>
          <p:spPr>
            <a:xfrm flipV="1">
              <a:off x="4209492" y="2448512"/>
              <a:ext cx="0" cy="29854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F29C1DC4-6989-9EA7-799E-BA517DC6EB3A}"/>
                </a:ext>
              </a:extLst>
            </p:cNvPr>
            <p:cNvSpPr txBox="1"/>
            <p:nvPr/>
          </p:nvSpPr>
          <p:spPr>
            <a:xfrm>
              <a:off x="2668949" y="2077982"/>
              <a:ext cx="596165" cy="533641"/>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1</a:t>
              </a:r>
              <a:endParaRPr lang="en-US" sz="1350" i="1" baseline="-25000" dirty="0">
                <a:latin typeface="+mj-lt"/>
                <a:cs typeface="CMU Bright Roman"/>
              </a:endParaRPr>
            </a:p>
          </p:txBody>
        </p:sp>
        <p:sp>
          <p:nvSpPr>
            <p:cNvPr id="86" name="TextBox 85">
              <a:extLst>
                <a:ext uri="{FF2B5EF4-FFF2-40B4-BE49-F238E27FC236}">
                  <a16:creationId xmlns:a16="http://schemas.microsoft.com/office/drawing/2014/main" id="{CE4C662B-11EA-4497-AFFE-5AF652F92433}"/>
                </a:ext>
              </a:extLst>
            </p:cNvPr>
            <p:cNvSpPr txBox="1"/>
            <p:nvPr/>
          </p:nvSpPr>
          <p:spPr>
            <a:xfrm>
              <a:off x="3298645" y="2077982"/>
              <a:ext cx="596165" cy="533641"/>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2</a:t>
              </a:r>
              <a:endParaRPr lang="en-US" sz="1350" i="1" baseline="-25000" dirty="0">
                <a:latin typeface="+mj-lt"/>
                <a:cs typeface="CMU Bright Roman"/>
              </a:endParaRPr>
            </a:p>
          </p:txBody>
        </p:sp>
        <p:sp>
          <p:nvSpPr>
            <p:cNvPr id="87" name="TextBox 86">
              <a:extLst>
                <a:ext uri="{FF2B5EF4-FFF2-40B4-BE49-F238E27FC236}">
                  <a16:creationId xmlns:a16="http://schemas.microsoft.com/office/drawing/2014/main" id="{4324B343-2554-0FB0-34F1-53188467C01A}"/>
                </a:ext>
              </a:extLst>
            </p:cNvPr>
            <p:cNvSpPr txBox="1"/>
            <p:nvPr/>
          </p:nvSpPr>
          <p:spPr>
            <a:xfrm>
              <a:off x="3915642" y="2077982"/>
              <a:ext cx="596165" cy="533641"/>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3</a:t>
              </a:r>
              <a:endParaRPr lang="en-US" sz="1350" i="1" baseline="-25000" dirty="0">
                <a:latin typeface="+mj-lt"/>
                <a:cs typeface="CMU Bright Roman"/>
              </a:endParaRPr>
            </a:p>
          </p:txBody>
        </p:sp>
        <p:sp>
          <p:nvSpPr>
            <p:cNvPr id="88" name="TextBox 87">
              <a:extLst>
                <a:ext uri="{FF2B5EF4-FFF2-40B4-BE49-F238E27FC236}">
                  <a16:creationId xmlns:a16="http://schemas.microsoft.com/office/drawing/2014/main" id="{D28A3E6A-CD77-30B3-4E54-110859BBD2DB}"/>
                </a:ext>
              </a:extLst>
            </p:cNvPr>
            <p:cNvSpPr txBox="1"/>
            <p:nvPr/>
          </p:nvSpPr>
          <p:spPr>
            <a:xfrm>
              <a:off x="4559096" y="2077982"/>
              <a:ext cx="596165" cy="533641"/>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4</a:t>
              </a:r>
              <a:endParaRPr lang="en-US" sz="1350" i="1" baseline="-25000" dirty="0">
                <a:latin typeface="+mj-lt"/>
                <a:cs typeface="CMU Bright Roman"/>
              </a:endParaRPr>
            </a:p>
          </p:txBody>
        </p:sp>
        <p:sp>
          <p:nvSpPr>
            <p:cNvPr id="89" name="TextBox 88">
              <a:extLst>
                <a:ext uri="{FF2B5EF4-FFF2-40B4-BE49-F238E27FC236}">
                  <a16:creationId xmlns:a16="http://schemas.microsoft.com/office/drawing/2014/main" id="{09F980CF-F349-E166-BAB5-30F7FD3C919F}"/>
                </a:ext>
              </a:extLst>
            </p:cNvPr>
            <p:cNvSpPr txBox="1"/>
            <p:nvPr/>
          </p:nvSpPr>
          <p:spPr>
            <a:xfrm>
              <a:off x="5188792" y="2077982"/>
              <a:ext cx="596165" cy="533641"/>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5</a:t>
              </a:r>
              <a:endParaRPr lang="en-US" sz="1350" i="1" baseline="-25000" dirty="0">
                <a:latin typeface="+mj-lt"/>
                <a:cs typeface="CMU Bright Roman"/>
              </a:endParaRPr>
            </a:p>
          </p:txBody>
        </p:sp>
        <p:sp>
          <p:nvSpPr>
            <p:cNvPr id="90" name="TextBox 89">
              <a:extLst>
                <a:ext uri="{FF2B5EF4-FFF2-40B4-BE49-F238E27FC236}">
                  <a16:creationId xmlns:a16="http://schemas.microsoft.com/office/drawing/2014/main" id="{43BC0E52-0044-088C-8AB7-DE2A1C808A66}"/>
                </a:ext>
              </a:extLst>
            </p:cNvPr>
            <p:cNvSpPr txBox="1"/>
            <p:nvPr/>
          </p:nvSpPr>
          <p:spPr>
            <a:xfrm>
              <a:off x="5805789" y="2077982"/>
              <a:ext cx="596165" cy="533641"/>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6</a:t>
              </a:r>
              <a:endParaRPr lang="en-US" sz="1350" i="1" baseline="-25000" dirty="0">
                <a:latin typeface="+mj-lt"/>
                <a:cs typeface="CMU Bright Roman"/>
              </a:endParaRPr>
            </a:p>
          </p:txBody>
        </p:sp>
      </p:grpSp>
      <p:sp>
        <p:nvSpPr>
          <p:cNvPr id="22536" name="TextBox 91">
            <a:extLst>
              <a:ext uri="{FF2B5EF4-FFF2-40B4-BE49-F238E27FC236}">
                <a16:creationId xmlns:a16="http://schemas.microsoft.com/office/drawing/2014/main" id="{B7684C14-387A-6644-9A19-A6D8F6A2A55A}"/>
              </a:ext>
            </a:extLst>
          </p:cNvPr>
          <p:cNvSpPr txBox="1">
            <a:spLocks noChangeArrowheads="1"/>
          </p:cNvSpPr>
          <p:nvPr/>
        </p:nvSpPr>
        <p:spPr bwMode="auto">
          <a:xfrm>
            <a:off x="2857500" y="4371976"/>
            <a:ext cx="14144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t>Slide by Arun Mallya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735A6C1-449C-0DCD-0F8B-F9E83F502416}"/>
              </a:ext>
            </a:extLst>
          </p:cNvPr>
          <p:cNvSpPr>
            <a:spLocks noGrp="1"/>
          </p:cNvSpPr>
          <p:nvPr>
            <p:ph type="title"/>
          </p:nvPr>
        </p:nvSpPr>
        <p:spPr>
          <a:xfrm>
            <a:off x="2220517" y="0"/>
            <a:ext cx="5784056" cy="566738"/>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Bidirectional RNN</a:t>
            </a:r>
          </a:p>
        </p:txBody>
      </p:sp>
      <p:sp>
        <p:nvSpPr>
          <p:cNvPr id="92" name="Content Placeholder 2">
            <a:extLst>
              <a:ext uri="{FF2B5EF4-FFF2-40B4-BE49-F238E27FC236}">
                <a16:creationId xmlns:a16="http://schemas.microsoft.com/office/drawing/2014/main" id="{F4216BAE-BAC1-3CA5-062B-DB89D4536900}"/>
              </a:ext>
            </a:extLst>
          </p:cNvPr>
          <p:cNvSpPr txBox="1">
            <a:spLocks/>
          </p:cNvSpPr>
          <p:nvPr/>
        </p:nvSpPr>
        <p:spPr bwMode="auto">
          <a:xfrm>
            <a:off x="2382441" y="1294210"/>
            <a:ext cx="4632722" cy="548878"/>
          </a:xfrm>
          <a:prstGeom prst="rect">
            <a:avLst/>
          </a:prstGeom>
          <a:noFill/>
          <a:ln w="9525">
            <a:noFill/>
            <a:miter lim="800000"/>
            <a:headEnd/>
            <a:tailEnd/>
          </a:ln>
          <a:effectLst/>
        </p:spPr>
        <p:txBody>
          <a:bodyPr lIns="51792" tIns="25897" rIns="51792" bIns="25897">
            <a:normAutofit/>
          </a:bodyPr>
          <a:lstStyle>
            <a:lvl1pPr marL="342900" indent="-342900" algn="l" rtl="0" eaLnBrk="1" fontAlgn="base" hangingPunct="1">
              <a:spcBef>
                <a:spcPct val="20000"/>
              </a:spcBef>
              <a:spcAft>
                <a:spcPct val="0"/>
              </a:spcAft>
              <a:buClr>
                <a:schemeClr val="accent2"/>
              </a:buClr>
              <a:buSzPct val="80000"/>
              <a:buFont typeface="Wingdings" pitchFamily="2" charset="2"/>
              <a:buChar char="l"/>
              <a:defRPr kumimoji="1" sz="2800" b="0">
                <a:solidFill>
                  <a:schemeClr val="tx1"/>
                </a:solidFill>
                <a:effectLst>
                  <a:outerShdw blurRad="38100" dist="38100" dir="2700000" algn="tl">
                    <a:srgbClr val="C0C0C0"/>
                  </a:outerShdw>
                </a:effectLst>
                <a:latin typeface="Calibri" pitchFamily="34" charset="0"/>
                <a:ea typeface="+mn-ea"/>
                <a:cs typeface="+mn-cs"/>
              </a:defRPr>
            </a:lvl1pPr>
            <a:lvl2pPr marL="742950" indent="-285750" algn="l" rtl="0" eaLnBrk="1" fontAlgn="base" hangingPunct="1">
              <a:spcBef>
                <a:spcPct val="20000"/>
              </a:spcBef>
              <a:spcAft>
                <a:spcPct val="0"/>
              </a:spcAft>
              <a:buFont typeface="Wingdings" pitchFamily="2" charset="2"/>
              <a:buChar char="§"/>
              <a:defRPr kumimoji="1" sz="2400" b="0">
                <a:solidFill>
                  <a:schemeClr val="tx1"/>
                </a:solidFill>
                <a:latin typeface="Calibri" pitchFamily="34" charset="0"/>
              </a:defRPr>
            </a:lvl2pPr>
            <a:lvl3pPr marL="1143000" indent="-228600" algn="l" rtl="0" eaLnBrk="1" fontAlgn="base" hangingPunct="1">
              <a:spcBef>
                <a:spcPct val="20000"/>
              </a:spcBef>
              <a:spcAft>
                <a:spcPct val="0"/>
              </a:spcAft>
              <a:buClr>
                <a:schemeClr val="accent2"/>
              </a:buClr>
              <a:buChar char="•"/>
              <a:defRPr kumimoji="1" sz="2000" b="0">
                <a:solidFill>
                  <a:schemeClr val="tx1"/>
                </a:solidFill>
                <a:latin typeface="Calibri" pitchFamily="34" charset="0"/>
              </a:defRPr>
            </a:lvl3pPr>
            <a:lvl4pPr marL="1600200" indent="-228600" algn="l" rtl="0" eaLnBrk="1" fontAlgn="base" hangingPunct="1">
              <a:spcBef>
                <a:spcPct val="20000"/>
              </a:spcBef>
              <a:spcAft>
                <a:spcPct val="0"/>
              </a:spcAft>
              <a:buChar char="–"/>
              <a:defRPr kumimoji="1" b="0">
                <a:solidFill>
                  <a:schemeClr val="tx1"/>
                </a:solidFill>
                <a:latin typeface="Calibri" pitchFamily="34" charset="0"/>
              </a:defRPr>
            </a:lvl4pPr>
            <a:lvl5pPr marL="2057400" indent="-228600" algn="l" rtl="0" eaLnBrk="1" fontAlgn="base" hangingPunct="1">
              <a:spcBef>
                <a:spcPct val="20000"/>
              </a:spcBef>
              <a:spcAft>
                <a:spcPct val="0"/>
              </a:spcAft>
              <a:buClr>
                <a:schemeClr val="accent2"/>
              </a:buClr>
              <a:buChar char="•"/>
              <a:defRPr kumimoji="1" b="0">
                <a:solidFill>
                  <a:schemeClr val="tx1"/>
                </a:solidFill>
                <a:latin typeface="Calibri" pitchFamily="34" charset="0"/>
              </a:defRPr>
            </a:lvl5pPr>
            <a:lvl6pPr marL="2514600" indent="-228600" algn="l" rtl="0" eaLnBrk="1" fontAlgn="base" hangingPunct="1">
              <a:spcBef>
                <a:spcPct val="20000"/>
              </a:spcBef>
              <a:spcAft>
                <a:spcPct val="0"/>
              </a:spcAft>
              <a:buClr>
                <a:schemeClr val="accent2"/>
              </a:buClr>
              <a:buChar char="•"/>
              <a:defRPr kumimoji="1" sz="2000" b="1">
                <a:solidFill>
                  <a:schemeClr val="tx1"/>
                </a:solidFill>
                <a:latin typeface="+mn-lt"/>
              </a:defRPr>
            </a:lvl6pPr>
            <a:lvl7pPr marL="2971800" indent="-228600" algn="l" rtl="0" eaLnBrk="1" fontAlgn="base" hangingPunct="1">
              <a:spcBef>
                <a:spcPct val="20000"/>
              </a:spcBef>
              <a:spcAft>
                <a:spcPct val="0"/>
              </a:spcAft>
              <a:buClr>
                <a:schemeClr val="accent2"/>
              </a:buClr>
              <a:buChar char="•"/>
              <a:defRPr kumimoji="1" sz="2000" b="1">
                <a:solidFill>
                  <a:schemeClr val="tx1"/>
                </a:solidFill>
                <a:latin typeface="+mn-lt"/>
              </a:defRPr>
            </a:lvl7pPr>
            <a:lvl8pPr marL="3429000" indent="-228600" algn="l" rtl="0" eaLnBrk="1" fontAlgn="base" hangingPunct="1">
              <a:spcBef>
                <a:spcPct val="20000"/>
              </a:spcBef>
              <a:spcAft>
                <a:spcPct val="0"/>
              </a:spcAft>
              <a:buClr>
                <a:schemeClr val="accent2"/>
              </a:buClr>
              <a:buChar char="•"/>
              <a:defRPr kumimoji="1" sz="2000" b="1">
                <a:solidFill>
                  <a:schemeClr val="tx1"/>
                </a:solidFill>
                <a:latin typeface="+mn-lt"/>
              </a:defRPr>
            </a:lvl8pPr>
            <a:lvl9pPr marL="3886200" indent="-228600" algn="l" rtl="0" eaLnBrk="1" fontAlgn="base" hangingPunct="1">
              <a:spcBef>
                <a:spcPct val="20000"/>
              </a:spcBef>
              <a:spcAft>
                <a:spcPct val="0"/>
              </a:spcAft>
              <a:buClr>
                <a:schemeClr val="accent2"/>
              </a:buClr>
              <a:buChar char="•"/>
              <a:defRPr kumimoji="1" sz="2000" b="1">
                <a:solidFill>
                  <a:schemeClr val="tx1"/>
                </a:solidFill>
                <a:latin typeface="+mn-lt"/>
              </a:defRPr>
            </a:lvl9pPr>
          </a:lstStyle>
          <a:p>
            <a:pPr marL="0" indent="0">
              <a:buNone/>
              <a:defRPr/>
            </a:pPr>
            <a:r>
              <a:rPr lang="en-US" sz="1350" kern="0" dirty="0">
                <a:cs typeface="Calibri" panose="020F0502020204030204" pitchFamily="34" charset="0"/>
              </a:rPr>
              <a:t>RNNs can process the input sequence in both forward and reverse direction</a:t>
            </a:r>
          </a:p>
        </p:txBody>
      </p:sp>
      <p:grpSp>
        <p:nvGrpSpPr>
          <p:cNvPr id="23556" name="Group 2">
            <a:extLst>
              <a:ext uri="{FF2B5EF4-FFF2-40B4-BE49-F238E27FC236}">
                <a16:creationId xmlns:a16="http://schemas.microsoft.com/office/drawing/2014/main" id="{FC66CB0F-CE0B-8D9A-1F74-6874471CECEC}"/>
              </a:ext>
            </a:extLst>
          </p:cNvPr>
          <p:cNvGrpSpPr>
            <a:grpSpLocks/>
          </p:cNvGrpSpPr>
          <p:nvPr/>
        </p:nvGrpSpPr>
        <p:grpSpPr bwMode="auto">
          <a:xfrm>
            <a:off x="3339703" y="1843088"/>
            <a:ext cx="2165747" cy="2131264"/>
            <a:chOff x="3904568" y="2133600"/>
            <a:chExt cx="3851672" cy="3787942"/>
          </a:xfrm>
        </p:grpSpPr>
        <p:sp>
          <p:nvSpPr>
            <p:cNvPr id="93" name="Rectangle 92">
              <a:extLst>
                <a:ext uri="{FF2B5EF4-FFF2-40B4-BE49-F238E27FC236}">
                  <a16:creationId xmlns:a16="http://schemas.microsoft.com/office/drawing/2014/main" id="{2201E108-0217-CCD9-6F5B-3FA4F6F21098}"/>
                </a:ext>
              </a:extLst>
            </p:cNvPr>
            <p:cNvSpPr/>
            <p:nvPr/>
          </p:nvSpPr>
          <p:spPr>
            <a:xfrm>
              <a:off x="4266654" y="4740665"/>
              <a:ext cx="332443" cy="349161"/>
            </a:xfrm>
            <a:prstGeom prst="rect">
              <a:avLst/>
            </a:prstGeom>
            <a:solidFill>
              <a:schemeClr val="bg1">
                <a:lumMod val="65000"/>
                <a:alpha val="33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94" name="Straight Arrow Connector 93">
              <a:extLst>
                <a:ext uri="{FF2B5EF4-FFF2-40B4-BE49-F238E27FC236}">
                  <a16:creationId xmlns:a16="http://schemas.microsoft.com/office/drawing/2014/main" id="{E4B6FEB1-2DD6-0B4C-E1E2-50D55E5F29E1}"/>
                </a:ext>
              </a:extLst>
            </p:cNvPr>
            <p:cNvCxnSpPr>
              <a:stCxn id="107" idx="0"/>
              <a:endCxn id="93" idx="2"/>
            </p:cNvCxnSpPr>
            <p:nvPr/>
          </p:nvCxnSpPr>
          <p:spPr>
            <a:xfrm flipV="1">
              <a:off x="4209483" y="5089825"/>
              <a:ext cx="223393" cy="298373"/>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B45BF0BD-7FE6-D24D-F20B-2680300CA6DD}"/>
                </a:ext>
              </a:extLst>
            </p:cNvPr>
            <p:cNvCxnSpPr/>
            <p:nvPr/>
          </p:nvCxnSpPr>
          <p:spPr>
            <a:xfrm>
              <a:off x="4596979" y="4914187"/>
              <a:ext cx="30068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id="{20D43422-A1AE-EE3C-D1EE-CD00C89285F0}"/>
                </a:ext>
              </a:extLst>
            </p:cNvPr>
            <p:cNvSpPr/>
            <p:nvPr/>
          </p:nvSpPr>
          <p:spPr>
            <a:xfrm>
              <a:off x="4897659" y="4740665"/>
              <a:ext cx="332443" cy="349161"/>
            </a:xfrm>
            <a:prstGeom prst="rect">
              <a:avLst/>
            </a:prstGeom>
            <a:solidFill>
              <a:schemeClr val="bg1">
                <a:lumMod val="65000"/>
                <a:alpha val="33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97" name="Straight Arrow Connector 96">
              <a:extLst>
                <a:ext uri="{FF2B5EF4-FFF2-40B4-BE49-F238E27FC236}">
                  <a16:creationId xmlns:a16="http://schemas.microsoft.com/office/drawing/2014/main" id="{BB3EC317-180F-1A3A-5E55-FE7F2033FB6F}"/>
                </a:ext>
              </a:extLst>
            </p:cNvPr>
            <p:cNvCxnSpPr>
              <a:stCxn id="108" idx="0"/>
              <a:endCxn id="96" idx="2"/>
            </p:cNvCxnSpPr>
            <p:nvPr/>
          </p:nvCxnSpPr>
          <p:spPr>
            <a:xfrm flipV="1">
              <a:off x="4840490" y="5089825"/>
              <a:ext cx="223393" cy="298375"/>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A4EB821-7627-000B-6620-5815217A0D27}"/>
                </a:ext>
              </a:extLst>
            </p:cNvPr>
            <p:cNvCxnSpPr/>
            <p:nvPr/>
          </p:nvCxnSpPr>
          <p:spPr>
            <a:xfrm>
              <a:off x="5219514" y="4914187"/>
              <a:ext cx="30279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9" name="Rectangle 98">
              <a:extLst>
                <a:ext uri="{FF2B5EF4-FFF2-40B4-BE49-F238E27FC236}">
                  <a16:creationId xmlns:a16="http://schemas.microsoft.com/office/drawing/2014/main" id="{9F6E51DB-3453-8006-04BE-38224BBBBE6C}"/>
                </a:ext>
              </a:extLst>
            </p:cNvPr>
            <p:cNvSpPr/>
            <p:nvPr/>
          </p:nvSpPr>
          <p:spPr>
            <a:xfrm>
              <a:off x="5522313" y="4740665"/>
              <a:ext cx="330325" cy="349161"/>
            </a:xfrm>
            <a:prstGeom prst="rect">
              <a:avLst/>
            </a:prstGeom>
            <a:solidFill>
              <a:schemeClr val="bg1">
                <a:lumMod val="65000"/>
                <a:alpha val="33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00" name="Straight Arrow Connector 99">
              <a:extLst>
                <a:ext uri="{FF2B5EF4-FFF2-40B4-BE49-F238E27FC236}">
                  <a16:creationId xmlns:a16="http://schemas.microsoft.com/office/drawing/2014/main" id="{9FE7F589-BFD1-B7C6-7481-D5E0F1550619}"/>
                </a:ext>
              </a:extLst>
            </p:cNvPr>
            <p:cNvCxnSpPr>
              <a:stCxn id="109" idx="0"/>
              <a:endCxn id="99" idx="2"/>
            </p:cNvCxnSpPr>
            <p:nvPr/>
          </p:nvCxnSpPr>
          <p:spPr>
            <a:xfrm flipV="1">
              <a:off x="5456673" y="5089825"/>
              <a:ext cx="230804" cy="298375"/>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C9FCF87E-98CB-2318-902A-74B454D54C7B}"/>
                </a:ext>
              </a:extLst>
            </p:cNvPr>
            <p:cNvSpPr/>
            <p:nvPr/>
          </p:nvSpPr>
          <p:spPr>
            <a:xfrm>
              <a:off x="6157553" y="4740665"/>
              <a:ext cx="332442" cy="349161"/>
            </a:xfrm>
            <a:prstGeom prst="rect">
              <a:avLst/>
            </a:prstGeom>
            <a:solidFill>
              <a:schemeClr val="bg1">
                <a:lumMod val="65000"/>
                <a:alpha val="33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02" name="Straight Arrow Connector 101">
              <a:extLst>
                <a:ext uri="{FF2B5EF4-FFF2-40B4-BE49-F238E27FC236}">
                  <a16:creationId xmlns:a16="http://schemas.microsoft.com/office/drawing/2014/main" id="{C295B039-8064-4D68-4822-3F8A5F4D54DA}"/>
                </a:ext>
              </a:extLst>
            </p:cNvPr>
            <p:cNvCxnSpPr/>
            <p:nvPr/>
          </p:nvCxnSpPr>
          <p:spPr>
            <a:xfrm>
              <a:off x="5852638" y="4924769"/>
              <a:ext cx="302797"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19039382-1344-22AE-B35C-0513146B11E3}"/>
                </a:ext>
              </a:extLst>
            </p:cNvPr>
            <p:cNvSpPr/>
            <p:nvPr/>
          </p:nvSpPr>
          <p:spPr>
            <a:xfrm>
              <a:off x="6790675" y="4751247"/>
              <a:ext cx="330325" cy="349160"/>
            </a:xfrm>
            <a:prstGeom prst="rect">
              <a:avLst/>
            </a:prstGeom>
            <a:solidFill>
              <a:schemeClr val="bg1">
                <a:lumMod val="65000"/>
                <a:alpha val="33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04" name="Straight Arrow Connector 103">
              <a:extLst>
                <a:ext uri="{FF2B5EF4-FFF2-40B4-BE49-F238E27FC236}">
                  <a16:creationId xmlns:a16="http://schemas.microsoft.com/office/drawing/2014/main" id="{0D85A563-77E4-A389-5131-3BDA66A07954}"/>
                </a:ext>
              </a:extLst>
            </p:cNvPr>
            <p:cNvCxnSpPr/>
            <p:nvPr/>
          </p:nvCxnSpPr>
          <p:spPr>
            <a:xfrm>
              <a:off x="6483643" y="4935349"/>
              <a:ext cx="302797"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5" name="Rectangle 104">
              <a:extLst>
                <a:ext uri="{FF2B5EF4-FFF2-40B4-BE49-F238E27FC236}">
                  <a16:creationId xmlns:a16="http://schemas.microsoft.com/office/drawing/2014/main" id="{E15A97F2-80CB-E944-00E3-4E2566771505}"/>
                </a:ext>
              </a:extLst>
            </p:cNvPr>
            <p:cNvSpPr/>
            <p:nvPr/>
          </p:nvSpPr>
          <p:spPr>
            <a:xfrm>
              <a:off x="7425915" y="4751247"/>
              <a:ext cx="330325" cy="349160"/>
            </a:xfrm>
            <a:prstGeom prst="rect">
              <a:avLst/>
            </a:prstGeom>
            <a:solidFill>
              <a:schemeClr val="bg1">
                <a:lumMod val="65000"/>
                <a:alpha val="33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06" name="Straight Arrow Connector 105">
              <a:extLst>
                <a:ext uri="{FF2B5EF4-FFF2-40B4-BE49-F238E27FC236}">
                  <a16:creationId xmlns:a16="http://schemas.microsoft.com/office/drawing/2014/main" id="{739709A0-7B6C-61AC-6235-32338B060DA0}"/>
                </a:ext>
              </a:extLst>
            </p:cNvPr>
            <p:cNvCxnSpPr/>
            <p:nvPr/>
          </p:nvCxnSpPr>
          <p:spPr>
            <a:xfrm>
              <a:off x="7118883" y="4935349"/>
              <a:ext cx="302797"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CFDFA3C6-2436-1003-6314-7FFA6DBC2E6C}"/>
                </a:ext>
              </a:extLst>
            </p:cNvPr>
            <p:cNvSpPr txBox="1"/>
            <p:nvPr/>
          </p:nvSpPr>
          <p:spPr>
            <a:xfrm>
              <a:off x="3911282" y="5388198"/>
              <a:ext cx="596401" cy="533342"/>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1</a:t>
              </a:r>
              <a:endParaRPr lang="en-US" sz="1350" i="1" baseline="-25000" dirty="0">
                <a:latin typeface="+mj-lt"/>
                <a:cs typeface="CMU Bright Roman"/>
              </a:endParaRPr>
            </a:p>
          </p:txBody>
        </p:sp>
        <p:sp>
          <p:nvSpPr>
            <p:cNvPr id="108" name="TextBox 107">
              <a:extLst>
                <a:ext uri="{FF2B5EF4-FFF2-40B4-BE49-F238E27FC236}">
                  <a16:creationId xmlns:a16="http://schemas.microsoft.com/office/drawing/2014/main" id="{95828BE3-7920-127D-05E8-7191D19A8A92}"/>
                </a:ext>
              </a:extLst>
            </p:cNvPr>
            <p:cNvSpPr txBox="1"/>
            <p:nvPr/>
          </p:nvSpPr>
          <p:spPr>
            <a:xfrm>
              <a:off x="4542288" y="5388200"/>
              <a:ext cx="596401" cy="533342"/>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2</a:t>
              </a:r>
              <a:endParaRPr lang="en-US" sz="1350" i="1" baseline="-25000" dirty="0">
                <a:latin typeface="+mj-lt"/>
                <a:cs typeface="CMU Bright Roman"/>
              </a:endParaRPr>
            </a:p>
          </p:txBody>
        </p:sp>
        <p:sp>
          <p:nvSpPr>
            <p:cNvPr id="109" name="TextBox 108">
              <a:extLst>
                <a:ext uri="{FF2B5EF4-FFF2-40B4-BE49-F238E27FC236}">
                  <a16:creationId xmlns:a16="http://schemas.microsoft.com/office/drawing/2014/main" id="{9217F973-09C3-5324-A090-014CF3BE02A2}"/>
                </a:ext>
              </a:extLst>
            </p:cNvPr>
            <p:cNvSpPr txBox="1"/>
            <p:nvPr/>
          </p:nvSpPr>
          <p:spPr>
            <a:xfrm>
              <a:off x="5158471" y="5388200"/>
              <a:ext cx="596401" cy="533342"/>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3</a:t>
              </a:r>
              <a:endParaRPr lang="en-US" sz="1350" i="1" baseline="-25000" dirty="0">
                <a:latin typeface="+mj-lt"/>
                <a:cs typeface="CMU Bright Roman"/>
              </a:endParaRPr>
            </a:p>
          </p:txBody>
        </p:sp>
        <p:sp>
          <p:nvSpPr>
            <p:cNvPr id="110" name="TextBox 109">
              <a:extLst>
                <a:ext uri="{FF2B5EF4-FFF2-40B4-BE49-F238E27FC236}">
                  <a16:creationId xmlns:a16="http://schemas.microsoft.com/office/drawing/2014/main" id="{13BA9EC0-1807-9620-D9DC-2215942DFCE6}"/>
                </a:ext>
              </a:extLst>
            </p:cNvPr>
            <p:cNvSpPr txBox="1"/>
            <p:nvPr/>
          </p:nvSpPr>
          <p:spPr>
            <a:xfrm>
              <a:off x="5802181" y="5388200"/>
              <a:ext cx="596401" cy="533342"/>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4</a:t>
              </a:r>
              <a:endParaRPr lang="en-US" sz="1350" i="1" baseline="-25000" dirty="0">
                <a:latin typeface="+mj-lt"/>
                <a:cs typeface="CMU Bright Roman"/>
              </a:endParaRPr>
            </a:p>
          </p:txBody>
        </p:sp>
        <p:sp>
          <p:nvSpPr>
            <p:cNvPr id="111" name="TextBox 110">
              <a:extLst>
                <a:ext uri="{FF2B5EF4-FFF2-40B4-BE49-F238E27FC236}">
                  <a16:creationId xmlns:a16="http://schemas.microsoft.com/office/drawing/2014/main" id="{D17D0FC1-EC01-054D-17B8-BE107ABB1FA5}"/>
                </a:ext>
              </a:extLst>
            </p:cNvPr>
            <p:cNvSpPr txBox="1"/>
            <p:nvPr/>
          </p:nvSpPr>
          <p:spPr>
            <a:xfrm>
              <a:off x="6431067" y="5388200"/>
              <a:ext cx="596401" cy="533342"/>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5</a:t>
              </a:r>
              <a:endParaRPr lang="en-US" sz="1350" i="1" baseline="-25000" dirty="0">
                <a:latin typeface="+mj-lt"/>
                <a:cs typeface="CMU Bright Roman"/>
              </a:endParaRPr>
            </a:p>
          </p:txBody>
        </p:sp>
        <p:sp>
          <p:nvSpPr>
            <p:cNvPr id="112" name="TextBox 111">
              <a:extLst>
                <a:ext uri="{FF2B5EF4-FFF2-40B4-BE49-F238E27FC236}">
                  <a16:creationId xmlns:a16="http://schemas.microsoft.com/office/drawing/2014/main" id="{4568457A-1B44-43EF-4353-53E8A5F323E5}"/>
                </a:ext>
              </a:extLst>
            </p:cNvPr>
            <p:cNvSpPr txBox="1"/>
            <p:nvPr/>
          </p:nvSpPr>
          <p:spPr>
            <a:xfrm>
              <a:off x="7047250" y="5388200"/>
              <a:ext cx="596401" cy="533342"/>
            </a:xfrm>
            <a:prstGeom prst="rect">
              <a:avLst/>
            </a:prstGeom>
            <a:noFill/>
          </p:spPr>
          <p:txBody>
            <a:bodyPr wrap="none">
              <a:spAutoFit/>
            </a:bodyPr>
            <a:lstStyle/>
            <a:p>
              <a:pPr algn="ctr" eaLnBrk="1" hangingPunct="1">
                <a:defRPr/>
              </a:pPr>
              <a:r>
                <a:rPr lang="en-US" sz="1350" i="1" dirty="0">
                  <a:latin typeface="+mj-lt"/>
                  <a:cs typeface="CMU Bright Oblique"/>
                </a:rPr>
                <a:t>x</a:t>
              </a:r>
              <a:r>
                <a:rPr lang="en-US" sz="1350" i="1" baseline="-25000" dirty="0">
                  <a:latin typeface="+mj-lt"/>
                  <a:cs typeface="CMU Bright Oblique"/>
                </a:rPr>
                <a:t>6</a:t>
              </a:r>
              <a:endParaRPr lang="en-US" sz="1350" i="1" baseline="-25000" dirty="0">
                <a:latin typeface="+mj-lt"/>
                <a:cs typeface="CMU Bright Roman"/>
              </a:endParaRPr>
            </a:p>
          </p:txBody>
        </p:sp>
        <p:cxnSp>
          <p:nvCxnSpPr>
            <p:cNvPr id="113" name="Straight Arrow Connector 112">
              <a:extLst>
                <a:ext uri="{FF2B5EF4-FFF2-40B4-BE49-F238E27FC236}">
                  <a16:creationId xmlns:a16="http://schemas.microsoft.com/office/drawing/2014/main" id="{9368832C-15FB-AFCF-7EA1-6AC2B022E5DD}"/>
                </a:ext>
              </a:extLst>
            </p:cNvPr>
            <p:cNvCxnSpPr>
              <a:stCxn id="110" idx="0"/>
              <a:endCxn id="101" idx="2"/>
            </p:cNvCxnSpPr>
            <p:nvPr/>
          </p:nvCxnSpPr>
          <p:spPr>
            <a:xfrm flipV="1">
              <a:off x="6100382" y="5089825"/>
              <a:ext cx="223391" cy="298375"/>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73D90CB-8FAC-2A78-BBEA-A654A44B46D5}"/>
                </a:ext>
              </a:extLst>
            </p:cNvPr>
            <p:cNvCxnSpPr>
              <a:stCxn id="111" idx="0"/>
              <a:endCxn id="103" idx="2"/>
            </p:cNvCxnSpPr>
            <p:nvPr/>
          </p:nvCxnSpPr>
          <p:spPr>
            <a:xfrm flipV="1">
              <a:off x="6729269" y="5100407"/>
              <a:ext cx="226569" cy="287793"/>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26759E4A-AA12-2F03-07EA-562E97502275}"/>
                </a:ext>
              </a:extLst>
            </p:cNvPr>
            <p:cNvCxnSpPr>
              <a:stCxn id="112" idx="0"/>
              <a:endCxn id="105" idx="2"/>
            </p:cNvCxnSpPr>
            <p:nvPr/>
          </p:nvCxnSpPr>
          <p:spPr>
            <a:xfrm flipV="1">
              <a:off x="7345452" y="5100407"/>
              <a:ext cx="245625" cy="287793"/>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16" name="Rectangle 115">
              <a:extLst>
                <a:ext uri="{FF2B5EF4-FFF2-40B4-BE49-F238E27FC236}">
                  <a16:creationId xmlns:a16="http://schemas.microsoft.com/office/drawing/2014/main" id="{501A7B38-E4A4-830A-9CE3-841BC61AC889}"/>
                </a:ext>
              </a:extLst>
            </p:cNvPr>
            <p:cNvSpPr/>
            <p:nvPr/>
          </p:nvSpPr>
          <p:spPr>
            <a:xfrm>
              <a:off x="4018911" y="2789599"/>
              <a:ext cx="330325" cy="347044"/>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sp>
          <p:nvSpPr>
            <p:cNvPr id="117" name="Rectangle 116">
              <a:extLst>
                <a:ext uri="{FF2B5EF4-FFF2-40B4-BE49-F238E27FC236}">
                  <a16:creationId xmlns:a16="http://schemas.microsoft.com/office/drawing/2014/main" id="{98D44A8D-3330-9D45-4D25-0D9E09A90811}"/>
                </a:ext>
              </a:extLst>
            </p:cNvPr>
            <p:cNvSpPr/>
            <p:nvPr/>
          </p:nvSpPr>
          <p:spPr>
            <a:xfrm>
              <a:off x="4649916" y="2789599"/>
              <a:ext cx="332442" cy="347044"/>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sp>
          <p:nvSpPr>
            <p:cNvPr id="118" name="Rectangle 117">
              <a:extLst>
                <a:ext uri="{FF2B5EF4-FFF2-40B4-BE49-F238E27FC236}">
                  <a16:creationId xmlns:a16="http://schemas.microsoft.com/office/drawing/2014/main" id="{8DAF26F2-8E5B-C5A5-EC68-4574A5832F35}"/>
                </a:ext>
              </a:extLst>
            </p:cNvPr>
            <p:cNvSpPr/>
            <p:nvPr/>
          </p:nvSpPr>
          <p:spPr>
            <a:xfrm>
              <a:off x="5272452" y="2789599"/>
              <a:ext cx="332442" cy="347044"/>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sp>
          <p:nvSpPr>
            <p:cNvPr id="119" name="Rectangle 118">
              <a:extLst>
                <a:ext uri="{FF2B5EF4-FFF2-40B4-BE49-F238E27FC236}">
                  <a16:creationId xmlns:a16="http://schemas.microsoft.com/office/drawing/2014/main" id="{296BE9EC-6493-DCD7-EC57-88451EBFC229}"/>
                </a:ext>
              </a:extLst>
            </p:cNvPr>
            <p:cNvSpPr/>
            <p:nvPr/>
          </p:nvSpPr>
          <p:spPr>
            <a:xfrm>
              <a:off x="5909809" y="2789599"/>
              <a:ext cx="332443" cy="347044"/>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20" name="Straight Arrow Connector 119">
              <a:extLst>
                <a:ext uri="{FF2B5EF4-FFF2-40B4-BE49-F238E27FC236}">
                  <a16:creationId xmlns:a16="http://schemas.microsoft.com/office/drawing/2014/main" id="{48B28BB5-092B-7A37-20CD-56D7D6B4EDA0}"/>
                </a:ext>
              </a:extLst>
            </p:cNvPr>
            <p:cNvCxnSpPr/>
            <p:nvPr/>
          </p:nvCxnSpPr>
          <p:spPr>
            <a:xfrm flipV="1">
              <a:off x="6074971" y="2491226"/>
              <a:ext cx="0" cy="2983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1" name="Rectangle 120">
              <a:extLst>
                <a:ext uri="{FF2B5EF4-FFF2-40B4-BE49-F238E27FC236}">
                  <a16:creationId xmlns:a16="http://schemas.microsoft.com/office/drawing/2014/main" id="{5842E052-2B1E-5D17-4277-44A36C762350}"/>
                </a:ext>
              </a:extLst>
            </p:cNvPr>
            <p:cNvSpPr/>
            <p:nvPr/>
          </p:nvSpPr>
          <p:spPr>
            <a:xfrm>
              <a:off x="6540814" y="2800180"/>
              <a:ext cx="332443" cy="347044"/>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22" name="Straight Arrow Connector 121">
              <a:extLst>
                <a:ext uri="{FF2B5EF4-FFF2-40B4-BE49-F238E27FC236}">
                  <a16:creationId xmlns:a16="http://schemas.microsoft.com/office/drawing/2014/main" id="{0AFCA243-7573-C170-85E3-ED0463E4C7AA}"/>
                </a:ext>
              </a:extLst>
            </p:cNvPr>
            <p:cNvCxnSpPr/>
            <p:nvPr/>
          </p:nvCxnSpPr>
          <p:spPr>
            <a:xfrm flipV="1">
              <a:off x="6708094" y="2501806"/>
              <a:ext cx="0" cy="29837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Rectangle 122">
              <a:extLst>
                <a:ext uri="{FF2B5EF4-FFF2-40B4-BE49-F238E27FC236}">
                  <a16:creationId xmlns:a16="http://schemas.microsoft.com/office/drawing/2014/main" id="{4DE9A860-F29D-F79D-49E5-803701BF74DB}"/>
                </a:ext>
              </a:extLst>
            </p:cNvPr>
            <p:cNvSpPr/>
            <p:nvPr/>
          </p:nvSpPr>
          <p:spPr>
            <a:xfrm>
              <a:off x="7176054" y="2800180"/>
              <a:ext cx="332443" cy="347044"/>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24" name="Straight Arrow Connector 123">
              <a:extLst>
                <a:ext uri="{FF2B5EF4-FFF2-40B4-BE49-F238E27FC236}">
                  <a16:creationId xmlns:a16="http://schemas.microsoft.com/office/drawing/2014/main" id="{BDCF1C93-9B18-9F0B-32EF-36B2BBEB7E71}"/>
                </a:ext>
              </a:extLst>
            </p:cNvPr>
            <p:cNvCxnSpPr/>
            <p:nvPr/>
          </p:nvCxnSpPr>
          <p:spPr>
            <a:xfrm flipV="1">
              <a:off x="7343335" y="2501806"/>
              <a:ext cx="0" cy="29837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600D4F9-172E-2DFD-F6D4-9EB670D5859B}"/>
                </a:ext>
              </a:extLst>
            </p:cNvPr>
            <p:cNvCxnSpPr/>
            <p:nvPr/>
          </p:nvCxnSpPr>
          <p:spPr>
            <a:xfrm flipV="1">
              <a:off x="4181956" y="2493341"/>
              <a:ext cx="0" cy="29837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DF8921CB-0A80-3803-C98D-0255F9CCD056}"/>
                </a:ext>
              </a:extLst>
            </p:cNvPr>
            <p:cNvCxnSpPr/>
            <p:nvPr/>
          </p:nvCxnSpPr>
          <p:spPr>
            <a:xfrm flipV="1">
              <a:off x="4815079" y="2503922"/>
              <a:ext cx="0" cy="2983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33CDBC13-C6E9-C0E9-1F8E-233753DCB78A}"/>
                </a:ext>
              </a:extLst>
            </p:cNvPr>
            <p:cNvCxnSpPr/>
            <p:nvPr/>
          </p:nvCxnSpPr>
          <p:spPr>
            <a:xfrm flipV="1">
              <a:off x="5450319" y="2503922"/>
              <a:ext cx="0" cy="2983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D9CF99D-0BB5-762A-C84E-30602444B8F8}"/>
                </a:ext>
              </a:extLst>
            </p:cNvPr>
            <p:cNvSpPr txBox="1"/>
            <p:nvPr/>
          </p:nvSpPr>
          <p:spPr>
            <a:xfrm>
              <a:off x="3908105" y="2133600"/>
              <a:ext cx="596401" cy="533342"/>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1</a:t>
              </a:r>
              <a:endParaRPr lang="en-US" sz="1350" i="1" baseline="-25000" dirty="0">
                <a:latin typeface="+mj-lt"/>
                <a:cs typeface="CMU Bright Roman"/>
              </a:endParaRPr>
            </a:p>
          </p:txBody>
        </p:sp>
        <p:sp>
          <p:nvSpPr>
            <p:cNvPr id="129" name="TextBox 128">
              <a:extLst>
                <a:ext uri="{FF2B5EF4-FFF2-40B4-BE49-F238E27FC236}">
                  <a16:creationId xmlns:a16="http://schemas.microsoft.com/office/drawing/2014/main" id="{A911032A-4219-CD5E-5BA7-4DE9852BA715}"/>
                </a:ext>
              </a:extLst>
            </p:cNvPr>
            <p:cNvSpPr txBox="1"/>
            <p:nvPr/>
          </p:nvSpPr>
          <p:spPr>
            <a:xfrm>
              <a:off x="4538052" y="2133600"/>
              <a:ext cx="596401" cy="533342"/>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2</a:t>
              </a:r>
              <a:endParaRPr lang="en-US" sz="1350" i="1" baseline="-25000" dirty="0">
                <a:latin typeface="+mj-lt"/>
                <a:cs typeface="CMU Bright Roman"/>
              </a:endParaRPr>
            </a:p>
          </p:txBody>
        </p:sp>
        <p:sp>
          <p:nvSpPr>
            <p:cNvPr id="130" name="TextBox 129">
              <a:extLst>
                <a:ext uri="{FF2B5EF4-FFF2-40B4-BE49-F238E27FC236}">
                  <a16:creationId xmlns:a16="http://schemas.microsoft.com/office/drawing/2014/main" id="{D2070D6A-B6BE-D972-8BA3-32C1897A38A2}"/>
                </a:ext>
              </a:extLst>
            </p:cNvPr>
            <p:cNvSpPr txBox="1"/>
            <p:nvPr/>
          </p:nvSpPr>
          <p:spPr>
            <a:xfrm>
              <a:off x="5154235" y="2133600"/>
              <a:ext cx="596401" cy="533342"/>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3</a:t>
              </a:r>
              <a:endParaRPr lang="en-US" sz="1350" i="1" baseline="-25000" dirty="0">
                <a:latin typeface="+mj-lt"/>
                <a:cs typeface="CMU Bright Roman"/>
              </a:endParaRPr>
            </a:p>
          </p:txBody>
        </p:sp>
        <p:sp>
          <p:nvSpPr>
            <p:cNvPr id="131" name="TextBox 130">
              <a:extLst>
                <a:ext uri="{FF2B5EF4-FFF2-40B4-BE49-F238E27FC236}">
                  <a16:creationId xmlns:a16="http://schemas.microsoft.com/office/drawing/2014/main" id="{70CB4ADE-3E9B-C1B7-A0EC-8E9A4FFC5DC3}"/>
                </a:ext>
              </a:extLst>
            </p:cNvPr>
            <p:cNvSpPr txBox="1"/>
            <p:nvPr/>
          </p:nvSpPr>
          <p:spPr>
            <a:xfrm>
              <a:off x="5797945" y="2133600"/>
              <a:ext cx="596401" cy="533342"/>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4</a:t>
              </a:r>
              <a:endParaRPr lang="en-US" sz="1350" i="1" baseline="-25000" dirty="0">
                <a:latin typeface="+mj-lt"/>
                <a:cs typeface="CMU Bright Roman"/>
              </a:endParaRPr>
            </a:p>
          </p:txBody>
        </p:sp>
        <p:sp>
          <p:nvSpPr>
            <p:cNvPr id="132" name="TextBox 131">
              <a:extLst>
                <a:ext uri="{FF2B5EF4-FFF2-40B4-BE49-F238E27FC236}">
                  <a16:creationId xmlns:a16="http://schemas.microsoft.com/office/drawing/2014/main" id="{5D28DAAB-99DD-FD95-5429-532998C9755E}"/>
                </a:ext>
              </a:extLst>
            </p:cNvPr>
            <p:cNvSpPr txBox="1"/>
            <p:nvPr/>
          </p:nvSpPr>
          <p:spPr>
            <a:xfrm>
              <a:off x="6426833" y="2133600"/>
              <a:ext cx="596401" cy="533342"/>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5</a:t>
              </a:r>
              <a:endParaRPr lang="en-US" sz="1350" i="1" baseline="-25000" dirty="0">
                <a:latin typeface="+mj-lt"/>
                <a:cs typeface="CMU Bright Roman"/>
              </a:endParaRPr>
            </a:p>
          </p:txBody>
        </p:sp>
        <p:sp>
          <p:nvSpPr>
            <p:cNvPr id="133" name="TextBox 132">
              <a:extLst>
                <a:ext uri="{FF2B5EF4-FFF2-40B4-BE49-F238E27FC236}">
                  <a16:creationId xmlns:a16="http://schemas.microsoft.com/office/drawing/2014/main" id="{65A3912E-6BB0-82AD-10D2-C867A3797437}"/>
                </a:ext>
              </a:extLst>
            </p:cNvPr>
            <p:cNvSpPr txBox="1"/>
            <p:nvPr/>
          </p:nvSpPr>
          <p:spPr>
            <a:xfrm>
              <a:off x="7044076" y="2133600"/>
              <a:ext cx="596401" cy="533342"/>
            </a:xfrm>
            <a:prstGeom prst="rect">
              <a:avLst/>
            </a:prstGeom>
            <a:noFill/>
          </p:spPr>
          <p:txBody>
            <a:bodyPr wrap="none">
              <a:spAutoFit/>
            </a:bodyPr>
            <a:lstStyle/>
            <a:p>
              <a:pPr algn="ctr" eaLnBrk="1" hangingPunct="1">
                <a:defRPr/>
              </a:pPr>
              <a:r>
                <a:rPr lang="en-US" sz="1350" i="1" dirty="0">
                  <a:latin typeface="+mj-lt"/>
                  <a:cs typeface="CMU Bright Oblique"/>
                </a:rPr>
                <a:t>y</a:t>
              </a:r>
              <a:r>
                <a:rPr lang="en-US" sz="1350" i="1" baseline="-25000" dirty="0">
                  <a:latin typeface="+mj-lt"/>
                  <a:cs typeface="CMU Bright Oblique"/>
                </a:rPr>
                <a:t>6</a:t>
              </a:r>
              <a:endParaRPr lang="en-US" sz="1350" i="1" baseline="-25000" dirty="0">
                <a:latin typeface="+mj-lt"/>
                <a:cs typeface="CMU Bright Roman"/>
              </a:endParaRPr>
            </a:p>
          </p:txBody>
        </p:sp>
        <p:sp>
          <p:nvSpPr>
            <p:cNvPr id="134" name="Rectangle 133">
              <a:extLst>
                <a:ext uri="{FF2B5EF4-FFF2-40B4-BE49-F238E27FC236}">
                  <a16:creationId xmlns:a16="http://schemas.microsoft.com/office/drawing/2014/main" id="{E695151A-E84E-59A8-3ABB-9BE0A1DFAD42}"/>
                </a:ext>
              </a:extLst>
            </p:cNvPr>
            <p:cNvSpPr/>
            <p:nvPr/>
          </p:nvSpPr>
          <p:spPr>
            <a:xfrm>
              <a:off x="3904568" y="3980977"/>
              <a:ext cx="330325" cy="347044"/>
            </a:xfrm>
            <a:prstGeom prst="rect">
              <a:avLst/>
            </a:prstGeom>
            <a:solidFill>
              <a:srgbClr val="FF99CC">
                <a:alpha val="32549"/>
              </a:srgbClr>
            </a:solidFill>
            <a:ln>
              <a:solidFill>
                <a:srgbClr val="C0504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35" name="Straight Arrow Connector 134">
              <a:extLst>
                <a:ext uri="{FF2B5EF4-FFF2-40B4-BE49-F238E27FC236}">
                  <a16:creationId xmlns:a16="http://schemas.microsoft.com/office/drawing/2014/main" id="{25F5727C-736E-95F7-FEA7-F4D875F46CA5}"/>
                </a:ext>
              </a:extLst>
            </p:cNvPr>
            <p:cNvCxnSpPr/>
            <p:nvPr/>
          </p:nvCxnSpPr>
          <p:spPr>
            <a:xfrm>
              <a:off x="4234893" y="4154499"/>
              <a:ext cx="300680"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36" name="Rectangle 135">
              <a:extLst>
                <a:ext uri="{FF2B5EF4-FFF2-40B4-BE49-F238E27FC236}">
                  <a16:creationId xmlns:a16="http://schemas.microsoft.com/office/drawing/2014/main" id="{5B197B42-DAAD-F796-BAA8-A9F527C06749}"/>
                </a:ext>
              </a:extLst>
            </p:cNvPr>
            <p:cNvSpPr/>
            <p:nvPr/>
          </p:nvSpPr>
          <p:spPr>
            <a:xfrm>
              <a:off x="4535573" y="3980977"/>
              <a:ext cx="332442" cy="347044"/>
            </a:xfrm>
            <a:prstGeom prst="rect">
              <a:avLst/>
            </a:prstGeom>
            <a:solidFill>
              <a:srgbClr val="FF99CC">
                <a:alpha val="32549"/>
              </a:srgbClr>
            </a:solidFill>
            <a:ln>
              <a:solidFill>
                <a:srgbClr val="C0504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37" name="Straight Arrow Connector 136">
              <a:extLst>
                <a:ext uri="{FF2B5EF4-FFF2-40B4-BE49-F238E27FC236}">
                  <a16:creationId xmlns:a16="http://schemas.microsoft.com/office/drawing/2014/main" id="{8C8F7ECF-2FEB-1A5E-ABBB-90D7EB799D45}"/>
                </a:ext>
              </a:extLst>
            </p:cNvPr>
            <p:cNvCxnSpPr/>
            <p:nvPr/>
          </p:nvCxnSpPr>
          <p:spPr>
            <a:xfrm>
              <a:off x="4857428" y="4154499"/>
              <a:ext cx="300680"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38" name="Rectangle 137">
              <a:extLst>
                <a:ext uri="{FF2B5EF4-FFF2-40B4-BE49-F238E27FC236}">
                  <a16:creationId xmlns:a16="http://schemas.microsoft.com/office/drawing/2014/main" id="{8F90D7F2-B56B-C13F-6A44-79576A5B2905}"/>
                </a:ext>
              </a:extLst>
            </p:cNvPr>
            <p:cNvSpPr/>
            <p:nvPr/>
          </p:nvSpPr>
          <p:spPr>
            <a:xfrm>
              <a:off x="5158109" y="3980977"/>
              <a:ext cx="332442" cy="347044"/>
            </a:xfrm>
            <a:prstGeom prst="rect">
              <a:avLst/>
            </a:prstGeom>
            <a:solidFill>
              <a:srgbClr val="FF99CC">
                <a:alpha val="32549"/>
              </a:srgbClr>
            </a:solidFill>
            <a:ln>
              <a:solidFill>
                <a:srgbClr val="C0504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sp>
          <p:nvSpPr>
            <p:cNvPr id="139" name="Rectangle 138">
              <a:extLst>
                <a:ext uri="{FF2B5EF4-FFF2-40B4-BE49-F238E27FC236}">
                  <a16:creationId xmlns:a16="http://schemas.microsoft.com/office/drawing/2014/main" id="{9533DF45-5E7C-37A2-F0C1-C59FDE16EE1B}"/>
                </a:ext>
              </a:extLst>
            </p:cNvPr>
            <p:cNvSpPr/>
            <p:nvPr/>
          </p:nvSpPr>
          <p:spPr>
            <a:xfrm>
              <a:off x="5795465" y="3980977"/>
              <a:ext cx="332443" cy="347044"/>
            </a:xfrm>
            <a:prstGeom prst="rect">
              <a:avLst/>
            </a:prstGeom>
            <a:solidFill>
              <a:srgbClr val="FF99CC">
                <a:alpha val="32549"/>
              </a:srgbClr>
            </a:solidFill>
            <a:ln>
              <a:solidFill>
                <a:srgbClr val="C0504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40" name="Straight Arrow Connector 139">
              <a:extLst>
                <a:ext uri="{FF2B5EF4-FFF2-40B4-BE49-F238E27FC236}">
                  <a16:creationId xmlns:a16="http://schemas.microsoft.com/office/drawing/2014/main" id="{10AEA9E5-ABF8-10BE-A758-FD0935A3B71F}"/>
                </a:ext>
              </a:extLst>
            </p:cNvPr>
            <p:cNvCxnSpPr/>
            <p:nvPr/>
          </p:nvCxnSpPr>
          <p:spPr>
            <a:xfrm>
              <a:off x="5490550" y="4165079"/>
              <a:ext cx="300680"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9039767C-B9C5-6D3B-1064-95C33DD41D60}"/>
                </a:ext>
              </a:extLst>
            </p:cNvPr>
            <p:cNvCxnSpPr/>
            <p:nvPr/>
          </p:nvCxnSpPr>
          <p:spPr>
            <a:xfrm flipV="1">
              <a:off x="5962746" y="3136643"/>
              <a:ext cx="112225" cy="844334"/>
            </a:xfrm>
            <a:prstGeom prst="straightConnector1">
              <a:avLst/>
            </a:prstGeom>
            <a:ln w="19050" cmpd="sng">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sp>
          <p:nvSpPr>
            <p:cNvPr id="142" name="Rectangle 141">
              <a:extLst>
                <a:ext uri="{FF2B5EF4-FFF2-40B4-BE49-F238E27FC236}">
                  <a16:creationId xmlns:a16="http://schemas.microsoft.com/office/drawing/2014/main" id="{B59A64CC-038E-4369-98FE-93F23CB358E4}"/>
                </a:ext>
              </a:extLst>
            </p:cNvPr>
            <p:cNvSpPr/>
            <p:nvPr/>
          </p:nvSpPr>
          <p:spPr>
            <a:xfrm>
              <a:off x="6428589" y="3991557"/>
              <a:ext cx="330325" cy="347044"/>
            </a:xfrm>
            <a:prstGeom prst="rect">
              <a:avLst/>
            </a:prstGeom>
            <a:solidFill>
              <a:srgbClr val="FF99CC">
                <a:alpha val="32549"/>
              </a:srgbClr>
            </a:solidFill>
            <a:ln>
              <a:solidFill>
                <a:srgbClr val="C0504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43" name="Straight Arrow Connector 142">
              <a:extLst>
                <a:ext uri="{FF2B5EF4-FFF2-40B4-BE49-F238E27FC236}">
                  <a16:creationId xmlns:a16="http://schemas.microsoft.com/office/drawing/2014/main" id="{95D5D625-1AE4-D9A8-B68A-F1B32CA0D7AC}"/>
                </a:ext>
              </a:extLst>
            </p:cNvPr>
            <p:cNvCxnSpPr/>
            <p:nvPr/>
          </p:nvCxnSpPr>
          <p:spPr>
            <a:xfrm>
              <a:off x="6121555" y="4175661"/>
              <a:ext cx="302798"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758BF9C6-DF40-6849-9262-41D473A82C6A}"/>
                </a:ext>
              </a:extLst>
            </p:cNvPr>
            <p:cNvCxnSpPr/>
            <p:nvPr/>
          </p:nvCxnSpPr>
          <p:spPr>
            <a:xfrm flipV="1">
              <a:off x="6593751" y="3147224"/>
              <a:ext cx="114343" cy="844333"/>
            </a:xfrm>
            <a:prstGeom prst="straightConnector1">
              <a:avLst/>
            </a:prstGeom>
            <a:ln w="19050" cmpd="sng">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sp>
          <p:nvSpPr>
            <p:cNvPr id="145" name="Rectangle 144">
              <a:extLst>
                <a:ext uri="{FF2B5EF4-FFF2-40B4-BE49-F238E27FC236}">
                  <a16:creationId xmlns:a16="http://schemas.microsoft.com/office/drawing/2014/main" id="{E8C10AAC-1F6E-C886-DBCE-4C9F90944E41}"/>
                </a:ext>
              </a:extLst>
            </p:cNvPr>
            <p:cNvSpPr/>
            <p:nvPr/>
          </p:nvSpPr>
          <p:spPr>
            <a:xfrm>
              <a:off x="7061711" y="3991557"/>
              <a:ext cx="332443" cy="347044"/>
            </a:xfrm>
            <a:prstGeom prst="rect">
              <a:avLst/>
            </a:prstGeom>
            <a:solidFill>
              <a:srgbClr val="FF99CC">
                <a:alpha val="32549"/>
              </a:srgbClr>
            </a:solidFill>
            <a:ln>
              <a:solidFill>
                <a:srgbClr val="C0504D"/>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50" i="1" dirty="0">
                <a:solidFill>
                  <a:srgbClr val="000000"/>
                </a:solidFill>
                <a:latin typeface="+mj-lt"/>
                <a:cs typeface="CMU Bright Roman"/>
              </a:endParaRPr>
            </a:p>
          </p:txBody>
        </p:sp>
        <p:cxnSp>
          <p:nvCxnSpPr>
            <p:cNvPr id="146" name="Straight Arrow Connector 145">
              <a:extLst>
                <a:ext uri="{FF2B5EF4-FFF2-40B4-BE49-F238E27FC236}">
                  <a16:creationId xmlns:a16="http://schemas.microsoft.com/office/drawing/2014/main" id="{E56EBD9E-816D-C4A2-5D20-33A8EBD7AFD9}"/>
                </a:ext>
              </a:extLst>
            </p:cNvPr>
            <p:cNvCxnSpPr/>
            <p:nvPr/>
          </p:nvCxnSpPr>
          <p:spPr>
            <a:xfrm>
              <a:off x="6756796" y="4175661"/>
              <a:ext cx="302798" cy="0"/>
            </a:xfrm>
            <a:prstGeom prst="straightConnector1">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74792898-8CD1-C4FB-6609-3F2A4A53C0A5}"/>
                </a:ext>
              </a:extLst>
            </p:cNvPr>
            <p:cNvCxnSpPr/>
            <p:nvPr/>
          </p:nvCxnSpPr>
          <p:spPr>
            <a:xfrm flipV="1">
              <a:off x="7228991" y="3147224"/>
              <a:ext cx="114343" cy="844333"/>
            </a:xfrm>
            <a:prstGeom prst="straightConnector1">
              <a:avLst/>
            </a:prstGeom>
            <a:ln w="19050" cmpd="sng">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5F8D39E9-8AB1-3623-F85C-B1F1376DDEEE}"/>
                </a:ext>
              </a:extLst>
            </p:cNvPr>
            <p:cNvCxnSpPr/>
            <p:nvPr/>
          </p:nvCxnSpPr>
          <p:spPr>
            <a:xfrm flipV="1">
              <a:off x="4069730" y="3136643"/>
              <a:ext cx="114343" cy="846450"/>
            </a:xfrm>
            <a:prstGeom prst="straightConnector1">
              <a:avLst/>
            </a:prstGeom>
            <a:ln w="19050" cmpd="sng">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6B237E8A-BAC5-6926-0C28-58341F2ED78C}"/>
                </a:ext>
              </a:extLst>
            </p:cNvPr>
            <p:cNvCxnSpPr/>
            <p:nvPr/>
          </p:nvCxnSpPr>
          <p:spPr>
            <a:xfrm flipV="1">
              <a:off x="4700736" y="3136643"/>
              <a:ext cx="114343" cy="857031"/>
            </a:xfrm>
            <a:prstGeom prst="straightConnector1">
              <a:avLst/>
            </a:prstGeom>
            <a:ln w="19050" cmpd="sng">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07D38DFE-18E7-4DE3-A93F-1E406ED79D1A}"/>
                </a:ext>
              </a:extLst>
            </p:cNvPr>
            <p:cNvCxnSpPr/>
            <p:nvPr/>
          </p:nvCxnSpPr>
          <p:spPr>
            <a:xfrm flipV="1">
              <a:off x="5335976" y="3136643"/>
              <a:ext cx="103755" cy="857031"/>
            </a:xfrm>
            <a:prstGeom prst="straightConnector1">
              <a:avLst/>
            </a:prstGeom>
            <a:ln w="19050" cmpd="sng">
              <a:solidFill>
                <a:srgbClr val="C0504D"/>
              </a:solidFill>
              <a:tailEnd type="arrow"/>
            </a:ln>
            <a:effectLst/>
          </p:spPr>
          <p:style>
            <a:lnRef idx="2">
              <a:schemeClr val="accent1"/>
            </a:lnRef>
            <a:fillRef idx="0">
              <a:schemeClr val="accent1"/>
            </a:fillRef>
            <a:effectRef idx="1">
              <a:schemeClr val="accent1"/>
            </a:effectRef>
            <a:fontRef idx="minor">
              <a:schemeClr val="tx1"/>
            </a:fontRef>
          </p:style>
        </p:cxnSp>
        <p:sp>
          <p:nvSpPr>
            <p:cNvPr id="151" name="Freeform 150">
              <a:extLst>
                <a:ext uri="{FF2B5EF4-FFF2-40B4-BE49-F238E27FC236}">
                  <a16:creationId xmlns:a16="http://schemas.microsoft.com/office/drawing/2014/main" id="{63E73E0E-2473-D74D-2C04-726A4A9A30E2}"/>
                </a:ext>
              </a:extLst>
            </p:cNvPr>
            <p:cNvSpPr/>
            <p:nvPr/>
          </p:nvSpPr>
          <p:spPr>
            <a:xfrm>
              <a:off x="4006206" y="4328022"/>
              <a:ext cx="186337" cy="1041133"/>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sz="1350" i="1">
                <a:latin typeface="+mj-lt"/>
              </a:endParaRPr>
            </a:p>
          </p:txBody>
        </p:sp>
        <p:sp>
          <p:nvSpPr>
            <p:cNvPr id="152" name="Freeform 151">
              <a:extLst>
                <a:ext uri="{FF2B5EF4-FFF2-40B4-BE49-F238E27FC236}">
                  <a16:creationId xmlns:a16="http://schemas.microsoft.com/office/drawing/2014/main" id="{E33CC1BE-6890-21FD-B934-DB7A7912CA2A}"/>
                </a:ext>
              </a:extLst>
            </p:cNvPr>
            <p:cNvSpPr/>
            <p:nvPr/>
          </p:nvSpPr>
          <p:spPr>
            <a:xfrm>
              <a:off x="4654151" y="4328022"/>
              <a:ext cx="205394" cy="1036901"/>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sz="1350" i="1">
                <a:latin typeface="+mj-lt"/>
              </a:endParaRPr>
            </a:p>
          </p:txBody>
        </p:sp>
        <p:sp>
          <p:nvSpPr>
            <p:cNvPr id="153" name="Freeform 152">
              <a:extLst>
                <a:ext uri="{FF2B5EF4-FFF2-40B4-BE49-F238E27FC236}">
                  <a16:creationId xmlns:a16="http://schemas.microsoft.com/office/drawing/2014/main" id="{BDBC2480-BACE-B5FC-A8C3-1FD2018D8BFC}"/>
                </a:ext>
              </a:extLst>
            </p:cNvPr>
            <p:cNvSpPr/>
            <p:nvPr/>
          </p:nvSpPr>
          <p:spPr>
            <a:xfrm>
              <a:off x="5263982" y="4328022"/>
              <a:ext cx="207512" cy="1036901"/>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sz="1350" i="1">
                <a:latin typeface="+mj-lt"/>
              </a:endParaRPr>
            </a:p>
          </p:txBody>
        </p:sp>
        <p:sp>
          <p:nvSpPr>
            <p:cNvPr id="154" name="Freeform 153">
              <a:extLst>
                <a:ext uri="{FF2B5EF4-FFF2-40B4-BE49-F238E27FC236}">
                  <a16:creationId xmlns:a16="http://schemas.microsoft.com/office/drawing/2014/main" id="{631FE8B3-0AB3-B099-DCC8-663ADEC97086}"/>
                </a:ext>
              </a:extLst>
            </p:cNvPr>
            <p:cNvSpPr/>
            <p:nvPr/>
          </p:nvSpPr>
          <p:spPr>
            <a:xfrm>
              <a:off x="5916162" y="4328022"/>
              <a:ext cx="205394" cy="1036901"/>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sz="1350" i="1">
                <a:latin typeface="+mj-lt"/>
              </a:endParaRPr>
            </a:p>
          </p:txBody>
        </p:sp>
        <p:sp>
          <p:nvSpPr>
            <p:cNvPr id="155" name="Freeform 154">
              <a:extLst>
                <a:ext uri="{FF2B5EF4-FFF2-40B4-BE49-F238E27FC236}">
                  <a16:creationId xmlns:a16="http://schemas.microsoft.com/office/drawing/2014/main" id="{FB2A63B7-0645-F2CF-D287-8E2906FD16E6}"/>
                </a:ext>
              </a:extLst>
            </p:cNvPr>
            <p:cNvSpPr/>
            <p:nvPr/>
          </p:nvSpPr>
          <p:spPr>
            <a:xfrm>
              <a:off x="6536579" y="4328022"/>
              <a:ext cx="205395" cy="1036901"/>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sz="1350" i="1">
                <a:latin typeface="+mj-lt"/>
              </a:endParaRPr>
            </a:p>
          </p:txBody>
        </p:sp>
        <p:sp>
          <p:nvSpPr>
            <p:cNvPr id="156" name="Freeform 155">
              <a:extLst>
                <a:ext uri="{FF2B5EF4-FFF2-40B4-BE49-F238E27FC236}">
                  <a16:creationId xmlns:a16="http://schemas.microsoft.com/office/drawing/2014/main" id="{96EDEA7E-1C9F-C4F9-5220-41E0EA3F0546}"/>
                </a:ext>
              </a:extLst>
            </p:cNvPr>
            <p:cNvSpPr/>
            <p:nvPr/>
          </p:nvSpPr>
          <p:spPr>
            <a:xfrm>
              <a:off x="7159114" y="4332254"/>
              <a:ext cx="205395" cy="1034784"/>
            </a:xfrm>
            <a:custGeom>
              <a:avLst/>
              <a:gdLst>
                <a:gd name="connsiteX0" fmla="*/ 425257 w 425257"/>
                <a:gd name="connsiteY0" fmla="*/ 932973 h 932973"/>
                <a:gd name="connsiteX1" fmla="*/ 10578 w 425257"/>
                <a:gd name="connsiteY1" fmla="*/ 401697 h 932973"/>
                <a:gd name="connsiteX2" fmla="*/ 114248 w 425257"/>
                <a:gd name="connsiteY2" fmla="*/ 0 h 932973"/>
              </a:gdLst>
              <a:ahLst/>
              <a:cxnLst>
                <a:cxn ang="0">
                  <a:pos x="connsiteX0" y="connsiteY0"/>
                </a:cxn>
                <a:cxn ang="0">
                  <a:pos x="connsiteX1" y="connsiteY1"/>
                </a:cxn>
                <a:cxn ang="0">
                  <a:pos x="connsiteX2" y="connsiteY2"/>
                </a:cxn>
              </a:cxnLst>
              <a:rect l="l" t="t" r="r" b="b"/>
              <a:pathLst>
                <a:path w="425257" h="932973">
                  <a:moveTo>
                    <a:pt x="425257" y="932973"/>
                  </a:moveTo>
                  <a:cubicBezTo>
                    <a:pt x="243835" y="745082"/>
                    <a:pt x="62413" y="557192"/>
                    <a:pt x="10578" y="401697"/>
                  </a:cubicBezTo>
                  <a:cubicBezTo>
                    <a:pt x="-41257" y="246201"/>
                    <a:pt x="114248" y="0"/>
                    <a:pt x="114248" y="0"/>
                  </a:cubicBezTo>
                </a:path>
              </a:pathLst>
            </a:custGeom>
            <a:ln>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sz="1350" i="1">
                <a:latin typeface="+mj-lt"/>
              </a:endParaRPr>
            </a:p>
          </p:txBody>
        </p:sp>
        <p:cxnSp>
          <p:nvCxnSpPr>
            <p:cNvPr id="157" name="Straight Arrow Connector 156">
              <a:extLst>
                <a:ext uri="{FF2B5EF4-FFF2-40B4-BE49-F238E27FC236}">
                  <a16:creationId xmlns:a16="http://schemas.microsoft.com/office/drawing/2014/main" id="{38BF302F-0C70-8C2D-C1DD-35CB92705A79}"/>
                </a:ext>
              </a:extLst>
            </p:cNvPr>
            <p:cNvCxnSpPr>
              <a:stCxn id="105" idx="0"/>
              <a:endCxn id="123" idx="2"/>
            </p:cNvCxnSpPr>
            <p:nvPr/>
          </p:nvCxnSpPr>
          <p:spPr>
            <a:xfrm flipH="1" flipV="1">
              <a:off x="7343335" y="3147224"/>
              <a:ext cx="247743" cy="1604022"/>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a:extLst>
                <a:ext uri="{FF2B5EF4-FFF2-40B4-BE49-F238E27FC236}">
                  <a16:creationId xmlns:a16="http://schemas.microsoft.com/office/drawing/2014/main" id="{01E71752-A3D8-082D-49E5-7490494838AD}"/>
                </a:ext>
              </a:extLst>
            </p:cNvPr>
            <p:cNvCxnSpPr>
              <a:stCxn id="103" idx="0"/>
              <a:endCxn id="121" idx="2"/>
            </p:cNvCxnSpPr>
            <p:nvPr/>
          </p:nvCxnSpPr>
          <p:spPr>
            <a:xfrm flipH="1" flipV="1">
              <a:off x="6708094" y="3147224"/>
              <a:ext cx="247743" cy="1604022"/>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4C6066E6-C9B8-C03D-6420-D2C1687D33AD}"/>
                </a:ext>
              </a:extLst>
            </p:cNvPr>
            <p:cNvCxnSpPr>
              <a:stCxn id="101" idx="0"/>
              <a:endCxn id="119" idx="2"/>
            </p:cNvCxnSpPr>
            <p:nvPr/>
          </p:nvCxnSpPr>
          <p:spPr>
            <a:xfrm flipH="1" flipV="1">
              <a:off x="6074971" y="3136643"/>
              <a:ext cx="249861" cy="1604022"/>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2B296CE7-07D3-2B3F-E6C5-CD87BD05EF46}"/>
                </a:ext>
              </a:extLst>
            </p:cNvPr>
            <p:cNvCxnSpPr>
              <a:stCxn id="99" idx="0"/>
              <a:endCxn id="118" idx="2"/>
            </p:cNvCxnSpPr>
            <p:nvPr/>
          </p:nvCxnSpPr>
          <p:spPr>
            <a:xfrm flipH="1" flipV="1">
              <a:off x="5439731" y="3136643"/>
              <a:ext cx="247744" cy="1604022"/>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F179B6D2-FF55-AEFE-7E71-776864A8CE18}"/>
                </a:ext>
              </a:extLst>
            </p:cNvPr>
            <p:cNvCxnSpPr>
              <a:stCxn id="96" idx="0"/>
              <a:endCxn id="117" idx="2"/>
            </p:cNvCxnSpPr>
            <p:nvPr/>
          </p:nvCxnSpPr>
          <p:spPr>
            <a:xfrm flipH="1" flipV="1">
              <a:off x="4815079" y="3136643"/>
              <a:ext cx="249861" cy="1604022"/>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a:extLst>
                <a:ext uri="{FF2B5EF4-FFF2-40B4-BE49-F238E27FC236}">
                  <a16:creationId xmlns:a16="http://schemas.microsoft.com/office/drawing/2014/main" id="{F0C2AB0E-F4C7-E439-2BAD-0C8EB596BFB2}"/>
                </a:ext>
              </a:extLst>
            </p:cNvPr>
            <p:cNvCxnSpPr>
              <a:stCxn id="93" idx="0"/>
              <a:endCxn id="116" idx="2"/>
            </p:cNvCxnSpPr>
            <p:nvPr/>
          </p:nvCxnSpPr>
          <p:spPr>
            <a:xfrm flipH="1" flipV="1">
              <a:off x="4184074" y="3136643"/>
              <a:ext cx="247743" cy="1604022"/>
            </a:xfrm>
            <a:prstGeom prst="straightConnector1">
              <a:avLst/>
            </a:prstGeom>
            <a:ln w="19050" cmpd="sng">
              <a:solidFill>
                <a:schemeClr val="accent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4" name="Content Placeholder 2">
            <a:extLst>
              <a:ext uri="{FF2B5EF4-FFF2-40B4-BE49-F238E27FC236}">
                <a16:creationId xmlns:a16="http://schemas.microsoft.com/office/drawing/2014/main" id="{093F1A7E-B8F7-5345-6199-3C8DD879C1FF}"/>
              </a:ext>
            </a:extLst>
          </p:cNvPr>
          <p:cNvSpPr txBox="1">
            <a:spLocks/>
          </p:cNvSpPr>
          <p:nvPr/>
        </p:nvSpPr>
        <p:spPr bwMode="auto">
          <a:xfrm>
            <a:off x="2440782" y="3939779"/>
            <a:ext cx="4631531" cy="305990"/>
          </a:xfrm>
          <a:prstGeom prst="rect">
            <a:avLst/>
          </a:prstGeom>
          <a:noFill/>
          <a:ln w="9525">
            <a:noFill/>
            <a:miter lim="800000"/>
            <a:headEnd/>
            <a:tailEnd/>
          </a:ln>
          <a:effectLst/>
        </p:spPr>
        <p:txBody>
          <a:bodyPr lIns="51792" tIns="25897" rIns="51792" bIns="25897">
            <a:normAutofit/>
          </a:bodyPr>
          <a:lstStyle>
            <a:lvl1pPr marL="342900" indent="-342900" algn="l" rtl="0" eaLnBrk="1" fontAlgn="base" hangingPunct="1">
              <a:spcBef>
                <a:spcPct val="20000"/>
              </a:spcBef>
              <a:spcAft>
                <a:spcPct val="0"/>
              </a:spcAft>
              <a:buClr>
                <a:schemeClr val="accent2"/>
              </a:buClr>
              <a:buSzPct val="80000"/>
              <a:buFont typeface="Wingdings" pitchFamily="2" charset="2"/>
              <a:buChar char="l"/>
              <a:defRPr kumimoji="1" sz="2800" b="0">
                <a:solidFill>
                  <a:schemeClr val="tx1"/>
                </a:solidFill>
                <a:effectLst>
                  <a:outerShdw blurRad="38100" dist="38100" dir="2700000" algn="tl">
                    <a:srgbClr val="C0C0C0"/>
                  </a:outerShdw>
                </a:effectLst>
                <a:latin typeface="Calibri" pitchFamily="34" charset="0"/>
                <a:ea typeface="+mn-ea"/>
                <a:cs typeface="+mn-cs"/>
              </a:defRPr>
            </a:lvl1pPr>
            <a:lvl2pPr marL="742950" indent="-285750" algn="l" rtl="0" eaLnBrk="1" fontAlgn="base" hangingPunct="1">
              <a:spcBef>
                <a:spcPct val="20000"/>
              </a:spcBef>
              <a:spcAft>
                <a:spcPct val="0"/>
              </a:spcAft>
              <a:buFont typeface="Wingdings" pitchFamily="2" charset="2"/>
              <a:buChar char="§"/>
              <a:defRPr kumimoji="1" sz="2400" b="0">
                <a:solidFill>
                  <a:schemeClr val="tx1"/>
                </a:solidFill>
                <a:latin typeface="Calibri" pitchFamily="34" charset="0"/>
              </a:defRPr>
            </a:lvl2pPr>
            <a:lvl3pPr marL="1143000" indent="-228600" algn="l" rtl="0" eaLnBrk="1" fontAlgn="base" hangingPunct="1">
              <a:spcBef>
                <a:spcPct val="20000"/>
              </a:spcBef>
              <a:spcAft>
                <a:spcPct val="0"/>
              </a:spcAft>
              <a:buClr>
                <a:schemeClr val="accent2"/>
              </a:buClr>
              <a:buChar char="•"/>
              <a:defRPr kumimoji="1" sz="2000" b="0">
                <a:solidFill>
                  <a:schemeClr val="tx1"/>
                </a:solidFill>
                <a:latin typeface="Calibri" pitchFamily="34" charset="0"/>
              </a:defRPr>
            </a:lvl3pPr>
            <a:lvl4pPr marL="1600200" indent="-228600" algn="l" rtl="0" eaLnBrk="1" fontAlgn="base" hangingPunct="1">
              <a:spcBef>
                <a:spcPct val="20000"/>
              </a:spcBef>
              <a:spcAft>
                <a:spcPct val="0"/>
              </a:spcAft>
              <a:buChar char="–"/>
              <a:defRPr kumimoji="1" b="0">
                <a:solidFill>
                  <a:schemeClr val="tx1"/>
                </a:solidFill>
                <a:latin typeface="Calibri" pitchFamily="34" charset="0"/>
              </a:defRPr>
            </a:lvl4pPr>
            <a:lvl5pPr marL="2057400" indent="-228600" algn="l" rtl="0" eaLnBrk="1" fontAlgn="base" hangingPunct="1">
              <a:spcBef>
                <a:spcPct val="20000"/>
              </a:spcBef>
              <a:spcAft>
                <a:spcPct val="0"/>
              </a:spcAft>
              <a:buClr>
                <a:schemeClr val="accent2"/>
              </a:buClr>
              <a:buChar char="•"/>
              <a:defRPr kumimoji="1" b="0">
                <a:solidFill>
                  <a:schemeClr val="tx1"/>
                </a:solidFill>
                <a:latin typeface="Calibri" pitchFamily="34" charset="0"/>
              </a:defRPr>
            </a:lvl5pPr>
            <a:lvl6pPr marL="2514600" indent="-228600" algn="l" rtl="0" eaLnBrk="1" fontAlgn="base" hangingPunct="1">
              <a:spcBef>
                <a:spcPct val="20000"/>
              </a:spcBef>
              <a:spcAft>
                <a:spcPct val="0"/>
              </a:spcAft>
              <a:buClr>
                <a:schemeClr val="accent2"/>
              </a:buClr>
              <a:buChar char="•"/>
              <a:defRPr kumimoji="1" sz="2000" b="1">
                <a:solidFill>
                  <a:schemeClr val="tx1"/>
                </a:solidFill>
                <a:latin typeface="+mn-lt"/>
              </a:defRPr>
            </a:lvl6pPr>
            <a:lvl7pPr marL="2971800" indent="-228600" algn="l" rtl="0" eaLnBrk="1" fontAlgn="base" hangingPunct="1">
              <a:spcBef>
                <a:spcPct val="20000"/>
              </a:spcBef>
              <a:spcAft>
                <a:spcPct val="0"/>
              </a:spcAft>
              <a:buClr>
                <a:schemeClr val="accent2"/>
              </a:buClr>
              <a:buChar char="•"/>
              <a:defRPr kumimoji="1" sz="2000" b="1">
                <a:solidFill>
                  <a:schemeClr val="tx1"/>
                </a:solidFill>
                <a:latin typeface="+mn-lt"/>
              </a:defRPr>
            </a:lvl7pPr>
            <a:lvl8pPr marL="3429000" indent="-228600" algn="l" rtl="0" eaLnBrk="1" fontAlgn="base" hangingPunct="1">
              <a:spcBef>
                <a:spcPct val="20000"/>
              </a:spcBef>
              <a:spcAft>
                <a:spcPct val="0"/>
              </a:spcAft>
              <a:buClr>
                <a:schemeClr val="accent2"/>
              </a:buClr>
              <a:buChar char="•"/>
              <a:defRPr kumimoji="1" sz="2000" b="1">
                <a:solidFill>
                  <a:schemeClr val="tx1"/>
                </a:solidFill>
                <a:latin typeface="+mn-lt"/>
              </a:defRPr>
            </a:lvl8pPr>
            <a:lvl9pPr marL="3886200" indent="-228600" algn="l" rtl="0" eaLnBrk="1" fontAlgn="base" hangingPunct="1">
              <a:spcBef>
                <a:spcPct val="20000"/>
              </a:spcBef>
              <a:spcAft>
                <a:spcPct val="0"/>
              </a:spcAft>
              <a:buClr>
                <a:schemeClr val="accent2"/>
              </a:buClr>
              <a:buChar char="•"/>
              <a:defRPr kumimoji="1" sz="2000" b="1">
                <a:solidFill>
                  <a:schemeClr val="tx1"/>
                </a:solidFill>
                <a:latin typeface="+mn-lt"/>
              </a:defRPr>
            </a:lvl9pPr>
          </a:lstStyle>
          <a:p>
            <a:pPr marL="0" indent="0">
              <a:buNone/>
              <a:defRPr/>
            </a:pPr>
            <a:r>
              <a:rPr lang="en-US" sz="1350" kern="0" dirty="0">
                <a:cs typeface="Calibri" panose="020F0502020204030204" pitchFamily="34" charset="0"/>
              </a:rPr>
              <a:t>Popular in speech recognition and NLP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P spid="16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a:extLst>
              <a:ext uri="{FF2B5EF4-FFF2-40B4-BE49-F238E27FC236}">
                <a16:creationId xmlns:a16="http://schemas.microsoft.com/office/drawing/2014/main" id="{9A262387-CB88-0713-E1EA-2671ACFA8C33}"/>
              </a:ext>
            </a:extLst>
          </p:cNvPr>
          <p:cNvSpPr txBox="1">
            <a:spLocks/>
          </p:cNvSpPr>
          <p:nvPr/>
        </p:nvSpPr>
        <p:spPr bwMode="auto">
          <a:xfrm>
            <a:off x="2353866" y="642937"/>
            <a:ext cx="4436269" cy="4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D95900"/>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ClrTx/>
              <a:buFontTx/>
              <a:buNone/>
            </a:pPr>
            <a:r>
              <a:rPr lang="en-US" altLang="zh-TW" sz="2250">
                <a:solidFill>
                  <a:schemeClr val="tx2"/>
                </a:solidFill>
                <a:latin typeface="Tw Cen MT Condensed" panose="020B0606020104020203" pitchFamily="34" charset="0"/>
              </a:rPr>
              <a:t>Pyramid RNN (</a:t>
            </a:r>
            <a:r>
              <a:rPr lang="en-US" altLang="zh-TW" sz="2250">
                <a:solidFill>
                  <a:srgbClr val="FF0000"/>
                </a:solidFill>
                <a:latin typeface="Tw Cen MT Condensed" panose="020B0606020104020203" pitchFamily="34" charset="0"/>
              </a:rPr>
              <a:t>not covered in this lecturer</a:t>
            </a:r>
            <a:r>
              <a:rPr lang="en-US" altLang="zh-TW" sz="2250">
                <a:solidFill>
                  <a:schemeClr val="tx2"/>
                </a:solidFill>
                <a:latin typeface="Tw Cen MT Condensed" panose="020B0606020104020203" pitchFamily="34" charset="0"/>
              </a:rPr>
              <a:t>)</a:t>
            </a:r>
            <a:endParaRPr lang="zh-TW" altLang="en-US" sz="2250">
              <a:solidFill>
                <a:schemeClr val="tx2"/>
              </a:solidFill>
              <a:latin typeface="Tw Cen MT Condensed" panose="020B0606020104020203" pitchFamily="34" charset="0"/>
            </a:endParaRPr>
          </a:p>
        </p:txBody>
      </p:sp>
      <p:sp>
        <p:nvSpPr>
          <p:cNvPr id="24579" name="內容版面配置區 2">
            <a:extLst>
              <a:ext uri="{FF2B5EF4-FFF2-40B4-BE49-F238E27FC236}">
                <a16:creationId xmlns:a16="http://schemas.microsoft.com/office/drawing/2014/main" id="{0D68BC75-4652-4E7B-4729-AEC059CD39FB}"/>
              </a:ext>
            </a:extLst>
          </p:cNvPr>
          <p:cNvSpPr>
            <a:spLocks noGrp="1"/>
          </p:cNvSpPr>
          <p:nvPr>
            <p:ph idx="1"/>
          </p:nvPr>
        </p:nvSpPr>
        <p:spPr>
          <a:xfrm>
            <a:off x="2386013" y="1328738"/>
            <a:ext cx="4371975" cy="350044"/>
          </a:xfrm>
        </p:spPr>
        <p:txBody>
          <a:bodyPr/>
          <a:lstStyle/>
          <a:p>
            <a:pPr marL="0" indent="0">
              <a:buNone/>
            </a:pPr>
            <a:r>
              <a:rPr lang="en-US" altLang="zh-TW">
                <a:ea typeface="ＭＳ Ｐゴシック" panose="020B0600070205080204" pitchFamily="34" charset="-128"/>
                <a:cs typeface="Arial" panose="020B0604020202020204" pitchFamily="34" charset="0"/>
              </a:rPr>
              <a:t>Reducing the number of time steps</a:t>
            </a:r>
            <a:endParaRPr lang="zh-TW" altLang="en-US">
              <a:ea typeface="ＭＳ Ｐゴシック" panose="020B0600070205080204" pitchFamily="34" charset="-128"/>
              <a:cs typeface="Arial" panose="020B0604020202020204" pitchFamily="34" charset="0"/>
            </a:endParaRPr>
          </a:p>
        </p:txBody>
      </p:sp>
      <p:pic>
        <p:nvPicPr>
          <p:cNvPr id="24580" name="圖片 3">
            <a:extLst>
              <a:ext uri="{FF2B5EF4-FFF2-40B4-BE49-F238E27FC236}">
                <a16:creationId xmlns:a16="http://schemas.microsoft.com/office/drawing/2014/main" id="{A5A8EBFF-E1C1-F892-4FC9-96ADE938A9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5748" y="2007394"/>
            <a:ext cx="4830365"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矩形 4">
            <a:extLst>
              <a:ext uri="{FF2B5EF4-FFF2-40B4-BE49-F238E27FC236}">
                <a16:creationId xmlns:a16="http://schemas.microsoft.com/office/drawing/2014/main" id="{E8C56493-98EC-AA0C-F9EA-65053594A95E}"/>
              </a:ext>
            </a:extLst>
          </p:cNvPr>
          <p:cNvSpPr>
            <a:spLocks noChangeArrowheads="1"/>
          </p:cNvSpPr>
          <p:nvPr/>
        </p:nvSpPr>
        <p:spPr bwMode="auto">
          <a:xfrm>
            <a:off x="2506266" y="3882629"/>
            <a:ext cx="4283869" cy="559961"/>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zh-TW" sz="1013">
                <a:solidFill>
                  <a:srgbClr val="000000"/>
                </a:solidFill>
                <a:latin typeface="Times New Roman" panose="02020603050405020304" pitchFamily="18" charset="0"/>
              </a:rPr>
              <a:t>W. Chan, N. Jaitly, Q. Le and O. Vinyals, “Listen, attend and spell: A neural network for large vocabulary conversational speech recognition,”</a:t>
            </a:r>
            <a:r>
              <a:rPr lang="zh-TW" altLang="en-US" sz="1013">
                <a:solidFill>
                  <a:srgbClr val="000000"/>
                </a:solidFill>
                <a:latin typeface="Times New Roman" panose="02020603050405020304" pitchFamily="18" charset="0"/>
              </a:rPr>
              <a:t> </a:t>
            </a:r>
            <a:r>
              <a:rPr lang="en-US" altLang="zh-TW" sz="1013">
                <a:solidFill>
                  <a:srgbClr val="000000"/>
                </a:solidFill>
                <a:latin typeface="Times New Roman" panose="02020603050405020304" pitchFamily="18" charset="0"/>
              </a:rPr>
              <a:t>ICASSP, 2016</a:t>
            </a:r>
            <a:endParaRPr lang="zh-TW" altLang="en-US" sz="1013"/>
          </a:p>
        </p:txBody>
      </p:sp>
      <p:sp>
        <p:nvSpPr>
          <p:cNvPr id="24582" name="TextBox 1">
            <a:extLst>
              <a:ext uri="{FF2B5EF4-FFF2-40B4-BE49-F238E27FC236}">
                <a16:creationId xmlns:a16="http://schemas.microsoft.com/office/drawing/2014/main" id="{72189C24-A5FA-1666-CAC9-2F34588454A8}"/>
              </a:ext>
            </a:extLst>
          </p:cNvPr>
          <p:cNvSpPr txBox="1">
            <a:spLocks noChangeArrowheads="1"/>
          </p:cNvSpPr>
          <p:nvPr/>
        </p:nvSpPr>
        <p:spPr bwMode="auto">
          <a:xfrm>
            <a:off x="1993107" y="2057400"/>
            <a:ext cx="8451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D95900"/>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900"/>
              <a:t>Bidirectional </a:t>
            </a:r>
          </a:p>
          <a:p>
            <a:pPr eaLnBrk="1" hangingPunct="1">
              <a:spcBef>
                <a:spcPct val="0"/>
              </a:spcBef>
              <a:buClrTx/>
              <a:buFontTx/>
              <a:buNone/>
            </a:pPr>
            <a:r>
              <a:rPr lang="en-US" altLang="en-US" sz="900"/>
              <a:t>RNN</a:t>
            </a:r>
          </a:p>
        </p:txBody>
      </p:sp>
      <p:cxnSp>
        <p:nvCxnSpPr>
          <p:cNvPr id="4" name="Straight Arrow Connector 3">
            <a:extLst>
              <a:ext uri="{FF2B5EF4-FFF2-40B4-BE49-F238E27FC236}">
                <a16:creationId xmlns:a16="http://schemas.microsoft.com/office/drawing/2014/main" id="{D65BB5F0-0F43-00E0-7297-BB0B0A847798}"/>
              </a:ext>
            </a:extLst>
          </p:cNvPr>
          <p:cNvCxnSpPr>
            <a:cxnSpLocks noChangeShapeType="1"/>
          </p:cNvCxnSpPr>
          <p:nvPr/>
        </p:nvCxnSpPr>
        <p:spPr bwMode="auto">
          <a:xfrm>
            <a:off x="2085975" y="2443162"/>
            <a:ext cx="214313" cy="64293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cxnSp>
        <p:nvCxnSpPr>
          <p:cNvPr id="6" name="Straight Arrow Connector 5">
            <a:extLst>
              <a:ext uri="{FF2B5EF4-FFF2-40B4-BE49-F238E27FC236}">
                <a16:creationId xmlns:a16="http://schemas.microsoft.com/office/drawing/2014/main" id="{AC09B81F-E278-E033-E08E-315EBCB80818}"/>
              </a:ext>
            </a:extLst>
          </p:cNvPr>
          <p:cNvCxnSpPr>
            <a:cxnSpLocks noChangeShapeType="1"/>
          </p:cNvCxnSpPr>
          <p:nvPr/>
        </p:nvCxnSpPr>
        <p:spPr bwMode="auto">
          <a:xfrm>
            <a:off x="2214562" y="2400300"/>
            <a:ext cx="214313" cy="2571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cxnSp>
        <p:nvCxnSpPr>
          <p:cNvPr id="9" name="Straight Arrow Connector 8">
            <a:extLst>
              <a:ext uri="{FF2B5EF4-FFF2-40B4-BE49-F238E27FC236}">
                <a16:creationId xmlns:a16="http://schemas.microsoft.com/office/drawing/2014/main" id="{6B9EE7A8-5141-E3D8-C02D-E9A90574041E}"/>
              </a:ext>
            </a:extLst>
          </p:cNvPr>
          <p:cNvCxnSpPr>
            <a:cxnSpLocks noChangeShapeType="1"/>
          </p:cNvCxnSpPr>
          <p:nvPr/>
        </p:nvCxnSpPr>
        <p:spPr bwMode="auto">
          <a:xfrm>
            <a:off x="2643187" y="2314575"/>
            <a:ext cx="214313" cy="42863"/>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
        <p:nvSpPr>
          <p:cNvPr id="19465" name="TextBox 9">
            <a:extLst>
              <a:ext uri="{FF2B5EF4-FFF2-40B4-BE49-F238E27FC236}">
                <a16:creationId xmlns:a16="http://schemas.microsoft.com/office/drawing/2014/main" id="{03A7094D-2949-9BA2-BA55-7C93967AE845}"/>
              </a:ext>
            </a:extLst>
          </p:cNvPr>
          <p:cNvSpPr txBox="1">
            <a:spLocks noChangeArrowheads="1"/>
          </p:cNvSpPr>
          <p:nvPr/>
        </p:nvSpPr>
        <p:spPr bwMode="auto">
          <a:xfrm>
            <a:off x="4972050" y="1163241"/>
            <a:ext cx="1915909" cy="248209"/>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a:t>Significantly speed up training</a:t>
            </a:r>
          </a:p>
        </p:txBody>
      </p:sp>
      <p:cxnSp>
        <p:nvCxnSpPr>
          <p:cNvPr id="12" name="Straight Arrow Connector 11">
            <a:extLst>
              <a:ext uri="{FF2B5EF4-FFF2-40B4-BE49-F238E27FC236}">
                <a16:creationId xmlns:a16="http://schemas.microsoft.com/office/drawing/2014/main" id="{BD288DE2-5003-3126-6955-A93CAE8241BB}"/>
              </a:ext>
            </a:extLst>
          </p:cNvPr>
          <p:cNvCxnSpPr>
            <a:cxnSpLocks noChangeShapeType="1"/>
          </p:cNvCxnSpPr>
          <p:nvPr/>
        </p:nvCxnSpPr>
        <p:spPr bwMode="auto">
          <a:xfrm>
            <a:off x="5872163" y="1371600"/>
            <a:ext cx="0" cy="47148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1">
            <a:extLst>
              <a:ext uri="{FF2B5EF4-FFF2-40B4-BE49-F238E27FC236}">
                <a16:creationId xmlns:a16="http://schemas.microsoft.com/office/drawing/2014/main" id="{AFB6A773-F3F4-88F8-6CF9-FDF0956D5D7A}"/>
              </a:ext>
            </a:extLst>
          </p:cNvPr>
          <p:cNvSpPr>
            <a:spLocks noGrp="1"/>
          </p:cNvSpPr>
          <p:nvPr>
            <p:ph type="title"/>
          </p:nvPr>
        </p:nvSpPr>
        <p:spPr>
          <a:xfrm>
            <a:off x="2220517" y="0"/>
            <a:ext cx="5784056" cy="566738"/>
          </a:xfrm>
        </p:spPr>
        <p:txBody>
          <a:bodyPr/>
          <a:lstStyle/>
          <a:p>
            <a:r>
              <a:rPr lang="en-US" altLang="zh-TW">
                <a:latin typeface="Arial" panose="020B0604020202020204" pitchFamily="34" charset="0"/>
                <a:ea typeface="ＭＳ Ｐゴシック" panose="020B0600070205080204" pitchFamily="34" charset="-128"/>
                <a:cs typeface="Arial" panose="020B0604020202020204" pitchFamily="34" charset="0"/>
              </a:rPr>
              <a:t>Vanilla RNN</a:t>
            </a:r>
            <a:endParaRPr lang="zh-TW" altLang="en-US">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5603" name="群組 21">
            <a:extLst>
              <a:ext uri="{FF2B5EF4-FFF2-40B4-BE49-F238E27FC236}">
                <a16:creationId xmlns:a16="http://schemas.microsoft.com/office/drawing/2014/main" id="{A232A05F-7BDA-9D07-DA7E-CA26C8539F87}"/>
              </a:ext>
            </a:extLst>
          </p:cNvPr>
          <p:cNvGrpSpPr>
            <a:grpSpLocks/>
          </p:cNvGrpSpPr>
          <p:nvPr/>
        </p:nvGrpSpPr>
        <p:grpSpPr bwMode="auto">
          <a:xfrm>
            <a:off x="2480072" y="1844279"/>
            <a:ext cx="1590675" cy="1503759"/>
            <a:chOff x="5883124" y="170421"/>
            <a:chExt cx="2827866" cy="2673220"/>
          </a:xfrm>
        </p:grpSpPr>
        <p:sp>
          <p:nvSpPr>
            <p:cNvPr id="7" name="矩形 3">
              <a:extLst>
                <a:ext uri="{FF2B5EF4-FFF2-40B4-BE49-F238E27FC236}">
                  <a16:creationId xmlns:a16="http://schemas.microsoft.com/office/drawing/2014/main" id="{16DC8B63-97FC-1860-E731-EA728C77D20A}"/>
                </a:ext>
              </a:extLst>
            </p:cNvPr>
            <p:cNvSpPr/>
            <p:nvPr/>
          </p:nvSpPr>
          <p:spPr>
            <a:xfrm>
              <a:off x="6848324" y="1057261"/>
              <a:ext cx="931333" cy="92917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575" i="1" dirty="0">
                  <a:solidFill>
                    <a:schemeClr val="tx1"/>
                  </a:solidFill>
                  <a:latin typeface="+mj-lt"/>
                </a:rPr>
                <a:t>f</a:t>
              </a:r>
              <a:endParaRPr lang="zh-TW" altLang="en-US" sz="1575" i="1" dirty="0">
                <a:solidFill>
                  <a:schemeClr val="tx1"/>
                </a:solidFill>
                <a:latin typeface="+mj-lt"/>
              </a:endParaRPr>
            </a:p>
          </p:txBody>
        </p:sp>
        <p:sp>
          <p:nvSpPr>
            <p:cNvPr id="8" name="矩形 4">
              <a:extLst>
                <a:ext uri="{FF2B5EF4-FFF2-40B4-BE49-F238E27FC236}">
                  <a16:creationId xmlns:a16="http://schemas.microsoft.com/office/drawing/2014/main" id="{B5185528-3222-FCA3-5722-06B105C55D8F}"/>
                </a:ext>
              </a:extLst>
            </p:cNvPr>
            <p:cNvSpPr/>
            <p:nvPr/>
          </p:nvSpPr>
          <p:spPr>
            <a:xfrm>
              <a:off x="5883124" y="1057261"/>
              <a:ext cx="508000" cy="929172"/>
            </a:xfrm>
            <a:prstGeom prst="rect">
              <a:avLst/>
            </a:prstGeom>
            <a:solidFill>
              <a:schemeClr val="accent1">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575" i="1" dirty="0">
                  <a:latin typeface="+mj-lt"/>
                </a:rPr>
                <a:t>h</a:t>
              </a:r>
              <a:endParaRPr lang="zh-TW" altLang="en-US" sz="1575" i="1" baseline="30000" dirty="0">
                <a:latin typeface="+mj-lt"/>
              </a:endParaRPr>
            </a:p>
          </p:txBody>
        </p:sp>
        <p:sp>
          <p:nvSpPr>
            <p:cNvPr id="9" name="矩形 5">
              <a:extLst>
                <a:ext uri="{FF2B5EF4-FFF2-40B4-BE49-F238E27FC236}">
                  <a16:creationId xmlns:a16="http://schemas.microsoft.com/office/drawing/2014/main" id="{08F54D0F-6D61-B429-FFDE-3E7E1DCCA18A}"/>
                </a:ext>
              </a:extLst>
            </p:cNvPr>
            <p:cNvSpPr/>
            <p:nvPr/>
          </p:nvSpPr>
          <p:spPr>
            <a:xfrm>
              <a:off x="8202990" y="1078426"/>
              <a:ext cx="508000" cy="931288"/>
            </a:xfrm>
            <a:prstGeom prst="rect">
              <a:avLst/>
            </a:prstGeom>
            <a:solidFill>
              <a:schemeClr val="accent1">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575" i="1" dirty="0">
                  <a:latin typeface="+mj-lt"/>
                </a:rPr>
                <a:t>h</a:t>
              </a:r>
              <a:r>
                <a:rPr lang="en-US" altLang="zh-TW" sz="1575" i="1" baseline="30000" dirty="0">
                  <a:latin typeface="+mj-lt"/>
                </a:rPr>
                <a:t>'</a:t>
              </a:r>
              <a:endParaRPr lang="zh-TW" altLang="en-US" sz="1575" i="1" baseline="30000" dirty="0">
                <a:latin typeface="+mj-lt"/>
              </a:endParaRPr>
            </a:p>
          </p:txBody>
        </p:sp>
        <p:sp>
          <p:nvSpPr>
            <p:cNvPr id="10" name="矩形 6">
              <a:extLst>
                <a:ext uri="{FF2B5EF4-FFF2-40B4-BE49-F238E27FC236}">
                  <a16:creationId xmlns:a16="http://schemas.microsoft.com/office/drawing/2014/main" id="{F257ACBE-9F37-D640-F74B-130440640395}"/>
                </a:ext>
              </a:extLst>
            </p:cNvPr>
            <p:cNvSpPr/>
            <p:nvPr/>
          </p:nvSpPr>
          <p:spPr>
            <a:xfrm>
              <a:off x="6848324" y="170421"/>
              <a:ext cx="931333" cy="465644"/>
            </a:xfrm>
            <a:prstGeom prst="rect">
              <a:avLst/>
            </a:prstGeom>
            <a:solidFill>
              <a:schemeClr val="accent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r>
                <a:rPr lang="en-US" altLang="zh-TW" sz="1575" i="1" dirty="0">
                  <a:latin typeface="+mj-lt"/>
                </a:rPr>
                <a:t>y</a:t>
              </a:r>
              <a:endParaRPr lang="zh-TW" altLang="en-US" sz="1575" i="1" baseline="30000" dirty="0">
                <a:latin typeface="+mj-lt"/>
              </a:endParaRPr>
            </a:p>
          </p:txBody>
        </p:sp>
        <p:sp>
          <p:nvSpPr>
            <p:cNvPr id="11" name="矩形 7">
              <a:extLst>
                <a:ext uri="{FF2B5EF4-FFF2-40B4-BE49-F238E27FC236}">
                  <a16:creationId xmlns:a16="http://schemas.microsoft.com/office/drawing/2014/main" id="{C6941F28-9EE6-5C34-96A7-25DD5AB78419}"/>
                </a:ext>
              </a:extLst>
            </p:cNvPr>
            <p:cNvSpPr/>
            <p:nvPr/>
          </p:nvSpPr>
          <p:spPr>
            <a:xfrm>
              <a:off x="6848324" y="2377997"/>
              <a:ext cx="931333" cy="465644"/>
            </a:xfrm>
            <a:prstGeom prst="rect">
              <a:avLst/>
            </a:prstGeom>
            <a:solidFill>
              <a:schemeClr val="accent1">
                <a:lumMod val="75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r>
                <a:rPr lang="en-US" altLang="zh-TW" sz="1575" i="1" dirty="0">
                  <a:latin typeface="+mj-lt"/>
                </a:rPr>
                <a:t>x</a:t>
              </a:r>
              <a:endParaRPr lang="zh-TW" altLang="en-US" sz="1575" i="1" baseline="30000" dirty="0">
                <a:latin typeface="+mj-lt"/>
              </a:endParaRPr>
            </a:p>
          </p:txBody>
        </p:sp>
        <p:cxnSp>
          <p:nvCxnSpPr>
            <p:cNvPr id="12" name="直線單箭頭接點 8">
              <a:extLst>
                <a:ext uri="{FF2B5EF4-FFF2-40B4-BE49-F238E27FC236}">
                  <a16:creationId xmlns:a16="http://schemas.microsoft.com/office/drawing/2014/main" id="{016C57D5-6A6A-9BE2-73DC-A1D588AC6CF4}"/>
                </a:ext>
              </a:extLst>
            </p:cNvPr>
            <p:cNvCxnSpPr>
              <a:cxnSpLocks/>
            </p:cNvCxnSpPr>
            <p:nvPr/>
          </p:nvCxnSpPr>
          <p:spPr>
            <a:xfrm>
              <a:off x="6441924" y="1527138"/>
              <a:ext cx="3894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9">
              <a:extLst>
                <a:ext uri="{FF2B5EF4-FFF2-40B4-BE49-F238E27FC236}">
                  <a16:creationId xmlns:a16="http://schemas.microsoft.com/office/drawing/2014/main" id="{993DEF53-F113-F0C7-FB30-84842292CF64}"/>
                </a:ext>
              </a:extLst>
            </p:cNvPr>
            <p:cNvCxnSpPr>
              <a:cxnSpLocks/>
            </p:cNvCxnSpPr>
            <p:nvPr/>
          </p:nvCxnSpPr>
          <p:spPr>
            <a:xfrm>
              <a:off x="7813524" y="1544071"/>
              <a:ext cx="3894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0">
              <a:extLst>
                <a:ext uri="{FF2B5EF4-FFF2-40B4-BE49-F238E27FC236}">
                  <a16:creationId xmlns:a16="http://schemas.microsoft.com/office/drawing/2014/main" id="{5581F1C7-D8E3-D92D-C91F-B23BFEF9CB9D}"/>
                </a:ext>
              </a:extLst>
            </p:cNvPr>
            <p:cNvCxnSpPr>
              <a:cxnSpLocks/>
            </p:cNvCxnSpPr>
            <p:nvPr/>
          </p:nvCxnSpPr>
          <p:spPr>
            <a:xfrm rot="16200000">
              <a:off x="7136200" y="847722"/>
              <a:ext cx="3894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1">
              <a:extLst>
                <a:ext uri="{FF2B5EF4-FFF2-40B4-BE49-F238E27FC236}">
                  <a16:creationId xmlns:a16="http://schemas.microsoft.com/office/drawing/2014/main" id="{6926EAAB-5189-55E1-CCE4-5DD164DCF278}"/>
                </a:ext>
              </a:extLst>
            </p:cNvPr>
            <p:cNvCxnSpPr>
              <a:cxnSpLocks/>
            </p:cNvCxnSpPr>
            <p:nvPr/>
          </p:nvCxnSpPr>
          <p:spPr>
            <a:xfrm rot="16200000">
              <a:off x="7135141" y="2182216"/>
              <a:ext cx="3915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矩形 23">
            <a:extLst>
              <a:ext uri="{FF2B5EF4-FFF2-40B4-BE49-F238E27FC236}">
                <a16:creationId xmlns:a16="http://schemas.microsoft.com/office/drawing/2014/main" id="{64D7DAF4-72EA-EBE7-5C88-F4117921F1DC}"/>
              </a:ext>
            </a:extLst>
          </p:cNvPr>
          <p:cNvSpPr/>
          <p:nvPr/>
        </p:nvSpPr>
        <p:spPr>
          <a:xfrm>
            <a:off x="4344591" y="1800225"/>
            <a:ext cx="285750" cy="523875"/>
          </a:xfrm>
          <a:prstGeom prst="rect">
            <a:avLst/>
          </a:prstGeom>
          <a:solidFill>
            <a:schemeClr val="accent1">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575" i="1" dirty="0">
                <a:latin typeface="+mj-lt"/>
              </a:rPr>
              <a:t>h</a:t>
            </a:r>
            <a:r>
              <a:rPr lang="en-US" altLang="zh-TW" sz="1575" i="1" baseline="30000" dirty="0">
                <a:latin typeface="+mj-lt"/>
              </a:rPr>
              <a:t>'</a:t>
            </a:r>
            <a:endParaRPr lang="zh-TW" altLang="en-US" sz="1575" i="1" baseline="30000" dirty="0">
              <a:latin typeface="+mj-lt"/>
            </a:endParaRPr>
          </a:p>
        </p:txBody>
      </p:sp>
      <p:sp>
        <p:nvSpPr>
          <p:cNvPr id="18" name="矩形 24">
            <a:extLst>
              <a:ext uri="{FF2B5EF4-FFF2-40B4-BE49-F238E27FC236}">
                <a16:creationId xmlns:a16="http://schemas.microsoft.com/office/drawing/2014/main" id="{30C393DB-54F4-CF9C-873A-2229AAD1A009}"/>
              </a:ext>
            </a:extLst>
          </p:cNvPr>
          <p:cNvSpPr/>
          <p:nvPr/>
        </p:nvSpPr>
        <p:spPr>
          <a:xfrm>
            <a:off x="4357688" y="2647950"/>
            <a:ext cx="285750" cy="523875"/>
          </a:xfrm>
          <a:prstGeom prst="rect">
            <a:avLst/>
          </a:prstGeom>
          <a:solidFill>
            <a:schemeClr val="accent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r>
              <a:rPr lang="en-US" altLang="zh-TW" sz="1575" i="1" dirty="0">
                <a:latin typeface="+mj-lt"/>
              </a:rPr>
              <a:t>y</a:t>
            </a:r>
            <a:endParaRPr lang="zh-TW" altLang="en-US" sz="1575" i="1" baseline="30000" dirty="0">
              <a:latin typeface="+mj-lt"/>
            </a:endParaRPr>
          </a:p>
        </p:txBody>
      </p:sp>
      <p:sp>
        <p:nvSpPr>
          <p:cNvPr id="19" name="矩形 25">
            <a:extLst>
              <a:ext uri="{FF2B5EF4-FFF2-40B4-BE49-F238E27FC236}">
                <a16:creationId xmlns:a16="http://schemas.microsoft.com/office/drawing/2014/main" id="{98D4045C-95A4-D06E-014F-E57BBBB027AC}"/>
              </a:ext>
            </a:extLst>
          </p:cNvPr>
          <p:cNvSpPr/>
          <p:nvPr/>
        </p:nvSpPr>
        <p:spPr>
          <a:xfrm>
            <a:off x="4930379" y="2695575"/>
            <a:ext cx="428625" cy="42862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V</a:t>
            </a:r>
            <a:endParaRPr lang="zh-TW" altLang="en-US" sz="1350" i="1" baseline="30000" dirty="0">
              <a:solidFill>
                <a:srgbClr val="000000"/>
              </a:solidFill>
              <a:latin typeface="+mj-lt"/>
            </a:endParaRPr>
          </a:p>
        </p:txBody>
      </p:sp>
      <p:sp>
        <p:nvSpPr>
          <p:cNvPr id="20" name="矩形 26">
            <a:extLst>
              <a:ext uri="{FF2B5EF4-FFF2-40B4-BE49-F238E27FC236}">
                <a16:creationId xmlns:a16="http://schemas.microsoft.com/office/drawing/2014/main" id="{41030BAA-5D75-7D85-930C-62DC8A5C360F}"/>
              </a:ext>
            </a:extLst>
          </p:cNvPr>
          <p:cNvSpPr/>
          <p:nvPr/>
        </p:nvSpPr>
        <p:spPr>
          <a:xfrm>
            <a:off x="4957763" y="1876425"/>
            <a:ext cx="428625" cy="42862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W</a:t>
            </a:r>
            <a:endParaRPr lang="zh-TW" altLang="en-US" sz="1350" i="1" baseline="30000" dirty="0">
              <a:solidFill>
                <a:srgbClr val="000000"/>
              </a:solidFill>
              <a:latin typeface="+mj-lt"/>
            </a:endParaRPr>
          </a:p>
        </p:txBody>
      </p:sp>
      <p:sp>
        <p:nvSpPr>
          <p:cNvPr id="21" name="矩形 28">
            <a:extLst>
              <a:ext uri="{FF2B5EF4-FFF2-40B4-BE49-F238E27FC236}">
                <a16:creationId xmlns:a16="http://schemas.microsoft.com/office/drawing/2014/main" id="{9CEB4D21-EFCE-E821-3698-1304808CCAC3}"/>
              </a:ext>
            </a:extLst>
          </p:cNvPr>
          <p:cNvSpPr/>
          <p:nvPr/>
        </p:nvSpPr>
        <p:spPr>
          <a:xfrm>
            <a:off x="5429250" y="2725341"/>
            <a:ext cx="228600" cy="428625"/>
          </a:xfrm>
          <a:prstGeom prst="rect">
            <a:avLst/>
          </a:prstGeom>
          <a:solidFill>
            <a:schemeClr val="accent1">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CA" altLang="zh-TW" sz="1575" i="1" baseline="30000" dirty="0">
                <a:solidFill>
                  <a:srgbClr val="FFFFFF"/>
                </a:solidFill>
                <a:latin typeface="+mj-lt"/>
              </a:rPr>
              <a:t>h’</a:t>
            </a:r>
            <a:endParaRPr lang="zh-TW" altLang="en-US" sz="1575" i="1" baseline="30000" dirty="0">
              <a:solidFill>
                <a:srgbClr val="FFFFFF"/>
              </a:solidFill>
              <a:latin typeface="+mj-lt"/>
            </a:endParaRPr>
          </a:p>
        </p:txBody>
      </p:sp>
      <p:grpSp>
        <p:nvGrpSpPr>
          <p:cNvPr id="26" name="群組 36">
            <a:extLst>
              <a:ext uri="{FF2B5EF4-FFF2-40B4-BE49-F238E27FC236}">
                <a16:creationId xmlns:a16="http://schemas.microsoft.com/office/drawing/2014/main" id="{8718F4CB-D0EE-6B64-A332-282570034D20}"/>
              </a:ext>
            </a:extLst>
          </p:cNvPr>
          <p:cNvGrpSpPr>
            <a:grpSpLocks/>
          </p:cNvGrpSpPr>
          <p:nvPr/>
        </p:nvGrpSpPr>
        <p:grpSpPr bwMode="auto">
          <a:xfrm>
            <a:off x="5750719" y="1871663"/>
            <a:ext cx="600075" cy="438150"/>
            <a:chOff x="5096938" y="-313899"/>
            <a:chExt cx="1066800" cy="778933"/>
          </a:xfrm>
        </p:grpSpPr>
        <p:sp>
          <p:nvSpPr>
            <p:cNvPr id="27" name="矩形 27">
              <a:extLst>
                <a:ext uri="{FF2B5EF4-FFF2-40B4-BE49-F238E27FC236}">
                  <a16:creationId xmlns:a16="http://schemas.microsoft.com/office/drawing/2014/main" id="{4DED57DF-4B21-979E-9475-C41B3B1DDB76}"/>
                </a:ext>
              </a:extLst>
            </p:cNvPr>
            <p:cNvSpPr/>
            <p:nvPr/>
          </p:nvSpPr>
          <p:spPr>
            <a:xfrm>
              <a:off x="5096938" y="-313899"/>
              <a:ext cx="685800" cy="762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U</a:t>
              </a:r>
              <a:endParaRPr lang="zh-TW" altLang="en-US" sz="1350" i="1" baseline="30000" dirty="0">
                <a:solidFill>
                  <a:srgbClr val="000000"/>
                </a:solidFill>
                <a:latin typeface="+mj-lt"/>
              </a:endParaRPr>
            </a:p>
          </p:txBody>
        </p:sp>
        <p:sp>
          <p:nvSpPr>
            <p:cNvPr id="28" name="矩形 34">
              <a:extLst>
                <a:ext uri="{FF2B5EF4-FFF2-40B4-BE49-F238E27FC236}">
                  <a16:creationId xmlns:a16="http://schemas.microsoft.com/office/drawing/2014/main" id="{1CD9DA62-83A8-F25D-9822-1D7D26D04DE3}"/>
                </a:ext>
              </a:extLst>
            </p:cNvPr>
            <p:cNvSpPr/>
            <p:nvPr/>
          </p:nvSpPr>
          <p:spPr>
            <a:xfrm>
              <a:off x="5858938" y="-313899"/>
              <a:ext cx="304800" cy="778933"/>
            </a:xfrm>
            <a:prstGeom prst="rect">
              <a:avLst/>
            </a:prstGeom>
            <a:solidFill>
              <a:schemeClr val="accent1">
                <a:lumMod val="75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r>
                <a:rPr lang="en-US" altLang="zh-TW" sz="1575" i="1" dirty="0">
                  <a:latin typeface="+mj-lt"/>
                </a:rPr>
                <a:t>x</a:t>
              </a:r>
              <a:endParaRPr lang="zh-TW" altLang="en-US" sz="1575" i="1" baseline="30000" dirty="0">
                <a:latin typeface="+mj-lt"/>
              </a:endParaRPr>
            </a:p>
          </p:txBody>
        </p:sp>
      </p:grpSp>
      <p:sp>
        <p:nvSpPr>
          <p:cNvPr id="30" name="矩形 28">
            <a:extLst>
              <a:ext uri="{FF2B5EF4-FFF2-40B4-BE49-F238E27FC236}">
                <a16:creationId xmlns:a16="http://schemas.microsoft.com/office/drawing/2014/main" id="{552267FC-747F-30FE-981E-D7B420FE53B9}"/>
              </a:ext>
            </a:extLst>
          </p:cNvPr>
          <p:cNvSpPr/>
          <p:nvPr/>
        </p:nvSpPr>
        <p:spPr>
          <a:xfrm>
            <a:off x="5429250" y="1876425"/>
            <a:ext cx="128588" cy="428625"/>
          </a:xfrm>
          <a:prstGeom prst="rect">
            <a:avLst/>
          </a:prstGeom>
          <a:solidFill>
            <a:schemeClr val="accent1">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CA" altLang="zh-TW" sz="1575" i="1" baseline="30000" dirty="0">
                <a:latin typeface="+mj-lt"/>
              </a:rPr>
              <a:t>h</a:t>
            </a:r>
            <a:endParaRPr lang="zh-TW" altLang="en-US" sz="1575" i="1" baseline="30000" dirty="0">
              <a:latin typeface="+mj-lt"/>
            </a:endParaRPr>
          </a:p>
        </p:txBody>
      </p:sp>
      <p:sp>
        <p:nvSpPr>
          <p:cNvPr id="20496" name="TextBox 1">
            <a:extLst>
              <a:ext uri="{FF2B5EF4-FFF2-40B4-BE49-F238E27FC236}">
                <a16:creationId xmlns:a16="http://schemas.microsoft.com/office/drawing/2014/main" id="{61CACB9B-E0C2-CD58-3D17-4A9E3554DEB0}"/>
              </a:ext>
            </a:extLst>
          </p:cNvPr>
          <p:cNvSpPr txBox="1">
            <a:spLocks noChangeArrowheads="1"/>
          </p:cNvSpPr>
          <p:nvPr/>
        </p:nvSpPr>
        <p:spPr bwMode="auto">
          <a:xfrm>
            <a:off x="4357688" y="3348038"/>
            <a:ext cx="1907381" cy="248209"/>
          </a:xfrm>
          <a:prstGeom prst="rect">
            <a:avLst/>
          </a:prstGeom>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a:t>Note, </a:t>
            </a:r>
            <a:r>
              <a:rPr lang="en-US" altLang="en-US" sz="1013" i="1" dirty="0">
                <a:latin typeface="+mj-lt"/>
              </a:rPr>
              <a:t>y</a:t>
            </a:r>
            <a:r>
              <a:rPr lang="en-US" altLang="en-US" sz="1013" dirty="0"/>
              <a:t> is computed from </a:t>
            </a:r>
            <a:r>
              <a:rPr lang="en-US" altLang="en-US" sz="1013" i="1" dirty="0">
                <a:latin typeface="+mj-lt"/>
              </a:rPr>
              <a:t>h’</a:t>
            </a:r>
          </a:p>
        </p:txBody>
      </p:sp>
      <p:sp>
        <p:nvSpPr>
          <p:cNvPr id="25612" name="TextBox 3">
            <a:extLst>
              <a:ext uri="{FF2B5EF4-FFF2-40B4-BE49-F238E27FC236}">
                <a16:creationId xmlns:a16="http://schemas.microsoft.com/office/drawing/2014/main" id="{EA7C36C1-E09D-A096-FE52-AC3F4A6791D3}"/>
              </a:ext>
            </a:extLst>
          </p:cNvPr>
          <p:cNvSpPr txBox="1">
            <a:spLocks noChangeArrowheads="1"/>
          </p:cNvSpPr>
          <p:nvPr/>
        </p:nvSpPr>
        <p:spPr bwMode="auto">
          <a:xfrm>
            <a:off x="4636294" y="1975247"/>
            <a:ext cx="236577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50"/>
              <a:t>= </a:t>
            </a:r>
            <a:r>
              <a:rPr lang="en-US" altLang="en-US" sz="1350">
                <a:latin typeface="Symbol" panose="05050102010706020507" pitchFamily="18" charset="2"/>
              </a:rPr>
              <a:t>s (              +                 + b            </a:t>
            </a:r>
          </a:p>
        </p:txBody>
      </p:sp>
      <p:sp>
        <p:nvSpPr>
          <p:cNvPr id="25613" name="TextBox 31">
            <a:extLst>
              <a:ext uri="{FF2B5EF4-FFF2-40B4-BE49-F238E27FC236}">
                <a16:creationId xmlns:a16="http://schemas.microsoft.com/office/drawing/2014/main" id="{CCF92F2E-8547-6F3C-A82F-F052F020D826}"/>
              </a:ext>
            </a:extLst>
          </p:cNvPr>
          <p:cNvSpPr txBox="1">
            <a:spLocks noChangeArrowheads="1"/>
          </p:cNvSpPr>
          <p:nvPr/>
        </p:nvSpPr>
        <p:spPr bwMode="auto">
          <a:xfrm>
            <a:off x="4636294" y="2811066"/>
            <a:ext cx="190738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50"/>
              <a:t>= </a:t>
            </a:r>
            <a:r>
              <a:rPr lang="en-US" altLang="en-US" sz="1350">
                <a:latin typeface="Symbol" panose="05050102010706020507" pitchFamily="18" charset="2"/>
              </a:rPr>
              <a:t>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bject 2">
            <a:extLst>
              <a:ext uri="{FF2B5EF4-FFF2-40B4-BE49-F238E27FC236}">
                <a16:creationId xmlns:a16="http://schemas.microsoft.com/office/drawing/2014/main" id="{57C16250-CA45-73C0-956F-1ECF957C0465}"/>
              </a:ext>
            </a:extLst>
          </p:cNvPr>
          <p:cNvSpPr>
            <a:spLocks noChangeArrowheads="1"/>
          </p:cNvSpPr>
          <p:nvPr/>
        </p:nvSpPr>
        <p:spPr bwMode="auto">
          <a:xfrm>
            <a:off x="2128838" y="3086100"/>
            <a:ext cx="4886325" cy="7715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4" name="object 4">
            <a:extLst>
              <a:ext uri="{FF2B5EF4-FFF2-40B4-BE49-F238E27FC236}">
                <a16:creationId xmlns:a16="http://schemas.microsoft.com/office/drawing/2014/main" id="{EA85A9F0-D5E9-A426-0F83-A2C9E5F3CC22}"/>
              </a:ext>
            </a:extLst>
          </p:cNvPr>
          <p:cNvSpPr txBox="1">
            <a:spLocks noGrp="1"/>
          </p:cNvSpPr>
          <p:nvPr>
            <p:ph type="title"/>
          </p:nvPr>
        </p:nvSpPr>
        <p:spPr>
          <a:xfrm>
            <a:off x="2421731" y="611231"/>
            <a:ext cx="3033713" cy="438461"/>
          </a:xfrm>
        </p:spPr>
        <p:txBody>
          <a:bodyPr vert="horz" lIns="0" tIns="7501" rIns="0" bIns="0" rtlCol="0" anchor="ctr">
            <a:spAutoFit/>
          </a:bodyPr>
          <a:lstStyle/>
          <a:p>
            <a:pPr marL="7144">
              <a:spcBef>
                <a:spcPts val="59"/>
              </a:spcBef>
              <a:defRPr/>
            </a:pPr>
            <a:r>
              <a:rPr spc="-20" dirty="0"/>
              <a:t>Vanilla</a:t>
            </a:r>
            <a:r>
              <a:rPr spc="-34" dirty="0"/>
              <a:t> </a:t>
            </a:r>
            <a:r>
              <a:rPr spc="-3" dirty="0"/>
              <a:t>RNN</a:t>
            </a:r>
          </a:p>
        </p:txBody>
      </p:sp>
      <p:sp>
        <p:nvSpPr>
          <p:cNvPr id="8" name="object 8">
            <a:extLst>
              <a:ext uri="{FF2B5EF4-FFF2-40B4-BE49-F238E27FC236}">
                <a16:creationId xmlns:a16="http://schemas.microsoft.com/office/drawing/2014/main" id="{D635BFC4-1CE4-8E31-ECE6-4342B6C70482}"/>
              </a:ext>
            </a:extLst>
          </p:cNvPr>
          <p:cNvSpPr/>
          <p:nvPr/>
        </p:nvSpPr>
        <p:spPr>
          <a:xfrm>
            <a:off x="3521869" y="2444354"/>
            <a:ext cx="2100263" cy="354806"/>
          </a:xfrm>
          <a:custGeom>
            <a:avLst/>
            <a:gdLst/>
            <a:ahLst/>
            <a:cxnLst/>
            <a:rect l="l" t="t" r="r" b="b"/>
            <a:pathLst>
              <a:path w="3733800" h="631189">
                <a:moveTo>
                  <a:pt x="0" y="187325"/>
                </a:moveTo>
                <a:lnTo>
                  <a:pt x="6688" y="137509"/>
                </a:lnTo>
                <a:lnTo>
                  <a:pt x="25564" y="92757"/>
                </a:lnTo>
                <a:lnTo>
                  <a:pt x="54848" y="54848"/>
                </a:lnTo>
                <a:lnTo>
                  <a:pt x="92757" y="25564"/>
                </a:lnTo>
                <a:lnTo>
                  <a:pt x="137509" y="6688"/>
                </a:lnTo>
                <a:lnTo>
                  <a:pt x="187325" y="0"/>
                </a:lnTo>
                <a:lnTo>
                  <a:pt x="3546475" y="0"/>
                </a:lnTo>
                <a:lnTo>
                  <a:pt x="3596290" y="6688"/>
                </a:lnTo>
                <a:lnTo>
                  <a:pt x="3641042" y="25564"/>
                </a:lnTo>
                <a:lnTo>
                  <a:pt x="3678951" y="54848"/>
                </a:lnTo>
                <a:lnTo>
                  <a:pt x="3708235" y="92757"/>
                </a:lnTo>
                <a:lnTo>
                  <a:pt x="3727111" y="137509"/>
                </a:lnTo>
                <a:lnTo>
                  <a:pt x="3733800" y="187325"/>
                </a:lnTo>
                <a:lnTo>
                  <a:pt x="3733800" y="443611"/>
                </a:lnTo>
                <a:lnTo>
                  <a:pt x="3727111" y="493426"/>
                </a:lnTo>
                <a:lnTo>
                  <a:pt x="3708235" y="538178"/>
                </a:lnTo>
                <a:lnTo>
                  <a:pt x="3678951" y="576087"/>
                </a:lnTo>
                <a:lnTo>
                  <a:pt x="3641042" y="605371"/>
                </a:lnTo>
                <a:lnTo>
                  <a:pt x="3596290" y="624247"/>
                </a:lnTo>
                <a:lnTo>
                  <a:pt x="3546475" y="630936"/>
                </a:lnTo>
                <a:lnTo>
                  <a:pt x="187325" y="630936"/>
                </a:lnTo>
                <a:lnTo>
                  <a:pt x="137509" y="624247"/>
                </a:lnTo>
                <a:lnTo>
                  <a:pt x="92757" y="605371"/>
                </a:lnTo>
                <a:lnTo>
                  <a:pt x="54848" y="576087"/>
                </a:lnTo>
                <a:lnTo>
                  <a:pt x="25564" y="538178"/>
                </a:lnTo>
                <a:lnTo>
                  <a:pt x="6688" y="493426"/>
                </a:lnTo>
                <a:lnTo>
                  <a:pt x="0" y="443611"/>
                </a:lnTo>
                <a:lnTo>
                  <a:pt x="0" y="187325"/>
                </a:lnTo>
                <a:close/>
              </a:path>
            </a:pathLst>
          </a:custGeom>
          <a:ln w="25908">
            <a:solidFill>
              <a:srgbClr val="4F81BC"/>
            </a:solidFill>
          </a:ln>
        </p:spPr>
        <p:txBody>
          <a:bodyPr lIns="0" tIns="0" rIns="0" bIns="0" anchor="ctr"/>
          <a:lstStyle/>
          <a:p>
            <a:pPr algn="ctr" eaLnBrk="1" hangingPunct="1">
              <a:defRPr/>
            </a:pPr>
            <a:r>
              <a:rPr lang="en-US" sz="1125" b="1" dirty="0">
                <a:latin typeface="Calibri" panose="020F0502020204030204" pitchFamily="34" charset="0"/>
                <a:cs typeface="Calibri" panose="020F0502020204030204" pitchFamily="34" charset="0"/>
              </a:rPr>
              <a:t>Unfolding </a:t>
            </a:r>
            <a:r>
              <a:rPr lang="en-US" sz="1125" dirty="0">
                <a:latin typeface="Calibri" panose="020F0502020204030204" pitchFamily="34" charset="0"/>
                <a:cs typeface="Calibri" panose="020F0502020204030204" pitchFamily="34" charset="0"/>
              </a:rPr>
              <a:t>the network in</a:t>
            </a:r>
            <a:r>
              <a:rPr lang="en-US" sz="1125" spc="-62" dirty="0">
                <a:latin typeface="Calibri" panose="020F0502020204030204" pitchFamily="34" charset="0"/>
                <a:cs typeface="Calibri" panose="020F0502020204030204" pitchFamily="34" charset="0"/>
              </a:rPr>
              <a:t> </a:t>
            </a:r>
            <a:r>
              <a:rPr lang="en-US" sz="1125" spc="-6" dirty="0">
                <a:latin typeface="Calibri" panose="020F0502020204030204" pitchFamily="34" charset="0"/>
                <a:cs typeface="Calibri" panose="020F0502020204030204" pitchFamily="34" charset="0"/>
              </a:rPr>
              <a:t>time</a:t>
            </a:r>
            <a:endParaRPr sz="1125"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DB191F6-5743-17A7-F9BA-F97DE435292D}"/>
              </a:ext>
            </a:extLst>
          </p:cNvPr>
          <p:cNvSpPr txBox="1"/>
          <p:nvPr/>
        </p:nvSpPr>
        <p:spPr>
          <a:xfrm>
            <a:off x="3457575" y="1414463"/>
            <a:ext cx="2014538" cy="715581"/>
          </a:xfrm>
          <a:prstGeom prst="rect">
            <a:avLst/>
          </a:prstGeom>
          <a:noFill/>
        </p:spPr>
        <p:txBody>
          <a:bodyPr>
            <a:spAutoFit/>
          </a:bodyPr>
          <a:lstStyle/>
          <a:p>
            <a:pPr eaLnBrk="1" hangingPunct="1">
              <a:defRPr/>
            </a:pPr>
            <a:r>
              <a:rPr lang="en-US" sz="1350" i="1" dirty="0" err="1">
                <a:latin typeface="+mj-lt"/>
              </a:rPr>
              <a:t>h</a:t>
            </a:r>
            <a:r>
              <a:rPr lang="en-US" sz="1350" i="1" baseline="-25000" dirty="0" err="1">
                <a:latin typeface="+mj-lt"/>
              </a:rPr>
              <a:t>t</a:t>
            </a:r>
            <a:r>
              <a:rPr lang="en-US" sz="1350" i="1" dirty="0">
                <a:latin typeface="+mj-lt"/>
              </a:rPr>
              <a:t> = </a:t>
            </a:r>
            <a:r>
              <a:rPr lang="en-US" sz="1350" dirty="0">
                <a:latin typeface="Symbol" panose="05050102010706020507" pitchFamily="18" charset="2"/>
              </a:rPr>
              <a:t>s</a:t>
            </a:r>
            <a:r>
              <a:rPr lang="en-US" sz="1350" dirty="0">
                <a:latin typeface="+mj-lt"/>
              </a:rPr>
              <a:t>(</a:t>
            </a:r>
            <a:r>
              <a:rPr lang="en-US" sz="1350" b="1" i="1" dirty="0" err="1">
                <a:latin typeface="+mj-lt"/>
              </a:rPr>
              <a:t>W</a:t>
            </a:r>
            <a:r>
              <a:rPr lang="en-US" sz="1350" i="1" baseline="-25000" dirty="0" err="1">
                <a:latin typeface="+mj-lt"/>
              </a:rPr>
              <a:t>ih</a:t>
            </a:r>
            <a:r>
              <a:rPr lang="en-US" sz="1350" i="1" dirty="0">
                <a:latin typeface="+mj-lt"/>
              </a:rPr>
              <a:t> </a:t>
            </a:r>
            <a:r>
              <a:rPr lang="en-US" sz="1350" i="1" dirty="0" err="1">
                <a:latin typeface="+mj-lt"/>
              </a:rPr>
              <a:t>x</a:t>
            </a:r>
            <a:r>
              <a:rPr lang="en-US" sz="1350" baseline="-25000" dirty="0" err="1">
                <a:latin typeface="+mj-lt"/>
              </a:rPr>
              <a:t>t</a:t>
            </a:r>
            <a:r>
              <a:rPr lang="en-US" sz="1350" i="1" dirty="0">
                <a:latin typeface="+mj-lt"/>
              </a:rPr>
              <a:t> + </a:t>
            </a:r>
            <a:r>
              <a:rPr lang="en-US" sz="1350" b="1" i="1" dirty="0">
                <a:latin typeface="+mj-lt"/>
              </a:rPr>
              <a:t>U</a:t>
            </a:r>
            <a:r>
              <a:rPr lang="en-US" sz="1350" i="1" dirty="0">
                <a:latin typeface="+mj-lt"/>
              </a:rPr>
              <a:t> h</a:t>
            </a:r>
            <a:r>
              <a:rPr lang="en-US" sz="1350" i="1" baseline="-25000" dirty="0">
                <a:latin typeface="+mj-lt"/>
              </a:rPr>
              <a:t>t</a:t>
            </a:r>
            <a:r>
              <a:rPr lang="en-US" sz="1350" baseline="-25000" dirty="0">
                <a:latin typeface="+mj-lt"/>
                <a:sym typeface="Symbol" panose="05050102010706020507" pitchFamily="18" charset="2"/>
              </a:rPr>
              <a:t></a:t>
            </a:r>
            <a:r>
              <a:rPr lang="en-US" sz="1350" baseline="-25000" dirty="0">
                <a:latin typeface="+mj-lt"/>
              </a:rPr>
              <a:t>1</a:t>
            </a:r>
            <a:r>
              <a:rPr lang="en-US" sz="1350" i="1" dirty="0">
                <a:latin typeface="+mj-lt"/>
              </a:rPr>
              <a:t> + b</a:t>
            </a:r>
            <a:r>
              <a:rPr lang="en-US" sz="1350" dirty="0">
                <a:latin typeface="+mj-lt"/>
              </a:rPr>
              <a:t>)</a:t>
            </a:r>
          </a:p>
          <a:p>
            <a:pPr eaLnBrk="1" hangingPunct="1">
              <a:defRPr/>
            </a:pPr>
            <a:r>
              <a:rPr lang="en-US" sz="1350" i="1" dirty="0" err="1">
                <a:latin typeface="+mj-lt"/>
              </a:rPr>
              <a:t>y</a:t>
            </a:r>
            <a:r>
              <a:rPr lang="en-US" sz="1350" i="1" baseline="-25000" dirty="0" err="1">
                <a:latin typeface="+mj-lt"/>
              </a:rPr>
              <a:t>t</a:t>
            </a:r>
            <a:r>
              <a:rPr lang="en-US" sz="1350" i="1" dirty="0">
                <a:latin typeface="+mj-lt"/>
              </a:rPr>
              <a:t> = </a:t>
            </a:r>
            <a:r>
              <a:rPr lang="en-US" sz="1350" dirty="0">
                <a:latin typeface="Symbol" panose="05050102010706020507" pitchFamily="18" charset="2"/>
              </a:rPr>
              <a:t>s</a:t>
            </a:r>
            <a:r>
              <a:rPr lang="en-US" sz="1350" dirty="0">
                <a:latin typeface="+mj-lt"/>
              </a:rPr>
              <a:t>(</a:t>
            </a:r>
            <a:r>
              <a:rPr lang="en-US" sz="1350" b="1" i="1" dirty="0">
                <a:latin typeface="+mj-lt"/>
              </a:rPr>
              <a:t>W</a:t>
            </a:r>
            <a:r>
              <a:rPr lang="en-US" sz="1350" baseline="-25000" dirty="0">
                <a:latin typeface="+mj-lt"/>
              </a:rPr>
              <a:t>0</a:t>
            </a:r>
            <a:r>
              <a:rPr lang="en-US" sz="1350" i="1" dirty="0">
                <a:latin typeface="+mj-lt"/>
              </a:rPr>
              <a:t> </a:t>
            </a:r>
            <a:r>
              <a:rPr lang="en-US" sz="1350" i="1" dirty="0" err="1">
                <a:latin typeface="+mj-lt"/>
              </a:rPr>
              <a:t>h</a:t>
            </a:r>
            <a:r>
              <a:rPr lang="en-US" sz="1350" i="1" baseline="-25000" dirty="0" err="1">
                <a:latin typeface="+mj-lt"/>
              </a:rPr>
              <a:t>t</a:t>
            </a:r>
            <a:r>
              <a:rPr lang="en-US" sz="1350" dirty="0">
                <a:latin typeface="+mj-lt"/>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6355-0126-F15A-0C8D-BED148E2B0FD}"/>
              </a:ext>
            </a:extLst>
          </p:cNvPr>
          <p:cNvSpPr>
            <a:spLocks noGrp="1"/>
          </p:cNvSpPr>
          <p:nvPr>
            <p:ph type="title"/>
          </p:nvPr>
        </p:nvSpPr>
        <p:spPr>
          <a:xfrm>
            <a:off x="2220517" y="0"/>
            <a:ext cx="5784056" cy="566738"/>
          </a:xfrm>
        </p:spPr>
        <p:txBody>
          <a:bodyPr/>
          <a:lstStyle/>
          <a:p>
            <a:pPr>
              <a:defRPr/>
            </a:pPr>
            <a:r>
              <a:rPr lang="en-US" sz="2700" dirty="0"/>
              <a:t>RNN</a:t>
            </a:r>
            <a:r>
              <a:rPr lang="en-US" sz="2700" spc="-48" dirty="0"/>
              <a:t> </a:t>
            </a:r>
            <a:r>
              <a:rPr lang="en-US" sz="2700" dirty="0"/>
              <a:t>Training</a:t>
            </a:r>
            <a:endParaRPr lang="en-US" dirty="0"/>
          </a:p>
        </p:txBody>
      </p:sp>
      <p:sp>
        <p:nvSpPr>
          <p:cNvPr id="3" name="Content Placeholder 2">
            <a:extLst>
              <a:ext uri="{FF2B5EF4-FFF2-40B4-BE49-F238E27FC236}">
                <a16:creationId xmlns:a16="http://schemas.microsoft.com/office/drawing/2014/main" id="{4744C848-F2EC-5BE3-C78B-B8ED4C6FD21E}"/>
              </a:ext>
            </a:extLst>
          </p:cNvPr>
          <p:cNvSpPr>
            <a:spLocks noGrp="1"/>
          </p:cNvSpPr>
          <p:nvPr>
            <p:ph idx="1"/>
          </p:nvPr>
        </p:nvSpPr>
        <p:spPr/>
        <p:txBody>
          <a:bodyPr/>
          <a:lstStyle/>
          <a:p>
            <a:pPr>
              <a:buFont typeface="Wingdings" panose="05000000000000000000" pitchFamily="2" charset="2"/>
              <a:buChar char="v"/>
              <a:defRPr/>
            </a:pPr>
            <a:r>
              <a:rPr lang="en-US" sz="3600" dirty="0"/>
              <a:t>RNN</a:t>
            </a:r>
            <a:r>
              <a:rPr lang="en-US" sz="3600" spc="-48" dirty="0"/>
              <a:t> </a:t>
            </a:r>
            <a:r>
              <a:rPr lang="en-US" sz="3600" dirty="0"/>
              <a:t>Training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E14CB0C1-6F70-1567-DFBE-444FA20340F8}"/>
              </a:ext>
            </a:extLst>
          </p:cNvPr>
          <p:cNvSpPr txBox="1"/>
          <p:nvPr/>
        </p:nvSpPr>
        <p:spPr>
          <a:xfrm>
            <a:off x="3843337" y="3313510"/>
            <a:ext cx="2815829" cy="353462"/>
          </a:xfrm>
          <a:prstGeom prst="rect">
            <a:avLst/>
          </a:prstGeom>
        </p:spPr>
        <p:txBody>
          <a:bodyPr lIns="0" tIns="7144" rIns="0" bIns="0">
            <a:spAutoFit/>
          </a:bodyPr>
          <a:lstStyle/>
          <a:p>
            <a:pPr marL="168236" indent="-161092">
              <a:spcBef>
                <a:spcPts val="56"/>
              </a:spcBef>
              <a:buFont typeface="Arial"/>
              <a:buChar char="•"/>
              <a:tabLst>
                <a:tab pos="168236" algn="l"/>
                <a:tab pos="168593" algn="l"/>
              </a:tabLst>
              <a:defRPr/>
            </a:pPr>
            <a:r>
              <a:rPr sz="1125" spc="-3" dirty="0">
                <a:latin typeface="Calibri" panose="020F0502020204030204" pitchFamily="34" charset="0"/>
                <a:cs typeface="Calibri" panose="020F0502020204030204" pitchFamily="34" charset="0"/>
              </a:rPr>
              <a:t>Reliable </a:t>
            </a:r>
            <a:r>
              <a:rPr sz="1125" dirty="0">
                <a:latin typeface="Calibri" panose="020F0502020204030204" pitchFamily="34" charset="0"/>
                <a:cs typeface="Calibri" panose="020F0502020204030204" pitchFamily="34" charset="0"/>
              </a:rPr>
              <a:t>and controlled</a:t>
            </a:r>
            <a:r>
              <a:rPr sz="1125" spc="-42" dirty="0">
                <a:latin typeface="Calibri" panose="020F0502020204030204" pitchFamily="34" charset="0"/>
                <a:cs typeface="Calibri" panose="020F0502020204030204" pitchFamily="34" charset="0"/>
              </a:rPr>
              <a:t> </a:t>
            </a:r>
            <a:r>
              <a:rPr sz="1125" spc="-3" dirty="0">
                <a:latin typeface="Calibri" panose="020F0502020204030204" pitchFamily="34" charset="0"/>
                <a:cs typeface="Calibri" panose="020F0502020204030204" pitchFamily="34" charset="0"/>
              </a:rPr>
              <a:t>convergence</a:t>
            </a:r>
            <a:endParaRPr sz="1125" dirty="0">
              <a:latin typeface="Calibri" panose="020F0502020204030204" pitchFamily="34" charset="0"/>
              <a:cs typeface="Calibri" panose="020F0502020204030204" pitchFamily="34" charset="0"/>
            </a:endParaRPr>
          </a:p>
          <a:p>
            <a:pPr marL="168236" indent="-161092">
              <a:spcBef>
                <a:spcPts val="3"/>
              </a:spcBef>
              <a:buFont typeface="Arial"/>
              <a:buChar char="•"/>
              <a:tabLst>
                <a:tab pos="168236" algn="l"/>
                <a:tab pos="168593" algn="l"/>
              </a:tabLst>
              <a:defRPr/>
            </a:pPr>
            <a:r>
              <a:rPr sz="1125" dirty="0">
                <a:latin typeface="Calibri" panose="020F0502020204030204" pitchFamily="34" charset="0"/>
                <a:cs typeface="Calibri" panose="020F0502020204030204" pitchFamily="34" charset="0"/>
              </a:rPr>
              <a:t>Supported by </a:t>
            </a:r>
            <a:r>
              <a:rPr sz="1125" spc="-3" dirty="0">
                <a:latin typeface="Calibri" panose="020F0502020204030204" pitchFamily="34" charset="0"/>
                <a:cs typeface="Calibri" panose="020F0502020204030204" pitchFamily="34" charset="0"/>
              </a:rPr>
              <a:t>most </a:t>
            </a:r>
            <a:r>
              <a:rPr sz="1125" dirty="0">
                <a:latin typeface="Calibri" panose="020F0502020204030204" pitchFamily="34" charset="0"/>
                <a:cs typeface="Calibri" panose="020F0502020204030204" pitchFamily="34" charset="0"/>
              </a:rPr>
              <a:t>of ML</a:t>
            </a:r>
            <a:r>
              <a:rPr sz="1125" spc="-107" dirty="0">
                <a:latin typeface="Calibri" panose="020F0502020204030204" pitchFamily="34" charset="0"/>
                <a:cs typeface="Calibri" panose="020F0502020204030204" pitchFamily="34" charset="0"/>
              </a:rPr>
              <a:t> </a:t>
            </a:r>
            <a:r>
              <a:rPr sz="1125" dirty="0">
                <a:latin typeface="Calibri" panose="020F0502020204030204" pitchFamily="34" charset="0"/>
                <a:cs typeface="Calibri" panose="020F0502020204030204" pitchFamily="34" charset="0"/>
              </a:rPr>
              <a:t>frameworks</a:t>
            </a:r>
          </a:p>
        </p:txBody>
      </p:sp>
      <p:sp>
        <p:nvSpPr>
          <p:cNvPr id="6" name="object 6">
            <a:extLst>
              <a:ext uri="{FF2B5EF4-FFF2-40B4-BE49-F238E27FC236}">
                <a16:creationId xmlns:a16="http://schemas.microsoft.com/office/drawing/2014/main" id="{D06C8BAB-47C2-FB3B-ECC2-D93317517BBB}"/>
              </a:ext>
            </a:extLst>
          </p:cNvPr>
          <p:cNvSpPr txBox="1"/>
          <p:nvPr/>
        </p:nvSpPr>
        <p:spPr>
          <a:xfrm>
            <a:off x="2570560" y="3857626"/>
            <a:ext cx="3244453" cy="526587"/>
          </a:xfrm>
          <a:prstGeom prst="rect">
            <a:avLst/>
          </a:prstGeom>
        </p:spPr>
        <p:txBody>
          <a:bodyPr lIns="0" tIns="7144" rIns="0" bIns="0">
            <a:spAutoFit/>
          </a:bodyPr>
          <a:lstStyle>
            <a:lvl1pPr marL="266700" indent="-25717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56"/>
              </a:spcBef>
              <a:buFont typeface="Arial" panose="020B0604020202020204" pitchFamily="34" charset="0"/>
              <a:buChar char="•"/>
            </a:pPr>
            <a:r>
              <a:rPr lang="en-US" altLang="en-US" sz="1125">
                <a:latin typeface="Calibri" panose="020F0502020204030204" pitchFamily="34" charset="0"/>
                <a:cs typeface="Calibri" panose="020F0502020204030204" pitchFamily="34" charset="0"/>
              </a:rPr>
              <a:t>Evolutionary methods, expectation maximization,  non-parametric methods, particle swarm optimization</a:t>
            </a:r>
          </a:p>
        </p:txBody>
      </p:sp>
      <p:sp>
        <p:nvSpPr>
          <p:cNvPr id="12" name="object 12">
            <a:extLst>
              <a:ext uri="{FF2B5EF4-FFF2-40B4-BE49-F238E27FC236}">
                <a16:creationId xmlns:a16="http://schemas.microsoft.com/office/drawing/2014/main" id="{F8AE7736-8357-922F-B2A6-DA20FBD31D2B}"/>
              </a:ext>
            </a:extLst>
          </p:cNvPr>
          <p:cNvSpPr txBox="1"/>
          <p:nvPr/>
        </p:nvSpPr>
        <p:spPr>
          <a:xfrm>
            <a:off x="6305550" y="3912394"/>
            <a:ext cx="538163" cy="353462"/>
          </a:xfrm>
          <a:prstGeom prst="rect">
            <a:avLst/>
          </a:prstGeom>
        </p:spPr>
        <p:txBody>
          <a:bodyPr lIns="0" tIns="7144" rIns="0" bIns="0">
            <a:spAutoFit/>
          </a:bodyPr>
          <a:lstStyle/>
          <a:p>
            <a:pPr marL="7144">
              <a:spcBef>
                <a:spcPts val="56"/>
              </a:spcBef>
              <a:defRPr/>
            </a:pPr>
            <a:r>
              <a:rPr sz="1125" dirty="0">
                <a:solidFill>
                  <a:schemeClr val="accent1"/>
                </a:solidFill>
                <a:latin typeface="Calibri" panose="020F0502020204030204" pitchFamily="34" charset="0"/>
                <a:cs typeface="Calibri" panose="020F0502020204030204" pitchFamily="34" charset="0"/>
              </a:rPr>
              <a:t>R</a:t>
            </a:r>
            <a:r>
              <a:rPr sz="1125" spc="-6" dirty="0">
                <a:solidFill>
                  <a:schemeClr val="accent1"/>
                </a:solidFill>
                <a:latin typeface="Calibri" panose="020F0502020204030204" pitchFamily="34" charset="0"/>
                <a:cs typeface="Calibri" panose="020F0502020204030204" pitchFamily="34" charset="0"/>
              </a:rPr>
              <a:t>e</a:t>
            </a:r>
            <a:r>
              <a:rPr sz="1125" dirty="0">
                <a:solidFill>
                  <a:schemeClr val="accent1"/>
                </a:solidFill>
                <a:latin typeface="Calibri" panose="020F0502020204030204" pitchFamily="34" charset="0"/>
                <a:cs typeface="Calibri" panose="020F0502020204030204" pitchFamily="34" charset="0"/>
              </a:rPr>
              <a:t>search</a:t>
            </a:r>
            <a:r>
              <a:rPr lang="en-US" sz="1125" dirty="0">
                <a:solidFill>
                  <a:schemeClr val="accent1"/>
                </a:solidFill>
                <a:latin typeface="Calibri" panose="020F0502020204030204" pitchFamily="34" charset="0"/>
                <a:cs typeface="Calibri" panose="020F0502020204030204" pitchFamily="34" charset="0"/>
              </a:rPr>
              <a:t>       Ideas</a:t>
            </a:r>
            <a:r>
              <a:rPr lang="en-US" sz="1125" dirty="0">
                <a:latin typeface="Calibri" panose="020F0502020204030204" pitchFamily="34" charset="0"/>
                <a:cs typeface="Calibri" panose="020F0502020204030204" pitchFamily="34" charset="0"/>
              </a:rPr>
              <a:t>!</a:t>
            </a:r>
            <a:endParaRPr sz="1125" dirty="0">
              <a:latin typeface="Calibri" panose="020F0502020204030204" pitchFamily="34" charset="0"/>
              <a:cs typeface="Calibri" panose="020F0502020204030204" pitchFamily="34" charset="0"/>
            </a:endParaRPr>
          </a:p>
        </p:txBody>
      </p:sp>
      <p:sp>
        <p:nvSpPr>
          <p:cNvPr id="14" name="object 14">
            <a:extLst>
              <a:ext uri="{FF2B5EF4-FFF2-40B4-BE49-F238E27FC236}">
                <a16:creationId xmlns:a16="http://schemas.microsoft.com/office/drawing/2014/main" id="{A618A721-C098-8D5F-0868-F255A6E47A75}"/>
              </a:ext>
            </a:extLst>
          </p:cNvPr>
          <p:cNvSpPr/>
          <p:nvPr/>
        </p:nvSpPr>
        <p:spPr>
          <a:xfrm>
            <a:off x="2484835" y="1949054"/>
            <a:ext cx="4530328" cy="1020365"/>
          </a:xfrm>
          <a:custGeom>
            <a:avLst/>
            <a:gdLst/>
            <a:ahLst/>
            <a:cxnLst/>
            <a:rect l="l" t="t" r="r" b="b"/>
            <a:pathLst>
              <a:path w="8598535" h="1813560">
                <a:moveTo>
                  <a:pt x="0" y="112902"/>
                </a:moveTo>
                <a:lnTo>
                  <a:pt x="8876" y="68955"/>
                </a:lnTo>
                <a:lnTo>
                  <a:pt x="33083" y="33067"/>
                </a:lnTo>
                <a:lnTo>
                  <a:pt x="68987" y="8872"/>
                </a:lnTo>
                <a:lnTo>
                  <a:pt x="112953" y="0"/>
                </a:lnTo>
                <a:lnTo>
                  <a:pt x="8485505" y="0"/>
                </a:lnTo>
                <a:lnTo>
                  <a:pt x="8529452" y="8872"/>
                </a:lnTo>
                <a:lnTo>
                  <a:pt x="8565340" y="33067"/>
                </a:lnTo>
                <a:lnTo>
                  <a:pt x="8589535" y="68955"/>
                </a:lnTo>
                <a:lnTo>
                  <a:pt x="8598408" y="112902"/>
                </a:lnTo>
                <a:lnTo>
                  <a:pt x="8598408" y="1700657"/>
                </a:lnTo>
                <a:lnTo>
                  <a:pt x="8589535" y="1744604"/>
                </a:lnTo>
                <a:lnTo>
                  <a:pt x="8565340" y="1780492"/>
                </a:lnTo>
                <a:lnTo>
                  <a:pt x="8529452" y="1804687"/>
                </a:lnTo>
                <a:lnTo>
                  <a:pt x="8485505" y="1813560"/>
                </a:lnTo>
                <a:lnTo>
                  <a:pt x="112953" y="1813560"/>
                </a:lnTo>
                <a:lnTo>
                  <a:pt x="68987" y="1804687"/>
                </a:lnTo>
                <a:lnTo>
                  <a:pt x="33083" y="1780492"/>
                </a:lnTo>
                <a:lnTo>
                  <a:pt x="8876" y="1744604"/>
                </a:lnTo>
                <a:lnTo>
                  <a:pt x="0" y="1700657"/>
                </a:lnTo>
                <a:lnTo>
                  <a:pt x="0" y="112902"/>
                </a:lnTo>
                <a:close/>
              </a:path>
            </a:pathLst>
          </a:custGeom>
          <a:ln w="25908">
            <a:solidFill>
              <a:srgbClr val="4F81BC"/>
            </a:solidFill>
          </a:ln>
        </p:spPr>
        <p:txBody>
          <a:bodyPr lIns="0" tIns="0" rIns="0" bIns="0" anchor="ctr"/>
          <a:lstStyle/>
          <a:p>
            <a:pPr marL="12145">
              <a:defRPr/>
            </a:pPr>
            <a:r>
              <a:rPr lang="en-US" sz="1125" b="1" spc="-17" dirty="0">
                <a:latin typeface="Calibri" panose="020F0502020204030204" pitchFamily="34" charset="0"/>
                <a:cs typeface="Calibri" panose="020F0502020204030204" pitchFamily="34" charset="0"/>
              </a:rPr>
              <a:t>Tasks:</a:t>
            </a:r>
            <a:endParaRPr lang="en-US" sz="1013" dirty="0">
              <a:latin typeface="Calibri" panose="020F0502020204030204" pitchFamily="34" charset="0"/>
              <a:cs typeface="Calibri" panose="020F0502020204030204" pitchFamily="34" charset="0"/>
            </a:endParaRPr>
          </a:p>
          <a:p>
            <a:pPr marL="425411" lvl="1" indent="-161092">
              <a:spcBef>
                <a:spcPts val="175"/>
              </a:spcBef>
              <a:buFont typeface="Arial"/>
              <a:buChar char="•"/>
              <a:tabLst>
                <a:tab pos="168236" algn="l"/>
                <a:tab pos="168593" algn="l"/>
              </a:tabLst>
              <a:defRPr/>
            </a:pPr>
            <a:r>
              <a:rPr lang="en-US" sz="1013" dirty="0">
                <a:latin typeface="Calibri" panose="020F0502020204030204" pitchFamily="34" charset="0"/>
                <a:cs typeface="Calibri" panose="020F0502020204030204" pitchFamily="34" charset="0"/>
              </a:rPr>
              <a:t>For </a:t>
            </a:r>
            <a:r>
              <a:rPr lang="en-US" sz="1013" b="1" dirty="0">
                <a:solidFill>
                  <a:srgbClr val="C00000"/>
                </a:solidFill>
                <a:latin typeface="Calibri" panose="020F0502020204030204" pitchFamily="34" charset="0"/>
                <a:cs typeface="Calibri" panose="020F0502020204030204" pitchFamily="34" charset="0"/>
              </a:rPr>
              <a:t>each timestep</a:t>
            </a:r>
            <a:r>
              <a:rPr lang="en-US" sz="1013" b="1" dirty="0">
                <a:latin typeface="Calibri" panose="020F0502020204030204" pitchFamily="34" charset="0"/>
                <a:cs typeface="Calibri" panose="020F0502020204030204" pitchFamily="34" charset="0"/>
              </a:rPr>
              <a:t> </a:t>
            </a:r>
            <a:r>
              <a:rPr lang="en-US" sz="1013" dirty="0">
                <a:latin typeface="Calibri" panose="020F0502020204030204" pitchFamily="34" charset="0"/>
                <a:cs typeface="Calibri" panose="020F0502020204030204" pitchFamily="34" charset="0"/>
              </a:rPr>
              <a:t>of the input sequence </a:t>
            </a:r>
            <a:r>
              <a:rPr lang="en-US" sz="1013" b="1" i="1" dirty="0">
                <a:latin typeface="+mj-lt"/>
                <a:cs typeface="Calibri" panose="020F0502020204030204" pitchFamily="34" charset="0"/>
              </a:rPr>
              <a:t>x</a:t>
            </a:r>
            <a:r>
              <a:rPr lang="en-US" sz="1013" b="1" i="1" dirty="0">
                <a:latin typeface="Calibri" panose="020F0502020204030204" pitchFamily="34" charset="0"/>
                <a:cs typeface="Calibri" panose="020F0502020204030204" pitchFamily="34" charset="0"/>
              </a:rPr>
              <a:t> </a:t>
            </a:r>
            <a:r>
              <a:rPr lang="en-US" sz="1013" dirty="0">
                <a:latin typeface="Calibri" panose="020F0502020204030204" pitchFamily="34" charset="0"/>
                <a:cs typeface="Calibri" panose="020F0502020204030204" pitchFamily="34" charset="0"/>
              </a:rPr>
              <a:t>predict </a:t>
            </a:r>
            <a:r>
              <a:rPr lang="en-US" sz="1013" spc="3" dirty="0">
                <a:latin typeface="Calibri" panose="020F0502020204030204" pitchFamily="34" charset="0"/>
                <a:cs typeface="Calibri" panose="020F0502020204030204" pitchFamily="34" charset="0"/>
              </a:rPr>
              <a:t>output </a:t>
            </a:r>
            <a:r>
              <a:rPr lang="en-US" sz="1013" b="1" i="1" dirty="0">
                <a:latin typeface="Times New Roman"/>
                <a:cs typeface="Times New Roman"/>
              </a:rPr>
              <a:t>y</a:t>
            </a:r>
            <a:r>
              <a:rPr lang="en-US" sz="1013" b="1" i="1" spc="-138" dirty="0">
                <a:latin typeface="Calibri" panose="020F0502020204030204" pitchFamily="34" charset="0"/>
                <a:cs typeface="Calibri" panose="020F0502020204030204" pitchFamily="34" charset="0"/>
              </a:rPr>
              <a:t> </a:t>
            </a:r>
            <a:r>
              <a:rPr lang="en-US" sz="1013" dirty="0">
                <a:latin typeface="Calibri" panose="020F0502020204030204" pitchFamily="34" charset="0"/>
                <a:cs typeface="Calibri" panose="020F0502020204030204" pitchFamily="34" charset="0"/>
              </a:rPr>
              <a:t>(synchronously)</a:t>
            </a:r>
          </a:p>
          <a:p>
            <a:pPr marL="425411" lvl="1" indent="-161092">
              <a:buFont typeface="Arial"/>
              <a:buChar char="•"/>
              <a:tabLst>
                <a:tab pos="168236" algn="l"/>
                <a:tab pos="168593" algn="l"/>
              </a:tabLst>
              <a:defRPr/>
            </a:pPr>
            <a:r>
              <a:rPr lang="en-US" sz="1013" dirty="0">
                <a:latin typeface="Calibri" panose="020F0502020204030204" pitchFamily="34" charset="0"/>
                <a:cs typeface="Calibri" panose="020F0502020204030204" pitchFamily="34" charset="0"/>
              </a:rPr>
              <a:t>For the input sequence </a:t>
            </a:r>
            <a:r>
              <a:rPr lang="en-US" sz="1013" b="1" i="1" dirty="0">
                <a:latin typeface="+mj-lt"/>
                <a:cs typeface="Calibri" panose="020F0502020204030204" pitchFamily="34" charset="0"/>
              </a:rPr>
              <a:t>x</a:t>
            </a:r>
            <a:r>
              <a:rPr lang="en-US" sz="1013" b="1" i="1" dirty="0">
                <a:latin typeface="Calibri" panose="020F0502020204030204" pitchFamily="34" charset="0"/>
                <a:cs typeface="Calibri" panose="020F0502020204030204" pitchFamily="34" charset="0"/>
              </a:rPr>
              <a:t> </a:t>
            </a:r>
            <a:r>
              <a:rPr lang="en-US" sz="1013" dirty="0">
                <a:latin typeface="Calibri" panose="020F0502020204030204" pitchFamily="34" charset="0"/>
                <a:cs typeface="Calibri" panose="020F0502020204030204" pitchFamily="34" charset="0"/>
              </a:rPr>
              <a:t>predict the </a:t>
            </a:r>
            <a:r>
              <a:rPr lang="en-US" sz="1013" b="1" dirty="0">
                <a:solidFill>
                  <a:srgbClr val="C00000"/>
                </a:solidFill>
                <a:latin typeface="Calibri" panose="020F0502020204030204" pitchFamily="34" charset="0"/>
                <a:cs typeface="Calibri" panose="020F0502020204030204" pitchFamily="34" charset="0"/>
              </a:rPr>
              <a:t>scalar value</a:t>
            </a:r>
            <a:r>
              <a:rPr lang="en-US" sz="1013" b="1" dirty="0">
                <a:latin typeface="Calibri" panose="020F0502020204030204" pitchFamily="34" charset="0"/>
                <a:cs typeface="Calibri" panose="020F0502020204030204" pitchFamily="34" charset="0"/>
              </a:rPr>
              <a:t> </a:t>
            </a:r>
            <a:r>
              <a:rPr lang="en-US" sz="1013" dirty="0">
                <a:latin typeface="Calibri" panose="020F0502020204030204" pitchFamily="34" charset="0"/>
                <a:cs typeface="Calibri" panose="020F0502020204030204" pitchFamily="34" charset="0"/>
              </a:rPr>
              <a:t>of </a:t>
            </a:r>
            <a:r>
              <a:rPr lang="en-US" sz="1013" b="1" i="1" dirty="0">
                <a:latin typeface="Times New Roman"/>
                <a:cs typeface="Times New Roman"/>
              </a:rPr>
              <a:t>y</a:t>
            </a:r>
            <a:r>
              <a:rPr lang="en-US" sz="1013" b="1" i="1" dirty="0">
                <a:latin typeface="Calibri" panose="020F0502020204030204" pitchFamily="34" charset="0"/>
                <a:cs typeface="Calibri" panose="020F0502020204030204" pitchFamily="34" charset="0"/>
              </a:rPr>
              <a:t> </a:t>
            </a:r>
            <a:r>
              <a:rPr lang="en-US" sz="1013" dirty="0">
                <a:latin typeface="Calibri" panose="020F0502020204030204" pitchFamily="34" charset="0"/>
                <a:cs typeface="Calibri" panose="020F0502020204030204" pitchFamily="34" charset="0"/>
              </a:rPr>
              <a:t>(e.g., at end of</a:t>
            </a:r>
            <a:r>
              <a:rPr lang="en-US" sz="1013" spc="-132" dirty="0">
                <a:latin typeface="Calibri" panose="020F0502020204030204" pitchFamily="34" charset="0"/>
                <a:cs typeface="Calibri" panose="020F0502020204030204" pitchFamily="34" charset="0"/>
              </a:rPr>
              <a:t> </a:t>
            </a:r>
            <a:r>
              <a:rPr lang="en-US" sz="1013" dirty="0">
                <a:latin typeface="Calibri" panose="020F0502020204030204" pitchFamily="34" charset="0"/>
                <a:cs typeface="Calibri" panose="020F0502020204030204" pitchFamily="34" charset="0"/>
              </a:rPr>
              <a:t>sequence)</a:t>
            </a:r>
          </a:p>
          <a:p>
            <a:pPr marL="425411" lvl="1" indent="-161092">
              <a:buFont typeface="Arial"/>
              <a:buChar char="•"/>
              <a:tabLst>
                <a:tab pos="168236" algn="l"/>
                <a:tab pos="168593" algn="l"/>
              </a:tabLst>
              <a:defRPr/>
            </a:pPr>
            <a:r>
              <a:rPr lang="en-US" sz="1013" dirty="0">
                <a:latin typeface="Calibri" panose="020F0502020204030204" pitchFamily="34" charset="0"/>
                <a:cs typeface="Calibri" panose="020F0502020204030204" pitchFamily="34" charset="0"/>
              </a:rPr>
              <a:t>For the input sequence </a:t>
            </a:r>
            <a:r>
              <a:rPr lang="en-US" sz="1013" b="1" i="1" dirty="0">
                <a:latin typeface="Times New Roman"/>
                <a:cs typeface="Times New Roman"/>
              </a:rPr>
              <a:t>x</a:t>
            </a:r>
            <a:r>
              <a:rPr lang="en-US" sz="1013" b="1" i="1" dirty="0">
                <a:latin typeface="Calibri" panose="020F0502020204030204" pitchFamily="34" charset="0"/>
                <a:cs typeface="Calibri" panose="020F0502020204030204" pitchFamily="34" charset="0"/>
              </a:rPr>
              <a:t> </a:t>
            </a:r>
            <a:r>
              <a:rPr lang="en-US" sz="1013" dirty="0">
                <a:latin typeface="Calibri" panose="020F0502020204030204" pitchFamily="34" charset="0"/>
                <a:cs typeface="Calibri" panose="020F0502020204030204" pitchFamily="34" charset="0"/>
              </a:rPr>
              <a:t>of length </a:t>
            </a:r>
            <a:r>
              <a:rPr lang="en-US" sz="1013" b="1" i="1" spc="3" dirty="0">
                <a:latin typeface="Times New Roman"/>
                <a:cs typeface="Times New Roman"/>
              </a:rPr>
              <a:t>L</a:t>
            </a:r>
            <a:r>
              <a:rPr lang="en-US" sz="1013" b="1" i="1" spc="4" baseline="-21367" dirty="0">
                <a:latin typeface="Times New Roman"/>
                <a:cs typeface="Times New Roman"/>
              </a:rPr>
              <a:t>x</a:t>
            </a:r>
            <a:r>
              <a:rPr lang="en-US" sz="1013" b="1" i="1" spc="4" baseline="-21367" dirty="0">
                <a:latin typeface="Calibri" panose="020F0502020204030204" pitchFamily="34" charset="0"/>
                <a:cs typeface="Calibri" panose="020F0502020204030204" pitchFamily="34" charset="0"/>
              </a:rPr>
              <a:t> </a:t>
            </a:r>
            <a:r>
              <a:rPr lang="en-US" sz="1013" dirty="0">
                <a:latin typeface="Calibri" panose="020F0502020204030204" pitchFamily="34" charset="0"/>
                <a:cs typeface="Calibri" panose="020F0502020204030204" pitchFamily="34" charset="0"/>
              </a:rPr>
              <a:t>generate</a:t>
            </a:r>
            <a:r>
              <a:rPr lang="en-US" sz="1013" spc="-186" dirty="0">
                <a:latin typeface="Calibri" panose="020F0502020204030204" pitchFamily="34" charset="0"/>
                <a:cs typeface="Calibri" panose="020F0502020204030204" pitchFamily="34" charset="0"/>
              </a:rPr>
              <a:t> </a:t>
            </a:r>
            <a:r>
              <a:rPr lang="en-US" sz="1013" dirty="0">
                <a:latin typeface="Calibri" panose="020F0502020204030204" pitchFamily="34" charset="0"/>
                <a:cs typeface="Calibri" panose="020F0502020204030204" pitchFamily="34" charset="0"/>
              </a:rPr>
              <a:t>the output sequence </a:t>
            </a:r>
            <a:r>
              <a:rPr lang="en-US" sz="1013" b="1" i="1" dirty="0">
                <a:latin typeface="Times New Roman"/>
                <a:cs typeface="Times New Roman"/>
              </a:rPr>
              <a:t>y</a:t>
            </a:r>
            <a:r>
              <a:rPr lang="en-US" sz="1013" b="1" i="1" dirty="0">
                <a:latin typeface="Calibri" panose="020F0502020204030204" pitchFamily="34" charset="0"/>
                <a:cs typeface="Calibri" panose="020F0502020204030204" pitchFamily="34" charset="0"/>
              </a:rPr>
              <a:t> </a:t>
            </a:r>
            <a:r>
              <a:rPr lang="en-US" sz="1013" dirty="0">
                <a:latin typeface="Calibri" panose="020F0502020204030204" pitchFamily="34" charset="0"/>
                <a:cs typeface="Calibri" panose="020F0502020204030204" pitchFamily="34" charset="0"/>
              </a:rPr>
              <a:t>of </a:t>
            </a:r>
            <a:r>
              <a:rPr lang="en-US" sz="1013" spc="-3" dirty="0">
                <a:latin typeface="Calibri" panose="020F0502020204030204" pitchFamily="34" charset="0"/>
                <a:cs typeface="Calibri" panose="020F0502020204030204" pitchFamily="34" charset="0"/>
              </a:rPr>
              <a:t>different </a:t>
            </a:r>
            <a:r>
              <a:rPr lang="en-US" sz="1013" dirty="0">
                <a:latin typeface="Calibri" panose="020F0502020204030204" pitchFamily="34" charset="0"/>
                <a:cs typeface="Calibri" panose="020F0502020204030204" pitchFamily="34" charset="0"/>
              </a:rPr>
              <a:t>length</a:t>
            </a:r>
            <a:r>
              <a:rPr lang="en-US" sz="1013" spc="-90" dirty="0">
                <a:latin typeface="Calibri" panose="020F0502020204030204" pitchFamily="34" charset="0"/>
                <a:cs typeface="Calibri" panose="020F0502020204030204" pitchFamily="34" charset="0"/>
              </a:rPr>
              <a:t> </a:t>
            </a:r>
            <a:r>
              <a:rPr lang="en-US" sz="1013" b="1" i="1" spc="-17" dirty="0">
                <a:latin typeface="Times New Roman"/>
                <a:cs typeface="Times New Roman"/>
              </a:rPr>
              <a:t>L</a:t>
            </a:r>
            <a:r>
              <a:rPr lang="en-US" sz="1013" b="1" i="1" spc="-25" baseline="-21367" dirty="0">
                <a:latin typeface="Times New Roman"/>
                <a:cs typeface="Times New Roman"/>
              </a:rPr>
              <a:t>y</a:t>
            </a:r>
            <a:endParaRPr sz="1013" dirty="0"/>
          </a:p>
        </p:txBody>
      </p:sp>
      <p:sp>
        <p:nvSpPr>
          <p:cNvPr id="28678" name="object 15">
            <a:extLst>
              <a:ext uri="{FF2B5EF4-FFF2-40B4-BE49-F238E27FC236}">
                <a16:creationId xmlns:a16="http://schemas.microsoft.com/office/drawing/2014/main" id="{68C090B6-4E77-F70F-C641-AB00D48C5F0F}"/>
              </a:ext>
            </a:extLst>
          </p:cNvPr>
          <p:cNvSpPr>
            <a:spLocks/>
          </p:cNvSpPr>
          <p:nvPr/>
        </p:nvSpPr>
        <p:spPr bwMode="auto">
          <a:xfrm>
            <a:off x="2484835" y="3086101"/>
            <a:ext cx="4530328" cy="1297781"/>
          </a:xfrm>
          <a:custGeom>
            <a:avLst/>
            <a:gdLst>
              <a:gd name="T0" fmla="*/ 0 w 8598535"/>
              <a:gd name="T1" fmla="*/ 0 h 2240279"/>
              <a:gd name="T2" fmla="*/ 8598535 w 8598535"/>
              <a:gd name="T3" fmla="*/ 2240279 h 2240279"/>
            </a:gdLst>
            <a:ahLst/>
            <a:cxnLst/>
            <a:rect l="T0" t="T1" r="T2" b="T3"/>
            <a:pathLst>
              <a:path w="8598535" h="2240279">
                <a:moveTo>
                  <a:pt x="0" y="139573"/>
                </a:moveTo>
                <a:lnTo>
                  <a:pt x="7113" y="95455"/>
                </a:lnTo>
                <a:lnTo>
                  <a:pt x="26921" y="57140"/>
                </a:lnTo>
                <a:lnTo>
                  <a:pt x="57124" y="26928"/>
                </a:lnTo>
                <a:lnTo>
                  <a:pt x="95424" y="7115"/>
                </a:lnTo>
                <a:lnTo>
                  <a:pt x="139522" y="0"/>
                </a:lnTo>
                <a:lnTo>
                  <a:pt x="8458835" y="0"/>
                </a:lnTo>
                <a:lnTo>
                  <a:pt x="8502952" y="7115"/>
                </a:lnTo>
                <a:lnTo>
                  <a:pt x="8541267" y="26928"/>
                </a:lnTo>
                <a:lnTo>
                  <a:pt x="8571479" y="57140"/>
                </a:lnTo>
                <a:lnTo>
                  <a:pt x="8591292" y="95455"/>
                </a:lnTo>
                <a:lnTo>
                  <a:pt x="8598408" y="139573"/>
                </a:lnTo>
                <a:lnTo>
                  <a:pt x="8598408" y="2100757"/>
                </a:lnTo>
                <a:lnTo>
                  <a:pt x="8591292" y="2144855"/>
                </a:lnTo>
                <a:lnTo>
                  <a:pt x="8571479" y="2183155"/>
                </a:lnTo>
                <a:lnTo>
                  <a:pt x="8541267" y="2213358"/>
                </a:lnTo>
                <a:lnTo>
                  <a:pt x="8502952" y="2233166"/>
                </a:lnTo>
                <a:lnTo>
                  <a:pt x="8458835" y="2240280"/>
                </a:lnTo>
                <a:lnTo>
                  <a:pt x="139522" y="2240280"/>
                </a:lnTo>
                <a:lnTo>
                  <a:pt x="95424" y="2233166"/>
                </a:lnTo>
                <a:lnTo>
                  <a:pt x="57124" y="2213358"/>
                </a:lnTo>
                <a:lnTo>
                  <a:pt x="26921" y="2183155"/>
                </a:lnTo>
                <a:lnTo>
                  <a:pt x="7113" y="2144855"/>
                </a:lnTo>
                <a:lnTo>
                  <a:pt x="0" y="2100757"/>
                </a:lnTo>
                <a:lnTo>
                  <a:pt x="0" y="139573"/>
                </a:lnTo>
                <a:close/>
              </a:path>
            </a:pathLst>
          </a:custGeom>
          <a:noFill/>
          <a:ln w="25908">
            <a:solidFill>
              <a:srgbClr val="4F81BC"/>
            </a:solidFill>
            <a:miter lim="800000"/>
            <a:headEnd/>
            <a:tailEnd/>
          </a:ln>
          <a:extLst>
            <a:ext uri="{909E8E84-426E-40DD-AFC4-6F175D3DCCD1}">
              <a14:hiddenFill xmlns:a14="http://schemas.microsoft.com/office/drawing/2010/main">
                <a:solidFill>
                  <a:srgbClr val="FFFFFF"/>
                </a:solidFill>
              </a14:hiddenFill>
            </a:ext>
          </a:extLst>
        </p:spPr>
        <p:txBody>
          <a:bodyPr lIns="60750" tIns="60750" rIns="60750" bIns="6075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50" b="1">
                <a:latin typeface="Calibri" panose="020F0502020204030204" pitchFamily="34" charset="0"/>
                <a:cs typeface="Calibri" panose="020F0502020204030204" pitchFamily="34" charset="0"/>
              </a:rPr>
              <a:t>Methods</a:t>
            </a:r>
            <a:endParaRPr lang="en-US" altLang="en-US" sz="1125" b="1">
              <a:latin typeface="Calibri" panose="020F0502020204030204" pitchFamily="34" charset="0"/>
              <a:cs typeface="Calibri" panose="020F0502020204030204" pitchFamily="34" charset="0"/>
            </a:endParaRPr>
          </a:p>
          <a:p>
            <a:pPr eaLnBrk="1" hangingPunct="1"/>
            <a:r>
              <a:rPr lang="en-US" altLang="en-US" sz="1125" b="1">
                <a:latin typeface="Calibri" panose="020F0502020204030204" pitchFamily="34" charset="0"/>
                <a:cs typeface="Calibri" panose="020F0502020204030204" pitchFamily="34" charset="0"/>
              </a:rPr>
              <a:t>Backpropagation:</a:t>
            </a:r>
          </a:p>
          <a:p>
            <a:pPr eaLnBrk="1" hangingPunct="1"/>
            <a:endParaRPr lang="en-US" altLang="en-US" sz="1125" b="1">
              <a:latin typeface="Calibri" panose="020F0502020204030204" pitchFamily="34" charset="0"/>
              <a:cs typeface="Calibri" panose="020F0502020204030204" pitchFamily="34" charset="0"/>
            </a:endParaRPr>
          </a:p>
          <a:p>
            <a:pPr eaLnBrk="1" hangingPunct="1"/>
            <a:r>
              <a:rPr lang="en-US" altLang="en-US" sz="1125" b="1">
                <a:latin typeface="Calibri" panose="020F0502020204030204" pitchFamily="34" charset="0"/>
                <a:cs typeface="Calibri" panose="020F0502020204030204" pitchFamily="34" charset="0"/>
              </a:rPr>
              <a:t>Others:</a:t>
            </a:r>
            <a:endParaRPr lang="en-US" altLang="en-US" sz="1350" b="1">
              <a:latin typeface="Calibri" panose="020F0502020204030204" pitchFamily="34" charset="0"/>
              <a:cs typeface="Calibri" panose="020F0502020204030204" pitchFamily="34" charset="0"/>
            </a:endParaRPr>
          </a:p>
        </p:txBody>
      </p:sp>
      <p:sp>
        <p:nvSpPr>
          <p:cNvPr id="28679" name="Title 1">
            <a:extLst>
              <a:ext uri="{FF2B5EF4-FFF2-40B4-BE49-F238E27FC236}">
                <a16:creationId xmlns:a16="http://schemas.microsoft.com/office/drawing/2014/main" id="{A91D68A2-05A0-439C-21BA-28ECBD3BDF81}"/>
              </a:ext>
            </a:extLst>
          </p:cNvPr>
          <p:cNvSpPr>
            <a:spLocks noGrp="1"/>
          </p:cNvSpPr>
          <p:nvPr>
            <p:ph type="title"/>
          </p:nvPr>
        </p:nvSpPr>
        <p:spPr>
          <a:xfrm>
            <a:off x="2220517" y="0"/>
            <a:ext cx="5784056" cy="566738"/>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RNN Training</a:t>
            </a:r>
          </a:p>
        </p:txBody>
      </p:sp>
      <p:sp>
        <p:nvSpPr>
          <p:cNvPr id="4" name="Right Arrow 3">
            <a:extLst>
              <a:ext uri="{FF2B5EF4-FFF2-40B4-BE49-F238E27FC236}">
                <a16:creationId xmlns:a16="http://schemas.microsoft.com/office/drawing/2014/main" id="{BE1614BB-34D8-ADD7-C185-E9BCB918AF2F}"/>
              </a:ext>
            </a:extLst>
          </p:cNvPr>
          <p:cNvSpPr/>
          <p:nvPr/>
        </p:nvSpPr>
        <p:spPr bwMode="auto">
          <a:xfrm>
            <a:off x="5857875" y="3912394"/>
            <a:ext cx="342900" cy="186929"/>
          </a:xfrm>
          <a:prstGeom prst="rightArrow">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lIns="51435" tIns="25718" rIns="51435" bIns="25718"/>
          <a:lstStyle/>
          <a:p>
            <a:pPr algn="ctr">
              <a:defRPr/>
            </a:pPr>
            <a:endParaRPr lang="en-US" sz="1350">
              <a:solidFill>
                <a:schemeClr val="tx1"/>
              </a:solidFill>
              <a:latin typeface="Times New Roman" pitchFamily="18" charset="0"/>
            </a:endParaRPr>
          </a:p>
        </p:txBody>
      </p:sp>
      <p:sp>
        <p:nvSpPr>
          <p:cNvPr id="8" name="Rounded Rectangle 7">
            <a:extLst>
              <a:ext uri="{FF2B5EF4-FFF2-40B4-BE49-F238E27FC236}">
                <a16:creationId xmlns:a16="http://schemas.microsoft.com/office/drawing/2014/main" id="{0DEFB4D5-F38E-0984-6690-CADA3BC5D61C}"/>
              </a:ext>
            </a:extLst>
          </p:cNvPr>
          <p:cNvSpPr/>
          <p:nvPr/>
        </p:nvSpPr>
        <p:spPr bwMode="auto">
          <a:xfrm>
            <a:off x="2484835" y="1238250"/>
            <a:ext cx="4530328" cy="600075"/>
          </a:xfrm>
          <a:prstGeom prst="round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lIns="51435" tIns="25718" rIns="51435" bIns="25718"/>
          <a:lstStyle/>
          <a:p>
            <a:pPr>
              <a:defRPr/>
            </a:pPr>
            <a:r>
              <a:rPr lang="en-US" sz="1125" spc="-14" dirty="0">
                <a:cs typeface="Times New Roman"/>
              </a:rPr>
              <a:t>Target: </a:t>
            </a:r>
            <a:r>
              <a:rPr lang="en-US" sz="1125" dirty="0">
                <a:cs typeface="Times New Roman"/>
              </a:rPr>
              <a:t>obtain the network </a:t>
            </a:r>
            <a:r>
              <a:rPr lang="en-US" sz="1125" spc="-3" dirty="0">
                <a:cs typeface="Times New Roman"/>
              </a:rPr>
              <a:t>parameters </a:t>
            </a:r>
            <a:r>
              <a:rPr lang="en-US" sz="1125" dirty="0">
                <a:cs typeface="Times New Roman"/>
              </a:rPr>
              <a:t>that </a:t>
            </a:r>
            <a:r>
              <a:rPr lang="en-US" sz="1125" spc="-3" dirty="0">
                <a:cs typeface="Times New Roman"/>
              </a:rPr>
              <a:t>optimize </a:t>
            </a:r>
            <a:r>
              <a:rPr lang="en-US" sz="1125" dirty="0">
                <a:cs typeface="Times New Roman"/>
              </a:rPr>
              <a:t>the cost</a:t>
            </a:r>
            <a:r>
              <a:rPr lang="en-US" sz="1125" spc="-71" dirty="0">
                <a:cs typeface="Times New Roman"/>
              </a:rPr>
              <a:t> </a:t>
            </a:r>
            <a:r>
              <a:rPr lang="en-US" sz="1125" dirty="0">
                <a:cs typeface="Times New Roman"/>
              </a:rPr>
              <a:t>function  Cost functions: log loss, </a:t>
            </a:r>
            <a:r>
              <a:rPr lang="en-US" sz="1125" spc="-3" dirty="0">
                <a:cs typeface="Times New Roman"/>
              </a:rPr>
              <a:t>mean </a:t>
            </a:r>
            <a:r>
              <a:rPr lang="en-US" sz="1125" dirty="0">
                <a:cs typeface="Times New Roman"/>
              </a:rPr>
              <a:t>squared root error</a:t>
            </a:r>
            <a:r>
              <a:rPr lang="en-US" sz="1125" spc="-95" dirty="0">
                <a:cs typeface="Times New Roman"/>
              </a:rPr>
              <a:t> </a:t>
            </a:r>
            <a:r>
              <a:rPr lang="en-US" sz="1125" spc="-3" dirty="0" err="1">
                <a:cs typeface="Times New Roman"/>
              </a:rPr>
              <a:t>etc</a:t>
            </a:r>
            <a:r>
              <a:rPr lang="en-US" sz="1125" spc="-3" dirty="0">
                <a:cs typeface="Times New Roman"/>
              </a:rPr>
              <a:t>…</a:t>
            </a:r>
            <a:endParaRPr lang="en-US" sz="1125" dirty="0">
              <a:solidFill>
                <a:schemeClr val="tx1"/>
              </a:solidFill>
              <a:latin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CB6E12C-3587-2793-83B5-A66A589A4E0D}"/>
              </a:ext>
            </a:extLst>
          </p:cNvPr>
          <p:cNvSpPr txBox="1"/>
          <p:nvPr/>
        </p:nvSpPr>
        <p:spPr>
          <a:xfrm>
            <a:off x="2681287" y="2486026"/>
            <a:ext cx="4158854" cy="2500204"/>
          </a:xfrm>
          <a:prstGeom prst="rect">
            <a:avLst/>
          </a:prstGeom>
        </p:spPr>
        <p:txBody>
          <a:bodyPr lIns="0" tIns="7144" rIns="0" bIns="0">
            <a:spAutoFit/>
          </a:bodyPr>
          <a:lstStyle>
            <a:lvl1pPr marL="266700" indent="-257175">
              <a:tabLst>
                <a:tab pos="265113" algn="l"/>
                <a:tab pos="266700" algn="l"/>
              </a:tabLst>
              <a:defRPr>
                <a:solidFill>
                  <a:schemeClr val="tx1"/>
                </a:solidFill>
                <a:latin typeface="Arial" panose="020B0604020202020204" pitchFamily="34" charset="0"/>
                <a:cs typeface="Arial" panose="020B0604020202020204" pitchFamily="34" charset="0"/>
              </a:defRPr>
            </a:lvl1pPr>
            <a:lvl2pPr marL="609600" indent="-257175">
              <a:tabLst>
                <a:tab pos="265113" algn="l"/>
                <a:tab pos="266700" algn="l"/>
              </a:tabLst>
              <a:defRPr>
                <a:solidFill>
                  <a:schemeClr val="tx1"/>
                </a:solidFill>
                <a:latin typeface="Arial" panose="020B0604020202020204" pitchFamily="34" charset="0"/>
                <a:cs typeface="Arial" panose="020B0604020202020204" pitchFamily="34" charset="0"/>
              </a:defRPr>
            </a:lvl2pPr>
            <a:lvl3pPr marL="952500" indent="-257175">
              <a:tabLst>
                <a:tab pos="265113" algn="l"/>
                <a:tab pos="266700" algn="l"/>
              </a:tabLst>
              <a:defRPr>
                <a:solidFill>
                  <a:schemeClr val="tx1"/>
                </a:solidFill>
                <a:latin typeface="Arial" panose="020B0604020202020204" pitchFamily="34" charset="0"/>
                <a:cs typeface="Arial" panose="020B0604020202020204" pitchFamily="34" charset="0"/>
              </a:defRPr>
            </a:lvl3pPr>
            <a:lvl4pPr marL="1600200" indent="-228600">
              <a:tabLst>
                <a:tab pos="265113" algn="l"/>
                <a:tab pos="266700" algn="l"/>
              </a:tabLst>
              <a:defRPr>
                <a:solidFill>
                  <a:schemeClr val="tx1"/>
                </a:solidFill>
                <a:latin typeface="Arial" panose="020B0604020202020204" pitchFamily="34" charset="0"/>
                <a:cs typeface="Arial" panose="020B0604020202020204" pitchFamily="34" charset="0"/>
              </a:defRPr>
            </a:lvl4pPr>
            <a:lvl5pPr marL="2057400" indent="-228600">
              <a:tabLst>
                <a:tab pos="265113" algn="l"/>
                <a:tab pos="2667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265113" algn="l"/>
                <a:tab pos="2667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265113" algn="l"/>
                <a:tab pos="2667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265113" algn="l"/>
                <a:tab pos="2667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265113" algn="l"/>
                <a:tab pos="266700" algn="l"/>
              </a:tabLst>
              <a:defRPr>
                <a:solidFill>
                  <a:schemeClr val="tx1"/>
                </a:solidFill>
                <a:latin typeface="Arial" panose="020B0604020202020204" pitchFamily="34" charset="0"/>
                <a:cs typeface="Arial" panose="020B0604020202020204" pitchFamily="34" charset="0"/>
              </a:defRPr>
            </a:lvl9pPr>
          </a:lstStyle>
          <a:p>
            <a:pPr>
              <a:spcBef>
                <a:spcPts val="56"/>
              </a:spcBef>
              <a:buFontTx/>
              <a:buAutoNum type="arabicPeriod"/>
            </a:pPr>
            <a:r>
              <a:rPr lang="en-US" altLang="en-US" sz="1350" i="1">
                <a:latin typeface="Times New Roman" panose="02020603050405020304" pitchFamily="18" charset="0"/>
                <a:cs typeface="Times New Roman" panose="02020603050405020304" pitchFamily="18" charset="0"/>
              </a:rPr>
              <a:t>Unfold the network.</a:t>
            </a:r>
            <a:endParaRPr lang="en-US" altLang="en-US" sz="1350">
              <a:latin typeface="Times New Roman" panose="02020603050405020304" pitchFamily="18" charset="0"/>
              <a:cs typeface="Times New Roman" panose="02020603050405020304" pitchFamily="18" charset="0"/>
            </a:endParaRPr>
          </a:p>
          <a:p>
            <a:pPr eaLnBrk="1" hangingPunct="1">
              <a:buFontTx/>
              <a:buAutoNum type="arabicPeriod"/>
            </a:pPr>
            <a:r>
              <a:rPr lang="en-US" altLang="en-US" sz="1350" i="1">
                <a:latin typeface="Times New Roman" panose="02020603050405020304" pitchFamily="18" charset="0"/>
                <a:cs typeface="Times New Roman" panose="02020603050405020304" pitchFamily="18" charset="0"/>
              </a:rPr>
              <a:t>Repeat </a:t>
            </a:r>
            <a:r>
              <a:rPr lang="en-US" altLang="en-US" sz="1350">
                <a:latin typeface="Times New Roman" panose="02020603050405020304" pitchFamily="18" charset="0"/>
                <a:cs typeface="Times New Roman" panose="02020603050405020304" pitchFamily="18" charset="0"/>
              </a:rPr>
              <a:t>for the train data:</a:t>
            </a:r>
          </a:p>
          <a:p>
            <a:pPr lvl="1" eaLnBrk="1" hangingPunct="1">
              <a:buFontTx/>
              <a:buAutoNum type="arabicPeriod"/>
            </a:pPr>
            <a:r>
              <a:rPr lang="en-US" altLang="en-US" sz="1350">
                <a:latin typeface="Times New Roman" panose="02020603050405020304" pitchFamily="18" charset="0"/>
                <a:cs typeface="Times New Roman" panose="02020603050405020304" pitchFamily="18" charset="0"/>
              </a:rPr>
              <a:t>Given some input sequence </a:t>
            </a:r>
            <a:r>
              <a:rPr lang="en-US" altLang="en-US" sz="1350">
                <a:latin typeface="DejaVu Sans"/>
                <a:ea typeface="DejaVu Sans"/>
                <a:cs typeface="DejaVu Sans"/>
              </a:rPr>
              <a:t>𝒙</a:t>
            </a:r>
          </a:p>
          <a:p>
            <a:pPr lvl="1" eaLnBrk="1" hangingPunct="1">
              <a:buFontTx/>
              <a:buAutoNum type="arabicPeriod"/>
            </a:pPr>
            <a:r>
              <a:rPr lang="en-US" altLang="en-US" sz="1350" i="1">
                <a:latin typeface="Times New Roman" panose="02020603050405020304" pitchFamily="18" charset="0"/>
                <a:cs typeface="Times New Roman" panose="02020603050405020304" pitchFamily="18" charset="0"/>
              </a:rPr>
              <a:t>For t in </a:t>
            </a:r>
            <a:r>
              <a:rPr lang="en-US" altLang="en-US" sz="1350">
                <a:latin typeface="Times New Roman" panose="02020603050405020304" pitchFamily="18" charset="0"/>
                <a:cs typeface="Times New Roman" panose="02020603050405020304" pitchFamily="18" charset="0"/>
              </a:rPr>
              <a:t>0</a:t>
            </a:r>
            <a:r>
              <a:rPr lang="en-US" altLang="en-US" sz="1350" i="1">
                <a:latin typeface="Times New Roman" panose="02020603050405020304" pitchFamily="18" charset="0"/>
                <a:cs typeface="Times New Roman" panose="02020603050405020304" pitchFamily="18" charset="0"/>
              </a:rPr>
              <a:t>, N</a:t>
            </a:r>
            <a:r>
              <a:rPr lang="en-US" altLang="en-US" sz="1350">
                <a:latin typeface="Times New Roman" panose="02020603050405020304" pitchFamily="18" charset="0"/>
                <a:cs typeface="Times New Roman" panose="02020603050405020304" pitchFamily="18" charset="0"/>
              </a:rPr>
              <a:t>-1</a:t>
            </a:r>
            <a:r>
              <a:rPr lang="en-US" altLang="en-US" sz="1350" i="1">
                <a:latin typeface="Times New Roman" panose="02020603050405020304" pitchFamily="18" charset="0"/>
                <a:cs typeface="Times New Roman" panose="02020603050405020304" pitchFamily="18" charset="0"/>
              </a:rPr>
              <a:t>:</a:t>
            </a:r>
            <a:endParaRPr lang="en-US" altLang="en-US" sz="1350">
              <a:latin typeface="Times New Roman" panose="02020603050405020304" pitchFamily="18" charset="0"/>
              <a:cs typeface="Times New Roman" panose="02020603050405020304" pitchFamily="18" charset="0"/>
            </a:endParaRPr>
          </a:p>
          <a:p>
            <a:pPr lvl="2" eaLnBrk="1" hangingPunct="1">
              <a:buFontTx/>
              <a:buAutoNum type="arabicPeriod"/>
            </a:pPr>
            <a:r>
              <a:rPr lang="en-US" altLang="en-US" sz="1350" i="1">
                <a:latin typeface="Times New Roman" panose="02020603050405020304" pitchFamily="18" charset="0"/>
                <a:cs typeface="Times New Roman" panose="02020603050405020304" pitchFamily="18" charset="0"/>
              </a:rPr>
              <a:t>Forward-propagate</a:t>
            </a:r>
            <a:endParaRPr lang="en-US" altLang="en-US" sz="1350">
              <a:latin typeface="Times New Roman" panose="02020603050405020304" pitchFamily="18" charset="0"/>
              <a:cs typeface="Times New Roman" panose="02020603050405020304" pitchFamily="18" charset="0"/>
            </a:endParaRPr>
          </a:p>
          <a:p>
            <a:pPr lvl="2" eaLnBrk="1" hangingPunct="1">
              <a:buFontTx/>
              <a:buAutoNum type="arabicPeriod"/>
            </a:pPr>
            <a:r>
              <a:rPr lang="en-US" altLang="en-US" sz="1350">
                <a:latin typeface="Times New Roman" panose="02020603050405020304" pitchFamily="18" charset="0"/>
                <a:cs typeface="Times New Roman" panose="02020603050405020304" pitchFamily="18" charset="0"/>
              </a:rPr>
              <a:t>Initialize hidden state to the past value </a:t>
            </a:r>
            <a:r>
              <a:rPr lang="en-US" altLang="en-US" sz="1350">
                <a:latin typeface="DejaVu Sans"/>
                <a:ea typeface="DejaVu Sans"/>
                <a:cs typeface="DejaVu Sans"/>
              </a:rPr>
              <a:t>𝒉</a:t>
            </a:r>
            <a:r>
              <a:rPr lang="en-US" altLang="en-US" sz="1050" baseline="-15000">
                <a:latin typeface="DejaVu Sans"/>
                <a:ea typeface="DejaVu Sans"/>
                <a:cs typeface="DejaVu Sans"/>
              </a:rPr>
              <a:t>𝑡−1</a:t>
            </a:r>
          </a:p>
          <a:p>
            <a:pPr lvl="2" eaLnBrk="1" hangingPunct="1">
              <a:buFontTx/>
              <a:buAutoNum type="arabicPeriod"/>
            </a:pPr>
            <a:r>
              <a:rPr lang="en-US" altLang="en-US" sz="1350">
                <a:latin typeface="Times New Roman" panose="02020603050405020304" pitchFamily="18" charset="0"/>
                <a:cs typeface="Times New Roman" panose="02020603050405020304" pitchFamily="18" charset="0"/>
              </a:rPr>
              <a:t>Obtain output sequence </a:t>
            </a:r>
            <a:r>
              <a:rPr lang="en-US" altLang="en-US" sz="1350">
                <a:latin typeface="DejaVu Sans"/>
                <a:ea typeface="DejaVu Sans"/>
                <a:cs typeface="DejaVu Sans"/>
              </a:rPr>
              <a:t>𝒚</a:t>
            </a:r>
            <a:r>
              <a:rPr lang="en-US" altLang="en-US" sz="1500" baseline="2000">
                <a:latin typeface="DejaVu Sans"/>
                <a:ea typeface="DejaVu Sans"/>
                <a:cs typeface="DejaVu Sans"/>
              </a:rPr>
              <a:t> </a:t>
            </a:r>
          </a:p>
          <a:p>
            <a:pPr lvl="2" eaLnBrk="1" hangingPunct="1">
              <a:buFontTx/>
              <a:buAutoNum type="arabicPeriod"/>
            </a:pPr>
            <a:r>
              <a:rPr lang="en-US" altLang="en-US" sz="1350">
                <a:latin typeface="Times New Roman" panose="02020603050405020304" pitchFamily="18" charset="0"/>
                <a:cs typeface="Times New Roman" panose="02020603050405020304" pitchFamily="18" charset="0"/>
              </a:rPr>
              <a:t>Calculate error </a:t>
            </a:r>
            <a:r>
              <a:rPr lang="en-US" altLang="en-US" sz="1350" b="1" i="1">
                <a:latin typeface="Calibri" panose="020F0502020204030204" pitchFamily="34" charset="0"/>
                <a:ea typeface="DejaVu Sans"/>
                <a:cs typeface="DejaVu Sans"/>
              </a:rPr>
              <a:t>E</a:t>
            </a:r>
            <a:r>
              <a:rPr lang="en-US" altLang="en-US" sz="1350">
                <a:latin typeface="Calibri" panose="020F0502020204030204" pitchFamily="34" charset="0"/>
                <a:ea typeface="DejaVu Sans"/>
                <a:cs typeface="DejaVu Sans"/>
              </a:rPr>
              <a:t>(</a:t>
            </a:r>
            <a:r>
              <a:rPr lang="en-US" altLang="en-US" sz="1350" b="1" i="1">
                <a:latin typeface="Calibri" panose="020F0502020204030204" pitchFamily="34" charset="0"/>
                <a:ea typeface="DejaVu Sans"/>
                <a:cs typeface="DejaVu Sans"/>
              </a:rPr>
              <a:t>y</a:t>
            </a:r>
            <a:r>
              <a:rPr lang="en-US" altLang="en-US" sz="1350">
                <a:latin typeface="Calibri" panose="020F0502020204030204" pitchFamily="34" charset="0"/>
                <a:ea typeface="DejaVu Sans"/>
                <a:cs typeface="DejaVu Sans"/>
              </a:rPr>
              <a:t>, </a:t>
            </a:r>
            <a:r>
              <a:rPr lang="en-US" altLang="en-US" sz="1350" b="1" i="1">
                <a:latin typeface="Calibri" panose="020F0502020204030204" pitchFamily="34" charset="0"/>
                <a:ea typeface="DejaVu Sans"/>
                <a:cs typeface="DejaVu Sans"/>
              </a:rPr>
              <a:t>y</a:t>
            </a:r>
            <a:r>
              <a:rPr lang="en-US" altLang="en-US" sz="1350">
                <a:latin typeface="Calibri" panose="020F0502020204030204" pitchFamily="34" charset="0"/>
                <a:ea typeface="DejaVu Sans"/>
                <a:cs typeface="DejaVu Sans"/>
              </a:rPr>
              <a:t>)</a:t>
            </a:r>
            <a:endParaRPr lang="en-US" altLang="en-US" sz="1500" baseline="2000">
              <a:latin typeface="Calibri" panose="020F0502020204030204" pitchFamily="34" charset="0"/>
              <a:ea typeface="DejaVu Sans"/>
              <a:cs typeface="DejaVu Sans"/>
            </a:endParaRPr>
          </a:p>
          <a:p>
            <a:pPr lvl="2" eaLnBrk="1" hangingPunct="1">
              <a:buFontTx/>
              <a:buAutoNum type="arabicPeriod"/>
            </a:pPr>
            <a:r>
              <a:rPr lang="en-US" altLang="en-US" sz="1350" i="1">
                <a:latin typeface="Times New Roman" panose="02020603050405020304" pitchFamily="18" charset="0"/>
                <a:cs typeface="Times New Roman" panose="02020603050405020304" pitchFamily="18" charset="0"/>
              </a:rPr>
              <a:t>Back-propagate </a:t>
            </a:r>
            <a:r>
              <a:rPr lang="en-US" altLang="en-US" sz="1350">
                <a:latin typeface="Times New Roman" panose="02020603050405020304" pitchFamily="18" charset="0"/>
                <a:cs typeface="Times New Roman" panose="02020603050405020304" pitchFamily="18" charset="0"/>
              </a:rPr>
              <a:t>error across the unfolded network</a:t>
            </a:r>
          </a:p>
          <a:p>
            <a:pPr lvl="2" eaLnBrk="1" hangingPunct="1">
              <a:buFontTx/>
              <a:buAutoNum type="arabicPeriod"/>
            </a:pPr>
            <a:r>
              <a:rPr lang="en-US" altLang="en-US" sz="1350">
                <a:latin typeface="Times New Roman" panose="02020603050405020304" pitchFamily="18" charset="0"/>
                <a:cs typeface="Times New Roman" panose="02020603050405020304" pitchFamily="18" charset="0"/>
              </a:rPr>
              <a:t>Average the weights</a:t>
            </a:r>
          </a:p>
          <a:p>
            <a:pPr lvl="2" eaLnBrk="1" hangingPunct="1">
              <a:buFontTx/>
              <a:buAutoNum type="arabicPeriod"/>
            </a:pPr>
            <a:r>
              <a:rPr lang="en-US" altLang="en-US" sz="1350">
                <a:latin typeface="Times New Roman" panose="02020603050405020304" pitchFamily="18" charset="0"/>
                <a:cs typeface="Times New Roman" panose="02020603050405020304" pitchFamily="18" charset="0"/>
              </a:rPr>
              <a:t>Compute next hidden state value </a:t>
            </a:r>
            <a:r>
              <a:rPr lang="en-US" altLang="en-US" sz="1350">
                <a:latin typeface="DejaVu Sans"/>
                <a:ea typeface="DejaVu Sans"/>
                <a:cs typeface="DejaVu Sans"/>
              </a:rPr>
              <a:t>𝒉</a:t>
            </a:r>
            <a:r>
              <a:rPr lang="en-US" altLang="en-US" sz="1050" baseline="-15000">
                <a:latin typeface="DejaVu Sans"/>
                <a:ea typeface="DejaVu Sans"/>
                <a:cs typeface="DejaVu Sans"/>
              </a:rPr>
              <a:t>𝑡</a:t>
            </a:r>
          </a:p>
        </p:txBody>
      </p:sp>
      <p:sp>
        <p:nvSpPr>
          <p:cNvPr id="29699" name="object 4">
            <a:extLst>
              <a:ext uri="{FF2B5EF4-FFF2-40B4-BE49-F238E27FC236}">
                <a16:creationId xmlns:a16="http://schemas.microsoft.com/office/drawing/2014/main" id="{87163C1F-D1F8-80D2-F90D-E5227B335BEF}"/>
              </a:ext>
            </a:extLst>
          </p:cNvPr>
          <p:cNvSpPr>
            <a:spLocks/>
          </p:cNvSpPr>
          <p:nvPr/>
        </p:nvSpPr>
        <p:spPr bwMode="auto">
          <a:xfrm>
            <a:off x="2857500" y="2852738"/>
            <a:ext cx="0" cy="1371600"/>
          </a:xfrm>
          <a:custGeom>
            <a:avLst/>
            <a:gdLst>
              <a:gd name="T0" fmla="*/ 0 h 2438400"/>
              <a:gd name="T1" fmla="*/ 2438400 h 2438400"/>
            </a:gdLst>
            <a:ahLst/>
            <a:cxnLst>
              <a:cxn ang="0">
                <a:pos x="0" y="T0"/>
              </a:cxn>
              <a:cxn ang="0">
                <a:pos x="0" y="T1"/>
              </a:cxn>
            </a:cxnLst>
            <a:rect l="0" t="0" r="r" b="b"/>
            <a:pathLst>
              <a:path h="2438400">
                <a:moveTo>
                  <a:pt x="0" y="0"/>
                </a:moveTo>
                <a:lnTo>
                  <a:pt x="0" y="2438400"/>
                </a:lnTo>
              </a:path>
            </a:pathLst>
          </a:custGeom>
          <a:noFill/>
          <a:ln w="5791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29700" name="object 5">
            <a:extLst>
              <a:ext uri="{FF2B5EF4-FFF2-40B4-BE49-F238E27FC236}">
                <a16:creationId xmlns:a16="http://schemas.microsoft.com/office/drawing/2014/main" id="{6ECBFC4B-ABA1-D78C-7BC0-FFD1BFF6F6E0}"/>
              </a:ext>
            </a:extLst>
          </p:cNvPr>
          <p:cNvSpPr>
            <a:spLocks/>
          </p:cNvSpPr>
          <p:nvPr/>
        </p:nvSpPr>
        <p:spPr bwMode="auto">
          <a:xfrm>
            <a:off x="3114675" y="3152775"/>
            <a:ext cx="0" cy="1071563"/>
          </a:xfrm>
          <a:custGeom>
            <a:avLst/>
            <a:gdLst>
              <a:gd name="T0" fmla="*/ 0 h 1905000"/>
              <a:gd name="T1" fmla="*/ 1905000 h 1905000"/>
            </a:gdLst>
            <a:ahLst/>
            <a:cxnLst>
              <a:cxn ang="0">
                <a:pos x="0" y="T0"/>
              </a:cxn>
              <a:cxn ang="0">
                <a:pos x="0" y="T1"/>
              </a:cxn>
            </a:cxnLst>
            <a:rect l="0" t="0" r="r" b="b"/>
            <a:pathLst>
              <a:path h="1905000">
                <a:moveTo>
                  <a:pt x="0" y="0"/>
                </a:moveTo>
                <a:lnTo>
                  <a:pt x="0" y="1905000"/>
                </a:lnTo>
              </a:path>
            </a:pathLst>
          </a:custGeom>
          <a:noFill/>
          <a:ln w="5791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12" name="object 12">
            <a:extLst>
              <a:ext uri="{FF2B5EF4-FFF2-40B4-BE49-F238E27FC236}">
                <a16:creationId xmlns:a16="http://schemas.microsoft.com/office/drawing/2014/main" id="{0E9D2311-4E94-262A-7E13-DFB7D6F24427}"/>
              </a:ext>
            </a:extLst>
          </p:cNvPr>
          <p:cNvSpPr txBox="1">
            <a:spLocks noGrp="1"/>
          </p:cNvSpPr>
          <p:nvPr>
            <p:ph type="title"/>
          </p:nvPr>
        </p:nvSpPr>
        <p:spPr>
          <a:xfrm>
            <a:off x="1439467" y="411956"/>
            <a:ext cx="6373415" cy="648891"/>
          </a:xfrm>
        </p:spPr>
        <p:txBody>
          <a:bodyPr vert="horz" lIns="0" tIns="7501" rIns="0" bIns="0" rtlCol="0" anchor="ctr">
            <a:noAutofit/>
          </a:bodyPr>
          <a:lstStyle/>
          <a:p>
            <a:pPr marL="7144">
              <a:spcBef>
                <a:spcPts val="59"/>
              </a:spcBef>
              <a:defRPr/>
            </a:pPr>
            <a:r>
              <a:rPr dirty="0"/>
              <a:t>Back-propagation </a:t>
            </a:r>
            <a:r>
              <a:rPr lang="en-US" dirty="0"/>
              <a:t>T</a:t>
            </a:r>
            <a:r>
              <a:rPr dirty="0"/>
              <a:t>hrough</a:t>
            </a:r>
            <a:r>
              <a:rPr spc="-51" dirty="0"/>
              <a:t> </a:t>
            </a:r>
            <a:r>
              <a:rPr lang="en-US" dirty="0"/>
              <a:t>T</a:t>
            </a:r>
            <a:r>
              <a:rPr dirty="0"/>
              <a:t>ime</a:t>
            </a:r>
            <a:r>
              <a:rPr lang="en-US" dirty="0"/>
              <a:t> Method</a:t>
            </a:r>
            <a:endParaRPr dirty="0"/>
          </a:p>
        </p:txBody>
      </p:sp>
      <p:sp>
        <p:nvSpPr>
          <p:cNvPr id="13" name="TextBox 12">
            <a:extLst>
              <a:ext uri="{FF2B5EF4-FFF2-40B4-BE49-F238E27FC236}">
                <a16:creationId xmlns:a16="http://schemas.microsoft.com/office/drawing/2014/main" id="{670C9AC0-1090-FF31-2062-8ABB4120FD0F}"/>
              </a:ext>
            </a:extLst>
          </p:cNvPr>
          <p:cNvSpPr txBox="1"/>
          <p:nvPr/>
        </p:nvSpPr>
        <p:spPr>
          <a:xfrm>
            <a:off x="3457575" y="1414463"/>
            <a:ext cx="2014538" cy="1015663"/>
          </a:xfrm>
          <a:prstGeom prst="rect">
            <a:avLst/>
          </a:prstGeom>
          <a:noFill/>
        </p:spPr>
        <p:txBody>
          <a:bodyPr>
            <a:spAutoFit/>
          </a:bodyPr>
          <a:lstStyle/>
          <a:p>
            <a:pPr eaLnBrk="1" hangingPunct="1">
              <a:defRPr/>
            </a:pPr>
            <a:r>
              <a:rPr lang="en-US" sz="1350" i="1" dirty="0" err="1">
                <a:latin typeface="+mj-lt"/>
              </a:rPr>
              <a:t>h</a:t>
            </a:r>
            <a:r>
              <a:rPr lang="en-US" sz="1350" i="1" baseline="-25000" dirty="0" err="1">
                <a:latin typeface="+mj-lt"/>
              </a:rPr>
              <a:t>t</a:t>
            </a:r>
            <a:r>
              <a:rPr lang="en-US" sz="1350" i="1" dirty="0">
                <a:latin typeface="+mj-lt"/>
              </a:rPr>
              <a:t> = </a:t>
            </a:r>
            <a:r>
              <a:rPr lang="en-US" sz="1350" dirty="0">
                <a:latin typeface="Symbol" panose="05050102010706020507" pitchFamily="18" charset="2"/>
              </a:rPr>
              <a:t>s</a:t>
            </a:r>
            <a:r>
              <a:rPr lang="en-US" sz="1350" dirty="0">
                <a:latin typeface="+mj-lt"/>
              </a:rPr>
              <a:t>(</a:t>
            </a:r>
            <a:r>
              <a:rPr lang="en-US" sz="1350" b="1" i="1" dirty="0" err="1">
                <a:latin typeface="+mj-lt"/>
              </a:rPr>
              <a:t>W</a:t>
            </a:r>
            <a:r>
              <a:rPr lang="en-US" sz="1350" i="1" baseline="-25000" dirty="0" err="1">
                <a:latin typeface="+mj-lt"/>
              </a:rPr>
              <a:t>ih</a:t>
            </a:r>
            <a:r>
              <a:rPr lang="en-US" sz="1350" i="1" dirty="0">
                <a:latin typeface="+mj-lt"/>
              </a:rPr>
              <a:t> </a:t>
            </a:r>
            <a:r>
              <a:rPr lang="en-US" sz="1350" i="1" dirty="0" err="1">
                <a:latin typeface="+mj-lt"/>
              </a:rPr>
              <a:t>x</a:t>
            </a:r>
            <a:r>
              <a:rPr lang="en-US" sz="1350" baseline="-25000" dirty="0" err="1">
                <a:latin typeface="+mj-lt"/>
              </a:rPr>
              <a:t>t</a:t>
            </a:r>
            <a:r>
              <a:rPr lang="en-US" sz="1350" i="1" dirty="0">
                <a:latin typeface="+mj-lt"/>
              </a:rPr>
              <a:t> + </a:t>
            </a:r>
            <a:r>
              <a:rPr lang="en-US" sz="1350" b="1" i="1" dirty="0">
                <a:latin typeface="+mj-lt"/>
              </a:rPr>
              <a:t>U</a:t>
            </a:r>
            <a:r>
              <a:rPr lang="en-US" sz="1350" i="1" dirty="0">
                <a:latin typeface="+mj-lt"/>
              </a:rPr>
              <a:t> h</a:t>
            </a:r>
            <a:r>
              <a:rPr lang="en-US" sz="1350" i="1" baseline="-25000" dirty="0">
                <a:latin typeface="+mj-lt"/>
              </a:rPr>
              <a:t>t</a:t>
            </a:r>
            <a:r>
              <a:rPr lang="en-US" sz="1350" baseline="-25000" dirty="0">
                <a:latin typeface="+mj-lt"/>
                <a:sym typeface="Symbol" panose="05050102010706020507" pitchFamily="18" charset="2"/>
              </a:rPr>
              <a:t></a:t>
            </a:r>
            <a:r>
              <a:rPr lang="en-US" sz="1350" baseline="-25000" dirty="0">
                <a:latin typeface="+mj-lt"/>
              </a:rPr>
              <a:t>1</a:t>
            </a:r>
            <a:r>
              <a:rPr lang="en-US" sz="1350" i="1" dirty="0">
                <a:latin typeface="+mj-lt"/>
              </a:rPr>
              <a:t> + b</a:t>
            </a:r>
            <a:r>
              <a:rPr lang="en-US" sz="1350" dirty="0">
                <a:latin typeface="+mj-lt"/>
              </a:rPr>
              <a:t>)</a:t>
            </a:r>
          </a:p>
          <a:p>
            <a:pPr eaLnBrk="1" hangingPunct="1">
              <a:defRPr/>
            </a:pPr>
            <a:r>
              <a:rPr lang="en-US" sz="1350" i="1" dirty="0" err="1">
                <a:latin typeface="+mj-lt"/>
              </a:rPr>
              <a:t>y</a:t>
            </a:r>
            <a:r>
              <a:rPr lang="en-US" sz="1350" i="1" baseline="-25000" dirty="0" err="1">
                <a:latin typeface="+mj-lt"/>
              </a:rPr>
              <a:t>t</a:t>
            </a:r>
            <a:r>
              <a:rPr lang="en-US" sz="1350" i="1" dirty="0">
                <a:latin typeface="+mj-lt"/>
              </a:rPr>
              <a:t> = </a:t>
            </a:r>
            <a:r>
              <a:rPr lang="en-US" sz="1350" dirty="0">
                <a:latin typeface="Symbol" panose="05050102010706020507" pitchFamily="18" charset="2"/>
              </a:rPr>
              <a:t>s</a:t>
            </a:r>
            <a:r>
              <a:rPr lang="en-US" sz="1350" dirty="0">
                <a:latin typeface="+mj-lt"/>
              </a:rPr>
              <a:t>(</a:t>
            </a:r>
            <a:r>
              <a:rPr lang="en-US" sz="1350" b="1" i="1" dirty="0">
                <a:latin typeface="+mj-lt"/>
              </a:rPr>
              <a:t>W</a:t>
            </a:r>
            <a:r>
              <a:rPr lang="en-US" sz="1350" baseline="-25000" dirty="0">
                <a:latin typeface="+mj-lt"/>
              </a:rPr>
              <a:t>0</a:t>
            </a:r>
            <a:r>
              <a:rPr lang="en-US" sz="1350" i="1" dirty="0">
                <a:latin typeface="+mj-lt"/>
              </a:rPr>
              <a:t> </a:t>
            </a:r>
            <a:r>
              <a:rPr lang="en-US" sz="1350" i="1" dirty="0" err="1">
                <a:latin typeface="+mj-lt"/>
              </a:rPr>
              <a:t>h</a:t>
            </a:r>
            <a:r>
              <a:rPr lang="en-US" sz="1350" i="1" baseline="-25000" dirty="0" err="1">
                <a:latin typeface="+mj-lt"/>
              </a:rPr>
              <a:t>t</a:t>
            </a:r>
            <a:r>
              <a:rPr lang="en-US" sz="1350" dirty="0">
                <a:latin typeface="+mj-lt"/>
              </a:rPr>
              <a:t>)</a:t>
            </a:r>
          </a:p>
          <a:p>
            <a:pPr eaLnBrk="1" hangingPunct="1">
              <a:defRPr/>
            </a:pPr>
            <a:endParaRPr lang="en-US" sz="1350" baseline="-25000" dirty="0">
              <a:latin typeface="+mj-lt"/>
            </a:endParaRPr>
          </a:p>
          <a:p>
            <a:pPr eaLnBrk="1" hangingPunct="1">
              <a:defRPr/>
            </a:pPr>
            <a:r>
              <a:rPr lang="en-US" sz="1575" baseline="-25000" dirty="0">
                <a:latin typeface="+mj-lt"/>
              </a:rPr>
              <a:t>Cross Entropy Loss:</a:t>
            </a:r>
            <a:endParaRPr lang="en-US" sz="1350" baseline="-25000" dirty="0">
              <a:latin typeface="+mj-lt"/>
            </a:endParaRPr>
          </a:p>
        </p:txBody>
      </p:sp>
      <p:sp>
        <p:nvSpPr>
          <p:cNvPr id="14" name="TextBox 13">
            <a:extLst>
              <a:ext uri="{FF2B5EF4-FFF2-40B4-BE49-F238E27FC236}">
                <a16:creationId xmlns:a16="http://schemas.microsoft.com/office/drawing/2014/main" id="{DEB9A752-1475-2CD3-44E4-D379EAFE7F3D}"/>
              </a:ext>
            </a:extLst>
          </p:cNvPr>
          <p:cNvSpPr txBox="1">
            <a:spLocks noRot="1" noChangeAspect="1" noMove="1" noResize="1" noEditPoints="1" noAdjustHandles="1" noChangeArrowheads="1" noChangeShapeType="1" noTextEdit="1"/>
          </p:cNvSpPr>
          <p:nvPr/>
        </p:nvSpPr>
        <p:spPr>
          <a:xfrm>
            <a:off x="4829176" y="1952771"/>
            <a:ext cx="1755144" cy="504129"/>
          </a:xfrm>
          <a:prstGeom prst="rect">
            <a:avLst/>
          </a:prstGeom>
          <a:blipFill>
            <a:blip r:embed="rId2"/>
            <a:stretch>
              <a:fillRect/>
            </a:stretch>
          </a:blipFill>
        </p:spPr>
        <p:txBody>
          <a:bodyPr/>
          <a:lstStyle/>
          <a:p>
            <a:r>
              <a:rPr lang="en-US" sz="1350">
                <a:noFill/>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2472EAA0-BCC6-A735-717B-ADA9A6FBFEBC}"/>
              </a:ext>
            </a:extLst>
          </p:cNvPr>
          <p:cNvSpPr txBox="1"/>
          <p:nvPr/>
        </p:nvSpPr>
        <p:spPr>
          <a:xfrm>
            <a:off x="3319462" y="3015853"/>
            <a:ext cx="1014413" cy="180338"/>
          </a:xfrm>
          <a:prstGeom prst="rect">
            <a:avLst/>
          </a:prstGeom>
        </p:spPr>
        <p:txBody>
          <a:bodyPr lIns="0" tIns="7144" rIns="0" bIns="0">
            <a:spAutoFit/>
          </a:bodyPr>
          <a:lstStyle/>
          <a:p>
            <a:pPr marL="7144">
              <a:spcBef>
                <a:spcPts val="56"/>
              </a:spcBef>
              <a:defRPr/>
            </a:pPr>
            <a:r>
              <a:rPr sz="1125" dirty="0">
                <a:latin typeface="Times New Roman"/>
                <a:cs typeface="Times New Roman"/>
              </a:rPr>
              <a:t>Apply chain</a:t>
            </a:r>
            <a:r>
              <a:rPr sz="1125" spc="-65" dirty="0">
                <a:latin typeface="Times New Roman"/>
                <a:cs typeface="Times New Roman"/>
              </a:rPr>
              <a:t> </a:t>
            </a:r>
            <a:r>
              <a:rPr sz="1125" dirty="0">
                <a:latin typeface="Times New Roman"/>
                <a:cs typeface="Times New Roman"/>
              </a:rPr>
              <a:t>rule:</a:t>
            </a:r>
            <a:endParaRPr sz="1125">
              <a:latin typeface="Times New Roman"/>
              <a:cs typeface="Times New Roman"/>
            </a:endParaRPr>
          </a:p>
        </p:txBody>
      </p:sp>
      <p:sp>
        <p:nvSpPr>
          <p:cNvPr id="14" name="object 14">
            <a:extLst>
              <a:ext uri="{FF2B5EF4-FFF2-40B4-BE49-F238E27FC236}">
                <a16:creationId xmlns:a16="http://schemas.microsoft.com/office/drawing/2014/main" id="{3A90C006-B4CF-9FD1-C513-E0F090615E3F}"/>
              </a:ext>
            </a:extLst>
          </p:cNvPr>
          <p:cNvSpPr txBox="1"/>
          <p:nvPr/>
        </p:nvSpPr>
        <p:spPr>
          <a:xfrm>
            <a:off x="5535217" y="3700462"/>
            <a:ext cx="1431131" cy="353462"/>
          </a:xfrm>
          <a:prstGeom prst="rect">
            <a:avLst/>
          </a:prstGeom>
        </p:spPr>
        <p:txBody>
          <a:bodyPr lIns="0" tIns="7144" rIns="0" bIns="0">
            <a:spAutoFit/>
          </a:bodyPr>
          <a:lstStyle>
            <a:lvl1pPr marL="9525">
              <a:tabLst>
                <a:tab pos="236538" algn="l"/>
              </a:tabLst>
              <a:defRPr>
                <a:solidFill>
                  <a:schemeClr val="tx1"/>
                </a:solidFill>
                <a:latin typeface="Arial" panose="020B0604020202020204" pitchFamily="34" charset="0"/>
                <a:cs typeface="Arial" panose="020B0604020202020204" pitchFamily="34" charset="0"/>
              </a:defRPr>
            </a:lvl1pPr>
            <a:lvl2pPr marL="742950" indent="-285750">
              <a:tabLst>
                <a:tab pos="236538" algn="l"/>
              </a:tabLst>
              <a:defRPr>
                <a:solidFill>
                  <a:schemeClr val="tx1"/>
                </a:solidFill>
                <a:latin typeface="Arial" panose="020B0604020202020204" pitchFamily="34" charset="0"/>
                <a:cs typeface="Arial" panose="020B0604020202020204" pitchFamily="34" charset="0"/>
              </a:defRPr>
            </a:lvl2pPr>
            <a:lvl3pPr marL="1143000" indent="-228600">
              <a:tabLst>
                <a:tab pos="236538" algn="l"/>
              </a:tabLst>
              <a:defRPr>
                <a:solidFill>
                  <a:schemeClr val="tx1"/>
                </a:solidFill>
                <a:latin typeface="Arial" panose="020B0604020202020204" pitchFamily="34" charset="0"/>
                <a:cs typeface="Arial" panose="020B0604020202020204" pitchFamily="34" charset="0"/>
              </a:defRPr>
            </a:lvl3pPr>
            <a:lvl4pPr marL="1600200" indent="-228600">
              <a:tabLst>
                <a:tab pos="236538" algn="l"/>
              </a:tabLst>
              <a:defRPr>
                <a:solidFill>
                  <a:schemeClr val="tx1"/>
                </a:solidFill>
                <a:latin typeface="Arial" panose="020B0604020202020204" pitchFamily="34" charset="0"/>
                <a:cs typeface="Arial" panose="020B0604020202020204" pitchFamily="34" charset="0"/>
              </a:defRPr>
            </a:lvl4pPr>
            <a:lvl5pPr marL="2057400" indent="-228600">
              <a:tabLst>
                <a:tab pos="236538"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236538"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236538"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236538"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236538" algn="l"/>
              </a:tabLs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1650" baseline="-7000">
                <a:latin typeface="DejaVu Sans"/>
                <a:ea typeface="DejaVu Sans"/>
                <a:cs typeface="DejaVu Sans"/>
              </a:rPr>
              <a:t>𝜽	</a:t>
            </a:r>
            <a:r>
              <a:rPr lang="en-US" altLang="en-US" sz="1125">
                <a:latin typeface="Times New Roman" panose="02020603050405020304" pitchFamily="18" charset="0"/>
                <a:cs typeface="Times New Roman" panose="02020603050405020304" pitchFamily="18" charset="0"/>
              </a:rPr>
              <a:t>- Network parameters</a:t>
            </a:r>
          </a:p>
        </p:txBody>
      </p:sp>
      <p:sp>
        <p:nvSpPr>
          <p:cNvPr id="15" name="object 15">
            <a:extLst>
              <a:ext uri="{FF2B5EF4-FFF2-40B4-BE49-F238E27FC236}">
                <a16:creationId xmlns:a16="http://schemas.microsoft.com/office/drawing/2014/main" id="{1DEE0059-B4E5-573A-ABA6-81379CE51F22}"/>
              </a:ext>
            </a:extLst>
          </p:cNvPr>
          <p:cNvSpPr txBox="1"/>
          <p:nvPr/>
        </p:nvSpPr>
        <p:spPr>
          <a:xfrm>
            <a:off x="2466975" y="3714750"/>
            <a:ext cx="647700" cy="180338"/>
          </a:xfrm>
          <a:prstGeom prst="rect">
            <a:avLst/>
          </a:prstGeom>
        </p:spPr>
        <p:txBody>
          <a:bodyPr lIns="0" tIns="7144" rIns="0" bIns="0">
            <a:spAutoFit/>
          </a:bodyPr>
          <a:lstStyle/>
          <a:p>
            <a:pPr marL="7144">
              <a:spcBef>
                <a:spcPts val="56"/>
              </a:spcBef>
              <a:defRPr/>
            </a:pPr>
            <a:r>
              <a:rPr sz="1125" dirty="0">
                <a:latin typeface="Times New Roman"/>
                <a:cs typeface="Times New Roman"/>
              </a:rPr>
              <a:t>For </a:t>
            </a:r>
            <a:r>
              <a:rPr sz="1125" spc="-6" dirty="0">
                <a:latin typeface="Times New Roman"/>
                <a:cs typeface="Times New Roman"/>
              </a:rPr>
              <a:t>time</a:t>
            </a:r>
            <a:r>
              <a:rPr sz="1125" spc="-45" dirty="0">
                <a:latin typeface="Times New Roman"/>
                <a:cs typeface="Times New Roman"/>
              </a:rPr>
              <a:t> </a:t>
            </a:r>
            <a:r>
              <a:rPr sz="1125" dirty="0">
                <a:latin typeface="Times New Roman"/>
                <a:cs typeface="Times New Roman"/>
              </a:rPr>
              <a:t>2:</a:t>
            </a:r>
          </a:p>
        </p:txBody>
      </p:sp>
      <p:sp>
        <p:nvSpPr>
          <p:cNvPr id="21" name="TextBox 20">
            <a:extLst>
              <a:ext uri="{FF2B5EF4-FFF2-40B4-BE49-F238E27FC236}">
                <a16:creationId xmlns:a16="http://schemas.microsoft.com/office/drawing/2014/main" id="{6DE49D4C-AAFB-3C66-214A-F650F82762C7}"/>
              </a:ext>
            </a:extLst>
          </p:cNvPr>
          <p:cNvSpPr txBox="1">
            <a:spLocks noRot="1" noChangeAspect="1" noMove="1" noResize="1" noEditPoints="1" noAdjustHandles="1" noChangeArrowheads="1" noChangeShapeType="1" noTextEdit="1"/>
          </p:cNvSpPr>
          <p:nvPr/>
        </p:nvSpPr>
        <p:spPr>
          <a:xfrm>
            <a:off x="4529138" y="2961544"/>
            <a:ext cx="1134686" cy="430310"/>
          </a:xfrm>
          <a:prstGeom prst="rect">
            <a:avLst/>
          </a:prstGeom>
          <a:blipFill>
            <a:blip r:embed="rId2"/>
            <a:stretch>
              <a:fillRect/>
            </a:stretch>
          </a:blipFill>
        </p:spPr>
        <p:txBody>
          <a:bodyPr/>
          <a:lstStyle/>
          <a:p>
            <a:r>
              <a:rPr lang="en-US" sz="1350">
                <a:noFill/>
              </a:rPr>
              <a:t> </a:t>
            </a:r>
          </a:p>
        </p:txBody>
      </p:sp>
      <p:sp>
        <p:nvSpPr>
          <p:cNvPr id="23" name="Title 22">
            <a:extLst>
              <a:ext uri="{FF2B5EF4-FFF2-40B4-BE49-F238E27FC236}">
                <a16:creationId xmlns:a16="http://schemas.microsoft.com/office/drawing/2014/main" id="{5FDEFF49-8E28-9BCA-9A14-EFBAFEBCE71E}"/>
              </a:ext>
            </a:extLst>
          </p:cNvPr>
          <p:cNvSpPr>
            <a:spLocks noGrp="1"/>
          </p:cNvSpPr>
          <p:nvPr>
            <p:ph type="title"/>
          </p:nvPr>
        </p:nvSpPr>
        <p:spPr>
          <a:xfrm>
            <a:off x="2220517" y="0"/>
            <a:ext cx="5784056" cy="566738"/>
          </a:xfrm>
        </p:spPr>
        <p:txBody>
          <a:bodyPr/>
          <a:lstStyle/>
          <a:p>
            <a:pPr>
              <a:defRPr/>
            </a:pPr>
            <a:r>
              <a:rPr lang="en-US" dirty="0"/>
              <a:t>Back-propagation Through</a:t>
            </a:r>
            <a:r>
              <a:rPr lang="en-US" spc="-51" dirty="0"/>
              <a:t> </a:t>
            </a:r>
            <a:r>
              <a:rPr lang="en-US" dirty="0"/>
              <a:t>Time</a:t>
            </a:r>
          </a:p>
        </p:txBody>
      </p:sp>
      <p:sp>
        <p:nvSpPr>
          <p:cNvPr id="24" name="TextBox 23">
            <a:extLst>
              <a:ext uri="{FF2B5EF4-FFF2-40B4-BE49-F238E27FC236}">
                <a16:creationId xmlns:a16="http://schemas.microsoft.com/office/drawing/2014/main" id="{80FB3A69-748E-C91D-E9CD-5B57DB6BD271}"/>
              </a:ext>
            </a:extLst>
          </p:cNvPr>
          <p:cNvSpPr txBox="1">
            <a:spLocks noRot="1" noChangeAspect="1" noMove="1" noResize="1" noEditPoints="1" noAdjustHandles="1" noChangeArrowheads="1" noChangeShapeType="1" noTextEdit="1"/>
          </p:cNvSpPr>
          <p:nvPr/>
        </p:nvSpPr>
        <p:spPr>
          <a:xfrm>
            <a:off x="3114675" y="3600450"/>
            <a:ext cx="2100263" cy="979307"/>
          </a:xfrm>
          <a:prstGeom prst="rect">
            <a:avLst/>
          </a:prstGeom>
          <a:blipFill>
            <a:blip r:embed="rId3"/>
            <a:stretch>
              <a:fillRect t="-1869"/>
            </a:stretch>
          </a:blipFill>
        </p:spPr>
        <p:txBody>
          <a:bodyPr/>
          <a:lstStyle/>
          <a:p>
            <a:r>
              <a:rPr lang="en-US" sz="1350">
                <a:noFill/>
              </a:rPr>
              <a:t> </a:t>
            </a:r>
          </a:p>
        </p:txBody>
      </p:sp>
      <p:grpSp>
        <p:nvGrpSpPr>
          <p:cNvPr id="30728" name="Group 74">
            <a:extLst>
              <a:ext uri="{FF2B5EF4-FFF2-40B4-BE49-F238E27FC236}">
                <a16:creationId xmlns:a16="http://schemas.microsoft.com/office/drawing/2014/main" id="{5E2DF9FA-3E96-8BB0-BBF0-3DB1428CCA4C}"/>
              </a:ext>
            </a:extLst>
          </p:cNvPr>
          <p:cNvGrpSpPr>
            <a:grpSpLocks/>
          </p:cNvGrpSpPr>
          <p:nvPr/>
        </p:nvGrpSpPr>
        <p:grpSpPr bwMode="auto">
          <a:xfrm>
            <a:off x="3243263" y="1387383"/>
            <a:ext cx="4731544" cy="1074524"/>
            <a:chOff x="2209800" y="1324310"/>
            <a:chExt cx="5572670" cy="1909405"/>
          </a:xfrm>
        </p:grpSpPr>
        <p:grpSp>
          <p:nvGrpSpPr>
            <p:cNvPr id="30729" name="Group 45">
              <a:extLst>
                <a:ext uri="{FF2B5EF4-FFF2-40B4-BE49-F238E27FC236}">
                  <a16:creationId xmlns:a16="http://schemas.microsoft.com/office/drawing/2014/main" id="{03AD211A-CE3F-93A6-B02F-3763D8EFBF97}"/>
                </a:ext>
              </a:extLst>
            </p:cNvPr>
            <p:cNvGrpSpPr>
              <a:grpSpLocks/>
            </p:cNvGrpSpPr>
            <p:nvPr/>
          </p:nvGrpSpPr>
          <p:grpSpPr bwMode="auto">
            <a:xfrm>
              <a:off x="2209800" y="1339121"/>
              <a:ext cx="1663106" cy="1894594"/>
              <a:chOff x="2209800" y="1339121"/>
              <a:chExt cx="1663106" cy="1894594"/>
            </a:xfrm>
          </p:grpSpPr>
          <p:sp>
            <p:nvSpPr>
              <p:cNvPr id="25" name="Rounded Rectangle 24">
                <a:extLst>
                  <a:ext uri="{FF2B5EF4-FFF2-40B4-BE49-F238E27FC236}">
                    <a16:creationId xmlns:a16="http://schemas.microsoft.com/office/drawing/2014/main" id="{DCC8255E-76CD-18E9-B73F-2B02CE0EF632}"/>
                  </a:ext>
                </a:extLst>
              </p:cNvPr>
              <p:cNvSpPr/>
              <p:nvPr/>
            </p:nvSpPr>
            <p:spPr bwMode="auto">
              <a:xfrm>
                <a:off x="2767908" y="2222946"/>
                <a:ext cx="1104998" cy="672797"/>
              </a:xfrm>
              <a:prstGeom prst="roundRect">
                <a:avLst/>
              </a:prstGeom>
              <a:solidFill>
                <a:schemeClr val="bg1">
                  <a:lumMod val="7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r>
                  <a:rPr lang="en-US" sz="1350" dirty="0" err="1">
                    <a:latin typeface="Times New Roman" pitchFamily="18" charset="0"/>
                  </a:rPr>
                  <a:t>Timestep</a:t>
                </a:r>
                <a:r>
                  <a:rPr lang="en-US" sz="1350" dirty="0">
                    <a:latin typeface="Times New Roman" pitchFamily="18" charset="0"/>
                  </a:rPr>
                  <a:t> 0</a:t>
                </a:r>
              </a:p>
            </p:txBody>
          </p:sp>
          <p:cxnSp>
            <p:nvCxnSpPr>
              <p:cNvPr id="30759" name="Straight Arrow Connector 26">
                <a:extLst>
                  <a:ext uri="{FF2B5EF4-FFF2-40B4-BE49-F238E27FC236}">
                    <a16:creationId xmlns:a16="http://schemas.microsoft.com/office/drawing/2014/main" id="{EBFC7EB9-6F82-6099-090E-540D6A967E06}"/>
                  </a:ext>
                </a:extLst>
              </p:cNvPr>
              <p:cNvCxnSpPr>
                <a:cxnSpLocks/>
                <a:endCxn id="25" idx="1"/>
              </p:cNvCxnSpPr>
              <p:nvPr/>
            </p:nvCxnSpPr>
            <p:spPr bwMode="auto">
              <a:xfrm>
                <a:off x="2209800" y="2559805"/>
                <a:ext cx="558801" cy="1"/>
              </a:xfrm>
              <a:prstGeom prst="straightConnector1">
                <a:avLst/>
              </a:prstGeom>
              <a:noFill/>
              <a:ln w="25400" cap="sq" algn="ctr">
                <a:solidFill>
                  <a:schemeClr val="tx1"/>
                </a:solidFill>
                <a:miter lim="800000"/>
                <a:headEnd type="none" w="sm" len="sm"/>
                <a:tailEnd type="triangle" w="med" len="med"/>
              </a:ln>
            </p:spPr>
          </p:cxnSp>
          <p:sp>
            <p:nvSpPr>
              <p:cNvPr id="30" name="TextBox 29">
                <a:extLst>
                  <a:ext uri="{FF2B5EF4-FFF2-40B4-BE49-F238E27FC236}">
                    <a16:creationId xmlns:a16="http://schemas.microsoft.com/office/drawing/2014/main" id="{4FC88463-3782-B382-D44F-138B2F56BE1D}"/>
                  </a:ext>
                </a:extLst>
              </p:cNvPr>
              <p:cNvSpPr txBox="1"/>
              <p:nvPr/>
            </p:nvSpPr>
            <p:spPr>
              <a:xfrm>
                <a:off x="2285524" y="2217142"/>
                <a:ext cx="356180" cy="369165"/>
              </a:xfrm>
              <a:prstGeom prst="rect">
                <a:avLst/>
              </a:prstGeom>
              <a:noFill/>
            </p:spPr>
            <p:txBody>
              <a:bodyPr lIns="0" tIns="0" rIns="0" bIns="0" anchor="ctr">
                <a:spAutoFit/>
              </a:bodyPr>
              <a:lstStyle/>
              <a:p>
                <a:pPr eaLnBrk="1" hangingPunct="1">
                  <a:defRPr/>
                </a:pPr>
                <a:r>
                  <a:rPr lang="en-US" sz="1350" i="1" dirty="0" err="1">
                    <a:latin typeface="+mj-lt"/>
                  </a:rPr>
                  <a:t>h</a:t>
                </a:r>
                <a:r>
                  <a:rPr lang="en-US" sz="1350" i="1" baseline="-25000" dirty="0" err="1">
                    <a:latin typeface="+mj-lt"/>
                  </a:rPr>
                  <a:t>init</a:t>
                </a:r>
                <a:endParaRPr lang="en-US" sz="1350" i="1" baseline="-25000" dirty="0">
                  <a:latin typeface="+mj-lt"/>
                </a:endParaRPr>
              </a:p>
            </p:txBody>
          </p:sp>
          <p:cxnSp>
            <p:nvCxnSpPr>
              <p:cNvPr id="30761" name="Straight Arrow Connector 30">
                <a:extLst>
                  <a:ext uri="{FF2B5EF4-FFF2-40B4-BE49-F238E27FC236}">
                    <a16:creationId xmlns:a16="http://schemas.microsoft.com/office/drawing/2014/main" id="{92CA6A7E-134C-B309-026B-D5B457525D42}"/>
                  </a:ext>
                </a:extLst>
              </p:cNvPr>
              <p:cNvCxnSpPr>
                <a:cxnSpLocks noChangeShapeType="1"/>
              </p:cNvCxnSpPr>
              <p:nvPr/>
            </p:nvCxnSpPr>
            <p:spPr bwMode="auto">
              <a:xfrm>
                <a:off x="2688780" y="1872726"/>
                <a:ext cx="558800" cy="1"/>
              </a:xfrm>
              <a:prstGeom prst="straightConnector1">
                <a:avLst/>
              </a:prstGeom>
              <a:noFill/>
              <a:ln w="25400" cap="sq" algn="ctr">
                <a:solidFill>
                  <a:schemeClr val="tx1"/>
                </a:solidFill>
                <a:miter lim="800000"/>
                <a:headEnd type="none" w="sm" len="sm"/>
                <a:tailEnd type="triangle" w="med" len="med"/>
              </a:ln>
            </p:spPr>
          </p:cxnSp>
          <p:cxnSp>
            <p:nvCxnSpPr>
              <p:cNvPr id="30762" name="Straight Arrow Connector 31">
                <a:extLst>
                  <a:ext uri="{FF2B5EF4-FFF2-40B4-BE49-F238E27FC236}">
                    <a16:creationId xmlns:a16="http://schemas.microsoft.com/office/drawing/2014/main" id="{AAD77BB1-D69C-634D-68EF-EC23C94DBE42}"/>
                  </a:ext>
                </a:extLst>
              </p:cNvPr>
              <p:cNvCxnSpPr>
                <a:cxnSpLocks/>
                <a:stCxn id="25" idx="0"/>
              </p:cNvCxnSpPr>
              <p:nvPr/>
            </p:nvCxnSpPr>
            <p:spPr bwMode="auto">
              <a:xfrm flipV="1">
                <a:off x="3321051" y="1958537"/>
                <a:ext cx="0" cy="265475"/>
              </a:xfrm>
              <a:prstGeom prst="straightConnector1">
                <a:avLst/>
              </a:prstGeom>
              <a:noFill/>
              <a:ln w="25400" cap="sq" algn="ctr">
                <a:solidFill>
                  <a:schemeClr val="tx1"/>
                </a:solidFill>
                <a:miter lim="800000"/>
                <a:headEnd type="none" w="sm" len="sm"/>
                <a:tailEnd type="triangle" w="med" len="med"/>
              </a:ln>
            </p:spPr>
          </p:cxnSp>
          <p:cxnSp>
            <p:nvCxnSpPr>
              <p:cNvPr id="30763" name="Straight Arrow Connector 36">
                <a:extLst>
                  <a:ext uri="{FF2B5EF4-FFF2-40B4-BE49-F238E27FC236}">
                    <a16:creationId xmlns:a16="http://schemas.microsoft.com/office/drawing/2014/main" id="{6F33DAFB-D034-8B6E-1F9C-B83FB348423F}"/>
                  </a:ext>
                </a:extLst>
              </p:cNvPr>
              <p:cNvCxnSpPr>
                <a:cxnSpLocks/>
                <a:endCxn id="25" idx="2"/>
              </p:cNvCxnSpPr>
              <p:nvPr/>
            </p:nvCxnSpPr>
            <p:spPr bwMode="auto">
              <a:xfrm flipV="1">
                <a:off x="3321051" y="2895601"/>
                <a:ext cx="0" cy="287525"/>
              </a:xfrm>
              <a:prstGeom prst="straightConnector1">
                <a:avLst/>
              </a:prstGeom>
              <a:noFill/>
              <a:ln w="25400" cap="sq" algn="ctr">
                <a:solidFill>
                  <a:schemeClr val="tx1"/>
                </a:solidFill>
                <a:miter lim="800000"/>
                <a:headEnd type="none" w="sm" len="sm"/>
                <a:tailEnd type="triangle" w="med" len="med"/>
              </a:ln>
            </p:spPr>
          </p:cxnSp>
          <p:sp>
            <p:nvSpPr>
              <p:cNvPr id="39" name="Oval 38">
                <a:extLst>
                  <a:ext uri="{FF2B5EF4-FFF2-40B4-BE49-F238E27FC236}">
                    <a16:creationId xmlns:a16="http://schemas.microsoft.com/office/drawing/2014/main" id="{F59C9708-6D9B-49C5-2FFF-3FF9A83FE88E}"/>
                  </a:ext>
                </a:extLst>
              </p:cNvPr>
              <p:cNvSpPr/>
              <p:nvPr/>
            </p:nvSpPr>
            <p:spPr bwMode="auto">
              <a:xfrm>
                <a:off x="3230661" y="1761720"/>
                <a:ext cx="179492" cy="179836"/>
              </a:xfrm>
              <a:prstGeom prst="ellipse">
                <a:avLst/>
              </a:prstGeom>
              <a:solidFill>
                <a:schemeClr val="bg1">
                  <a:lumMod val="8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endParaRPr lang="en-US" sz="1350">
                  <a:latin typeface="Times New Roman" pitchFamily="18" charset="0"/>
                </a:endParaRPr>
              </a:p>
            </p:txBody>
          </p:sp>
          <p:sp>
            <p:nvSpPr>
              <p:cNvPr id="40" name="TextBox 39">
                <a:extLst>
                  <a:ext uri="{FF2B5EF4-FFF2-40B4-BE49-F238E27FC236}">
                    <a16:creationId xmlns:a16="http://schemas.microsoft.com/office/drawing/2014/main" id="{E846E60E-8457-51CD-3EE6-1BDDE134DA83}"/>
                  </a:ext>
                </a:extLst>
              </p:cNvPr>
              <p:cNvSpPr txBox="1"/>
              <p:nvPr/>
            </p:nvSpPr>
            <p:spPr>
              <a:xfrm>
                <a:off x="2790345" y="1491453"/>
                <a:ext cx="354778" cy="369165"/>
              </a:xfrm>
              <a:prstGeom prst="rect">
                <a:avLst/>
              </a:prstGeom>
              <a:noFill/>
            </p:spPr>
            <p:txBody>
              <a:bodyPr lIns="0" tIns="0" rIns="0" bIns="0" anchor="ctr">
                <a:spAutoFit/>
              </a:bodyPr>
              <a:lstStyle/>
              <a:p>
                <a:pPr eaLnBrk="1" hangingPunct="1">
                  <a:defRPr/>
                </a:pPr>
                <a:r>
                  <a:rPr lang="en-US" sz="1350" i="1" dirty="0">
                    <a:latin typeface="+mj-lt"/>
                  </a:rPr>
                  <a:t>y</a:t>
                </a:r>
                <a:r>
                  <a:rPr lang="en-US" sz="1350" i="1" baseline="-25000" dirty="0">
                    <a:latin typeface="+mj-lt"/>
                  </a:rPr>
                  <a:t>0</a:t>
                </a:r>
              </a:p>
            </p:txBody>
          </p:sp>
          <p:sp>
            <p:nvSpPr>
              <p:cNvPr id="41" name="TextBox 40">
                <a:extLst>
                  <a:ext uri="{FF2B5EF4-FFF2-40B4-BE49-F238E27FC236}">
                    <a16:creationId xmlns:a16="http://schemas.microsoft.com/office/drawing/2014/main" id="{2FFFC4AA-A858-AB6E-EA85-F7434B662128}"/>
                  </a:ext>
                </a:extLst>
              </p:cNvPr>
              <p:cNvSpPr txBox="1"/>
              <p:nvPr/>
            </p:nvSpPr>
            <p:spPr>
              <a:xfrm>
                <a:off x="3052572" y="2864550"/>
                <a:ext cx="356180" cy="369165"/>
              </a:xfrm>
              <a:prstGeom prst="rect">
                <a:avLst/>
              </a:prstGeom>
              <a:noFill/>
            </p:spPr>
            <p:txBody>
              <a:bodyPr lIns="0" tIns="0" rIns="0" bIns="0" anchor="ctr">
                <a:spAutoFit/>
              </a:bodyPr>
              <a:lstStyle/>
              <a:p>
                <a:pPr eaLnBrk="1" hangingPunct="1">
                  <a:defRPr/>
                </a:pPr>
                <a:r>
                  <a:rPr lang="en-US" sz="1350" i="1" dirty="0">
                    <a:latin typeface="+mj-lt"/>
                  </a:rPr>
                  <a:t>x</a:t>
                </a:r>
                <a:r>
                  <a:rPr lang="en-US" sz="1350" i="1" baseline="-25000" dirty="0">
                    <a:latin typeface="+mj-lt"/>
                  </a:rPr>
                  <a:t>0</a:t>
                </a:r>
              </a:p>
            </p:txBody>
          </p:sp>
          <p:cxnSp>
            <p:nvCxnSpPr>
              <p:cNvPr id="30767" name="Straight Arrow Connector 42">
                <a:extLst>
                  <a:ext uri="{FF2B5EF4-FFF2-40B4-BE49-F238E27FC236}">
                    <a16:creationId xmlns:a16="http://schemas.microsoft.com/office/drawing/2014/main" id="{4D64062E-B450-42AC-FA26-DFBBE68FF896}"/>
                  </a:ext>
                </a:extLst>
              </p:cNvPr>
              <p:cNvCxnSpPr>
                <a:cxnSpLocks noChangeShapeType="1"/>
              </p:cNvCxnSpPr>
              <p:nvPr/>
            </p:nvCxnSpPr>
            <p:spPr bwMode="auto">
              <a:xfrm flipV="1">
                <a:off x="3321050" y="1495848"/>
                <a:ext cx="0" cy="265474"/>
              </a:xfrm>
              <a:prstGeom prst="straightConnector1">
                <a:avLst/>
              </a:prstGeom>
              <a:noFill/>
              <a:ln w="25400" cap="sq" algn="ctr">
                <a:solidFill>
                  <a:schemeClr val="tx1"/>
                </a:solidFill>
                <a:miter lim="800000"/>
                <a:headEnd type="none" w="sm" len="sm"/>
                <a:tailEnd type="triangle" w="med" len="med"/>
              </a:ln>
            </p:spPr>
          </p:cxnSp>
          <p:sp>
            <p:nvSpPr>
              <p:cNvPr id="44" name="TextBox 43">
                <a:extLst>
                  <a:ext uri="{FF2B5EF4-FFF2-40B4-BE49-F238E27FC236}">
                    <a16:creationId xmlns:a16="http://schemas.microsoft.com/office/drawing/2014/main" id="{DCC06DD2-43FD-91C3-C6EA-A514F3DF6832}"/>
                  </a:ext>
                </a:extLst>
              </p:cNvPr>
              <p:cNvSpPr txBox="1"/>
              <p:nvPr/>
            </p:nvSpPr>
            <p:spPr>
              <a:xfrm>
                <a:off x="3428384" y="1339121"/>
                <a:ext cx="228572" cy="369165"/>
              </a:xfrm>
              <a:prstGeom prst="rect">
                <a:avLst/>
              </a:prstGeom>
              <a:noFill/>
            </p:spPr>
            <p:txBody>
              <a:bodyPr lIns="0" tIns="0" rIns="0" bIns="0" anchor="ctr">
                <a:spAutoFit/>
              </a:bodyPr>
              <a:lstStyle/>
              <a:p>
                <a:pPr eaLnBrk="1" hangingPunct="1">
                  <a:defRPr/>
                </a:pPr>
                <a:r>
                  <a:rPr lang="en-US" sz="1350" i="1" dirty="0">
                    <a:latin typeface="+mj-lt"/>
                  </a:rPr>
                  <a:t>E</a:t>
                </a:r>
                <a:r>
                  <a:rPr lang="en-US" sz="1350" i="1" baseline="-25000" dirty="0">
                    <a:latin typeface="+mj-lt"/>
                  </a:rPr>
                  <a:t>0</a:t>
                </a:r>
              </a:p>
            </p:txBody>
          </p:sp>
          <p:sp>
            <p:nvSpPr>
              <p:cNvPr id="45" name="TextBox 44">
                <a:extLst>
                  <a:ext uri="{FF2B5EF4-FFF2-40B4-BE49-F238E27FC236}">
                    <a16:creationId xmlns:a16="http://schemas.microsoft.com/office/drawing/2014/main" id="{53DD864B-D973-EABB-E351-00FAB9BF6207}"/>
                  </a:ext>
                </a:extLst>
              </p:cNvPr>
              <p:cNvSpPr txBox="1"/>
              <p:nvPr/>
            </p:nvSpPr>
            <p:spPr>
              <a:xfrm>
                <a:off x="3428384" y="1858528"/>
                <a:ext cx="434706" cy="369165"/>
              </a:xfrm>
              <a:prstGeom prst="rect">
                <a:avLst/>
              </a:prstGeom>
              <a:noFill/>
            </p:spPr>
            <p:txBody>
              <a:bodyPr lIns="0" tIns="0" rIns="0" bIns="0" anchor="ctr">
                <a:spAutoFit/>
              </a:bodyPr>
              <a:lstStyle/>
              <a:p>
                <a:pPr eaLnBrk="1" hangingPunct="1">
                  <a:defRPr/>
                </a:pPr>
                <a:r>
                  <a:rPr lang="en-US" sz="1350" i="1" dirty="0">
                    <a:latin typeface="+mj-lt"/>
                    <a:ea typeface="Arial Unicode MS" panose="020B0604020202020204" pitchFamily="34" charset="-128"/>
                    <a:cs typeface="Arial Unicode MS" panose="020B0604020202020204" pitchFamily="34" charset="-128"/>
                  </a:rPr>
                  <a:t>y</a:t>
                </a:r>
                <a:r>
                  <a:rPr lang="en-US" sz="135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350" i="1" baseline="-25000" dirty="0">
                    <a:latin typeface="+mj-lt"/>
                  </a:rPr>
                  <a:t>0</a:t>
                </a:r>
              </a:p>
            </p:txBody>
          </p:sp>
        </p:grpSp>
        <p:grpSp>
          <p:nvGrpSpPr>
            <p:cNvPr id="30730" name="Group 46">
              <a:extLst>
                <a:ext uri="{FF2B5EF4-FFF2-40B4-BE49-F238E27FC236}">
                  <a16:creationId xmlns:a16="http://schemas.microsoft.com/office/drawing/2014/main" id="{87827272-AF3D-FB7F-BB27-95EA0B146549}"/>
                </a:ext>
              </a:extLst>
            </p:cNvPr>
            <p:cNvGrpSpPr>
              <a:grpSpLocks/>
            </p:cNvGrpSpPr>
            <p:nvPr/>
          </p:nvGrpSpPr>
          <p:grpSpPr bwMode="auto">
            <a:xfrm>
              <a:off x="3882262" y="1334889"/>
              <a:ext cx="1663569" cy="1894594"/>
              <a:chOff x="2209800" y="1339852"/>
              <a:chExt cx="1663569" cy="1894594"/>
            </a:xfrm>
          </p:grpSpPr>
          <p:sp>
            <p:nvSpPr>
              <p:cNvPr id="48" name="Rounded Rectangle 47">
                <a:extLst>
                  <a:ext uri="{FF2B5EF4-FFF2-40B4-BE49-F238E27FC236}">
                    <a16:creationId xmlns:a16="http://schemas.microsoft.com/office/drawing/2014/main" id="{1BCBC3C6-23C5-85FA-E8D2-C36801D71446}"/>
                  </a:ext>
                </a:extLst>
              </p:cNvPr>
              <p:cNvSpPr/>
              <p:nvPr/>
            </p:nvSpPr>
            <p:spPr bwMode="auto">
              <a:xfrm>
                <a:off x="2768370" y="2223677"/>
                <a:ext cx="1104999" cy="672797"/>
              </a:xfrm>
              <a:prstGeom prst="roundRect">
                <a:avLst/>
              </a:prstGeom>
              <a:solidFill>
                <a:schemeClr val="bg1">
                  <a:lumMod val="7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r>
                  <a:rPr lang="en-US" sz="1350" dirty="0" err="1">
                    <a:latin typeface="Times New Roman" pitchFamily="18" charset="0"/>
                  </a:rPr>
                  <a:t>Timestep</a:t>
                </a:r>
                <a:r>
                  <a:rPr lang="en-US" sz="1350" dirty="0">
                    <a:latin typeface="Times New Roman" pitchFamily="18" charset="0"/>
                  </a:rPr>
                  <a:t> 1</a:t>
                </a:r>
              </a:p>
            </p:txBody>
          </p:sp>
          <p:cxnSp>
            <p:nvCxnSpPr>
              <p:cNvPr id="30747" name="Straight Arrow Connector 48">
                <a:extLst>
                  <a:ext uri="{FF2B5EF4-FFF2-40B4-BE49-F238E27FC236}">
                    <a16:creationId xmlns:a16="http://schemas.microsoft.com/office/drawing/2014/main" id="{32F7899D-3C8A-B1FB-0A34-36BFB4ABE56F}"/>
                  </a:ext>
                </a:extLst>
              </p:cNvPr>
              <p:cNvCxnSpPr>
                <a:cxnSpLocks noChangeShapeType="1"/>
                <a:endCxn id="48" idx="1"/>
              </p:cNvCxnSpPr>
              <p:nvPr/>
            </p:nvCxnSpPr>
            <p:spPr bwMode="auto">
              <a:xfrm>
                <a:off x="2209800" y="2559805"/>
                <a:ext cx="558800" cy="1"/>
              </a:xfrm>
              <a:prstGeom prst="straightConnector1">
                <a:avLst/>
              </a:prstGeom>
              <a:noFill/>
              <a:ln w="25400" cap="sq" algn="ctr">
                <a:solidFill>
                  <a:schemeClr val="tx1"/>
                </a:solidFill>
                <a:miter lim="800000"/>
                <a:headEnd type="none" w="sm" len="sm"/>
                <a:tailEnd type="triangle" w="med" len="med"/>
              </a:ln>
            </p:spPr>
          </p:cxnSp>
          <p:sp>
            <p:nvSpPr>
              <p:cNvPr id="50" name="TextBox 49">
                <a:extLst>
                  <a:ext uri="{FF2B5EF4-FFF2-40B4-BE49-F238E27FC236}">
                    <a16:creationId xmlns:a16="http://schemas.microsoft.com/office/drawing/2014/main" id="{6C3A16FD-DCF5-F967-F075-BA493F4D6EFA}"/>
                  </a:ext>
                </a:extLst>
              </p:cNvPr>
              <p:cNvSpPr txBox="1"/>
              <p:nvPr/>
            </p:nvSpPr>
            <p:spPr>
              <a:xfrm>
                <a:off x="2392558" y="2217873"/>
                <a:ext cx="354777" cy="369165"/>
              </a:xfrm>
              <a:prstGeom prst="rect">
                <a:avLst/>
              </a:prstGeom>
              <a:noFill/>
            </p:spPr>
            <p:txBody>
              <a:bodyPr lIns="0" tIns="0" rIns="0" bIns="0" anchor="ctr">
                <a:spAutoFit/>
              </a:bodyPr>
              <a:lstStyle/>
              <a:p>
                <a:pPr eaLnBrk="1" hangingPunct="1">
                  <a:defRPr/>
                </a:pPr>
                <a:r>
                  <a:rPr lang="en-US" sz="1350" i="1" dirty="0">
                    <a:latin typeface="+mj-lt"/>
                  </a:rPr>
                  <a:t>h</a:t>
                </a:r>
                <a:r>
                  <a:rPr lang="en-US" sz="1350" i="1" baseline="-25000" dirty="0">
                    <a:latin typeface="+mj-lt"/>
                  </a:rPr>
                  <a:t>0</a:t>
                </a:r>
              </a:p>
            </p:txBody>
          </p:sp>
          <p:cxnSp>
            <p:nvCxnSpPr>
              <p:cNvPr id="30749" name="Straight Arrow Connector 50">
                <a:extLst>
                  <a:ext uri="{FF2B5EF4-FFF2-40B4-BE49-F238E27FC236}">
                    <a16:creationId xmlns:a16="http://schemas.microsoft.com/office/drawing/2014/main" id="{E809A9F8-D9B7-E0D6-D6DF-382577FD9A0E}"/>
                  </a:ext>
                </a:extLst>
              </p:cNvPr>
              <p:cNvCxnSpPr>
                <a:cxnSpLocks noChangeShapeType="1"/>
              </p:cNvCxnSpPr>
              <p:nvPr/>
            </p:nvCxnSpPr>
            <p:spPr bwMode="auto">
              <a:xfrm>
                <a:off x="2677076" y="1884978"/>
                <a:ext cx="558800" cy="1"/>
              </a:xfrm>
              <a:prstGeom prst="straightConnector1">
                <a:avLst/>
              </a:prstGeom>
              <a:noFill/>
              <a:ln w="25400" cap="sq" algn="ctr">
                <a:solidFill>
                  <a:schemeClr val="tx1"/>
                </a:solidFill>
                <a:miter lim="800000"/>
                <a:headEnd type="none" w="sm" len="sm"/>
                <a:tailEnd type="triangle" w="med" len="med"/>
              </a:ln>
            </p:spPr>
          </p:cxnSp>
          <p:cxnSp>
            <p:nvCxnSpPr>
              <p:cNvPr id="30750" name="Straight Arrow Connector 51">
                <a:extLst>
                  <a:ext uri="{FF2B5EF4-FFF2-40B4-BE49-F238E27FC236}">
                    <a16:creationId xmlns:a16="http://schemas.microsoft.com/office/drawing/2014/main" id="{94743115-EE72-0496-82DB-8EF1F420B3A1}"/>
                  </a:ext>
                </a:extLst>
              </p:cNvPr>
              <p:cNvCxnSpPr>
                <a:cxnSpLocks noChangeShapeType="1"/>
                <a:stCxn id="48" idx="0"/>
              </p:cNvCxnSpPr>
              <p:nvPr/>
            </p:nvCxnSpPr>
            <p:spPr bwMode="auto">
              <a:xfrm flipV="1">
                <a:off x="3321050" y="1958537"/>
                <a:ext cx="0" cy="265474"/>
              </a:xfrm>
              <a:prstGeom prst="straightConnector1">
                <a:avLst/>
              </a:prstGeom>
              <a:noFill/>
              <a:ln w="25400" cap="sq" algn="ctr">
                <a:solidFill>
                  <a:schemeClr val="tx1"/>
                </a:solidFill>
                <a:miter lim="800000"/>
                <a:headEnd type="none" w="sm" len="sm"/>
                <a:tailEnd type="triangle" w="med" len="med"/>
              </a:ln>
            </p:spPr>
          </p:cxnSp>
          <p:cxnSp>
            <p:nvCxnSpPr>
              <p:cNvPr id="30751" name="Straight Arrow Connector 52">
                <a:extLst>
                  <a:ext uri="{FF2B5EF4-FFF2-40B4-BE49-F238E27FC236}">
                    <a16:creationId xmlns:a16="http://schemas.microsoft.com/office/drawing/2014/main" id="{7215FC03-E877-49FE-DC94-CEED3C6CE431}"/>
                  </a:ext>
                </a:extLst>
              </p:cNvPr>
              <p:cNvCxnSpPr>
                <a:cxnSpLocks noChangeShapeType="1"/>
                <a:endCxn id="48" idx="2"/>
              </p:cNvCxnSpPr>
              <p:nvPr/>
            </p:nvCxnSpPr>
            <p:spPr bwMode="auto">
              <a:xfrm flipV="1">
                <a:off x="3321050" y="2895600"/>
                <a:ext cx="0" cy="287527"/>
              </a:xfrm>
              <a:prstGeom prst="straightConnector1">
                <a:avLst/>
              </a:prstGeom>
              <a:noFill/>
              <a:ln w="25400" cap="sq" algn="ctr">
                <a:solidFill>
                  <a:schemeClr val="tx1"/>
                </a:solidFill>
                <a:miter lim="800000"/>
                <a:headEnd type="none" w="sm" len="sm"/>
                <a:tailEnd type="triangle" w="med" len="med"/>
              </a:ln>
            </p:spPr>
          </p:cxnSp>
          <p:sp>
            <p:nvSpPr>
              <p:cNvPr id="54" name="Oval 53">
                <a:extLst>
                  <a:ext uri="{FF2B5EF4-FFF2-40B4-BE49-F238E27FC236}">
                    <a16:creationId xmlns:a16="http://schemas.microsoft.com/office/drawing/2014/main" id="{B6D5E817-BE1D-B61D-D7EC-F00B2628DDC9}"/>
                  </a:ext>
                </a:extLst>
              </p:cNvPr>
              <p:cNvSpPr/>
              <p:nvPr/>
            </p:nvSpPr>
            <p:spPr bwMode="auto">
              <a:xfrm>
                <a:off x="3219905" y="1773031"/>
                <a:ext cx="179492" cy="181951"/>
              </a:xfrm>
              <a:prstGeom prst="ellipse">
                <a:avLst/>
              </a:prstGeom>
              <a:solidFill>
                <a:schemeClr val="bg1">
                  <a:lumMod val="8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endParaRPr lang="en-US" sz="1350">
                  <a:latin typeface="Times New Roman" pitchFamily="18" charset="0"/>
                </a:endParaRPr>
              </a:p>
            </p:txBody>
          </p:sp>
          <p:sp>
            <p:nvSpPr>
              <p:cNvPr id="55" name="TextBox 54">
                <a:extLst>
                  <a:ext uri="{FF2B5EF4-FFF2-40B4-BE49-F238E27FC236}">
                    <a16:creationId xmlns:a16="http://schemas.microsoft.com/office/drawing/2014/main" id="{3FBBDF83-8C90-140E-3045-17B8D5D4F3D2}"/>
                  </a:ext>
                </a:extLst>
              </p:cNvPr>
              <p:cNvSpPr txBox="1"/>
              <p:nvPr/>
            </p:nvSpPr>
            <p:spPr>
              <a:xfrm>
                <a:off x="2790806" y="1492184"/>
                <a:ext cx="354777" cy="369165"/>
              </a:xfrm>
              <a:prstGeom prst="rect">
                <a:avLst/>
              </a:prstGeom>
              <a:noFill/>
            </p:spPr>
            <p:txBody>
              <a:bodyPr lIns="0" tIns="0" rIns="0" bIns="0" anchor="ctr">
                <a:spAutoFit/>
              </a:bodyPr>
              <a:lstStyle/>
              <a:p>
                <a:pPr eaLnBrk="1" hangingPunct="1">
                  <a:defRPr/>
                </a:pPr>
                <a:r>
                  <a:rPr lang="en-US" sz="1350" i="1" dirty="0">
                    <a:latin typeface="+mj-lt"/>
                  </a:rPr>
                  <a:t>y</a:t>
                </a:r>
                <a:r>
                  <a:rPr lang="en-US" sz="1350" i="1" baseline="-25000" dirty="0">
                    <a:latin typeface="+mj-lt"/>
                  </a:rPr>
                  <a:t>1</a:t>
                </a:r>
              </a:p>
            </p:txBody>
          </p:sp>
          <p:sp>
            <p:nvSpPr>
              <p:cNvPr id="56" name="TextBox 55">
                <a:extLst>
                  <a:ext uri="{FF2B5EF4-FFF2-40B4-BE49-F238E27FC236}">
                    <a16:creationId xmlns:a16="http://schemas.microsoft.com/office/drawing/2014/main" id="{F5E524E7-9126-4BB3-5A6C-DFB317CD5E9B}"/>
                  </a:ext>
                </a:extLst>
              </p:cNvPr>
              <p:cNvSpPr txBox="1"/>
              <p:nvPr/>
            </p:nvSpPr>
            <p:spPr>
              <a:xfrm>
                <a:off x="3053032" y="2865281"/>
                <a:ext cx="356180" cy="369165"/>
              </a:xfrm>
              <a:prstGeom prst="rect">
                <a:avLst/>
              </a:prstGeom>
              <a:noFill/>
            </p:spPr>
            <p:txBody>
              <a:bodyPr lIns="0" tIns="0" rIns="0" bIns="0" anchor="ctr">
                <a:spAutoFit/>
              </a:bodyPr>
              <a:lstStyle/>
              <a:p>
                <a:pPr eaLnBrk="1" hangingPunct="1">
                  <a:defRPr/>
                </a:pPr>
                <a:r>
                  <a:rPr lang="en-US" sz="1350" i="1" dirty="0">
                    <a:latin typeface="+mj-lt"/>
                  </a:rPr>
                  <a:t>x</a:t>
                </a:r>
                <a:r>
                  <a:rPr lang="en-US" sz="1350" i="1" baseline="-25000" dirty="0">
                    <a:latin typeface="+mj-lt"/>
                  </a:rPr>
                  <a:t>1</a:t>
                </a:r>
              </a:p>
            </p:txBody>
          </p:sp>
          <p:cxnSp>
            <p:nvCxnSpPr>
              <p:cNvPr id="30755" name="Straight Arrow Connector 56">
                <a:extLst>
                  <a:ext uri="{FF2B5EF4-FFF2-40B4-BE49-F238E27FC236}">
                    <a16:creationId xmlns:a16="http://schemas.microsoft.com/office/drawing/2014/main" id="{4A74E790-BD56-B8E8-C7BE-350101C9FBA7}"/>
                  </a:ext>
                </a:extLst>
              </p:cNvPr>
              <p:cNvCxnSpPr>
                <a:cxnSpLocks noChangeShapeType="1"/>
              </p:cNvCxnSpPr>
              <p:nvPr/>
            </p:nvCxnSpPr>
            <p:spPr bwMode="auto">
              <a:xfrm flipV="1">
                <a:off x="3309346" y="1508100"/>
                <a:ext cx="0" cy="265474"/>
              </a:xfrm>
              <a:prstGeom prst="straightConnector1">
                <a:avLst/>
              </a:prstGeom>
              <a:noFill/>
              <a:ln w="25400" cap="sq" algn="ctr">
                <a:solidFill>
                  <a:schemeClr val="tx1"/>
                </a:solidFill>
                <a:miter lim="800000"/>
                <a:headEnd type="none" w="sm" len="sm"/>
                <a:tailEnd type="triangle" w="med" len="med"/>
              </a:ln>
            </p:spPr>
          </p:cxnSp>
          <p:sp>
            <p:nvSpPr>
              <p:cNvPr id="58" name="TextBox 57">
                <a:extLst>
                  <a:ext uri="{FF2B5EF4-FFF2-40B4-BE49-F238E27FC236}">
                    <a16:creationId xmlns:a16="http://schemas.microsoft.com/office/drawing/2014/main" id="{E25417B9-8F72-2D0E-48CE-729709809FB0}"/>
                  </a:ext>
                </a:extLst>
              </p:cNvPr>
              <p:cNvSpPr txBox="1"/>
              <p:nvPr/>
            </p:nvSpPr>
            <p:spPr>
              <a:xfrm>
                <a:off x="3428845" y="1339852"/>
                <a:ext cx="228573" cy="369165"/>
              </a:xfrm>
              <a:prstGeom prst="rect">
                <a:avLst/>
              </a:prstGeom>
              <a:noFill/>
            </p:spPr>
            <p:txBody>
              <a:bodyPr lIns="0" tIns="0" rIns="0" bIns="0" anchor="ctr">
                <a:spAutoFit/>
              </a:bodyPr>
              <a:lstStyle/>
              <a:p>
                <a:pPr eaLnBrk="1" hangingPunct="1">
                  <a:defRPr/>
                </a:pPr>
                <a:r>
                  <a:rPr lang="en-US" sz="1350" i="1" dirty="0">
                    <a:latin typeface="+mj-lt"/>
                  </a:rPr>
                  <a:t>E</a:t>
                </a:r>
                <a:r>
                  <a:rPr lang="en-US" sz="1350" i="1" baseline="-25000" dirty="0">
                    <a:latin typeface="+mj-lt"/>
                  </a:rPr>
                  <a:t>1</a:t>
                </a:r>
              </a:p>
            </p:txBody>
          </p:sp>
          <p:sp>
            <p:nvSpPr>
              <p:cNvPr id="59" name="TextBox 58">
                <a:extLst>
                  <a:ext uri="{FF2B5EF4-FFF2-40B4-BE49-F238E27FC236}">
                    <a16:creationId xmlns:a16="http://schemas.microsoft.com/office/drawing/2014/main" id="{E2D78C8D-601D-2B2D-8EFA-C922629C06CA}"/>
                  </a:ext>
                </a:extLst>
              </p:cNvPr>
              <p:cNvSpPr txBox="1"/>
              <p:nvPr/>
            </p:nvSpPr>
            <p:spPr>
              <a:xfrm>
                <a:off x="3428845" y="1859261"/>
                <a:ext cx="401053" cy="369165"/>
              </a:xfrm>
              <a:prstGeom prst="rect">
                <a:avLst/>
              </a:prstGeom>
              <a:noFill/>
            </p:spPr>
            <p:txBody>
              <a:bodyPr lIns="0" tIns="0" rIns="0" bIns="0" anchor="ctr">
                <a:spAutoFit/>
              </a:bodyPr>
              <a:lstStyle/>
              <a:p>
                <a:pPr eaLnBrk="1" hangingPunct="1">
                  <a:defRPr/>
                </a:pPr>
                <a:r>
                  <a:rPr lang="en-US" sz="1350" i="1" dirty="0">
                    <a:latin typeface="+mj-lt"/>
                    <a:ea typeface="Arial Unicode MS" panose="020B0604020202020204" pitchFamily="34" charset="-128"/>
                    <a:cs typeface="Arial Unicode MS" panose="020B0604020202020204" pitchFamily="34" charset="-128"/>
                  </a:rPr>
                  <a:t>y</a:t>
                </a:r>
                <a:r>
                  <a:rPr lang="en-US" sz="135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350" i="1" baseline="-25000" dirty="0">
                    <a:latin typeface="+mj-lt"/>
                  </a:rPr>
                  <a:t>1</a:t>
                </a:r>
              </a:p>
            </p:txBody>
          </p:sp>
        </p:grpSp>
        <p:grpSp>
          <p:nvGrpSpPr>
            <p:cNvPr id="30731" name="Group 59">
              <a:extLst>
                <a:ext uri="{FF2B5EF4-FFF2-40B4-BE49-F238E27FC236}">
                  <a16:creationId xmlns:a16="http://schemas.microsoft.com/office/drawing/2014/main" id="{9D679D40-C4EF-E222-9E30-4536874CA5FD}"/>
                </a:ext>
              </a:extLst>
            </p:cNvPr>
            <p:cNvGrpSpPr>
              <a:grpSpLocks/>
            </p:cNvGrpSpPr>
            <p:nvPr/>
          </p:nvGrpSpPr>
          <p:grpSpPr bwMode="auto">
            <a:xfrm>
              <a:off x="5535885" y="1324310"/>
              <a:ext cx="1743167" cy="1894597"/>
              <a:chOff x="2209800" y="1339476"/>
              <a:chExt cx="1743167" cy="1894597"/>
            </a:xfrm>
          </p:grpSpPr>
          <p:sp>
            <p:nvSpPr>
              <p:cNvPr id="61" name="Rounded Rectangle 60">
                <a:extLst>
                  <a:ext uri="{FF2B5EF4-FFF2-40B4-BE49-F238E27FC236}">
                    <a16:creationId xmlns:a16="http://schemas.microsoft.com/office/drawing/2014/main" id="{B217F897-B031-FA19-3143-8B6858B9E1D8}"/>
                  </a:ext>
                </a:extLst>
              </p:cNvPr>
              <p:cNvSpPr/>
              <p:nvPr/>
            </p:nvSpPr>
            <p:spPr bwMode="auto">
              <a:xfrm>
                <a:off x="2768037" y="2223303"/>
                <a:ext cx="1104999" cy="672797"/>
              </a:xfrm>
              <a:prstGeom prst="roundRect">
                <a:avLst/>
              </a:prstGeom>
              <a:solidFill>
                <a:schemeClr val="bg1">
                  <a:lumMod val="7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r>
                  <a:rPr lang="en-US" sz="1350" dirty="0" err="1">
                    <a:latin typeface="Times New Roman" pitchFamily="18" charset="0"/>
                  </a:rPr>
                  <a:t>Timestep</a:t>
                </a:r>
                <a:r>
                  <a:rPr lang="en-US" sz="1350" dirty="0">
                    <a:latin typeface="Times New Roman" pitchFamily="18" charset="0"/>
                  </a:rPr>
                  <a:t> 2</a:t>
                </a:r>
              </a:p>
            </p:txBody>
          </p:sp>
          <p:cxnSp>
            <p:nvCxnSpPr>
              <p:cNvPr id="30735" name="Straight Arrow Connector 61">
                <a:extLst>
                  <a:ext uri="{FF2B5EF4-FFF2-40B4-BE49-F238E27FC236}">
                    <a16:creationId xmlns:a16="http://schemas.microsoft.com/office/drawing/2014/main" id="{F8087671-227D-A4E6-9022-C0A36FF088AB}"/>
                  </a:ext>
                </a:extLst>
              </p:cNvPr>
              <p:cNvCxnSpPr>
                <a:cxnSpLocks noChangeShapeType="1"/>
                <a:endCxn id="61" idx="1"/>
              </p:cNvCxnSpPr>
              <p:nvPr/>
            </p:nvCxnSpPr>
            <p:spPr bwMode="auto">
              <a:xfrm>
                <a:off x="2209800" y="2559805"/>
                <a:ext cx="558800" cy="1"/>
              </a:xfrm>
              <a:prstGeom prst="straightConnector1">
                <a:avLst/>
              </a:prstGeom>
              <a:noFill/>
              <a:ln w="25400" cap="sq" algn="ctr">
                <a:solidFill>
                  <a:schemeClr val="tx1"/>
                </a:solidFill>
                <a:miter lim="800000"/>
                <a:headEnd type="none" w="sm" len="sm"/>
                <a:tailEnd type="triangle" w="med" len="med"/>
              </a:ln>
            </p:spPr>
          </p:cxnSp>
          <p:sp>
            <p:nvSpPr>
              <p:cNvPr id="63" name="TextBox 62">
                <a:extLst>
                  <a:ext uri="{FF2B5EF4-FFF2-40B4-BE49-F238E27FC236}">
                    <a16:creationId xmlns:a16="http://schemas.microsoft.com/office/drawing/2014/main" id="{6CFC52AC-9F03-C995-1ADD-2021BB12B6F0}"/>
                  </a:ext>
                </a:extLst>
              </p:cNvPr>
              <p:cNvSpPr txBox="1"/>
              <p:nvPr/>
            </p:nvSpPr>
            <p:spPr>
              <a:xfrm>
                <a:off x="2389421" y="2217499"/>
                <a:ext cx="354779" cy="369165"/>
              </a:xfrm>
              <a:prstGeom prst="rect">
                <a:avLst/>
              </a:prstGeom>
              <a:noFill/>
            </p:spPr>
            <p:txBody>
              <a:bodyPr lIns="0" tIns="0" rIns="0" bIns="0" anchor="ctr">
                <a:spAutoFit/>
              </a:bodyPr>
              <a:lstStyle/>
              <a:p>
                <a:pPr eaLnBrk="1" hangingPunct="1">
                  <a:defRPr/>
                </a:pPr>
                <a:r>
                  <a:rPr lang="en-US" sz="1350" i="1" dirty="0">
                    <a:latin typeface="+mj-lt"/>
                  </a:rPr>
                  <a:t>h</a:t>
                </a:r>
                <a:r>
                  <a:rPr lang="en-US" sz="1350" i="1" baseline="-25000" dirty="0">
                    <a:latin typeface="+mj-lt"/>
                  </a:rPr>
                  <a:t>1</a:t>
                </a:r>
              </a:p>
            </p:txBody>
          </p:sp>
          <p:cxnSp>
            <p:nvCxnSpPr>
              <p:cNvPr id="30737" name="Straight Arrow Connector 63">
                <a:extLst>
                  <a:ext uri="{FF2B5EF4-FFF2-40B4-BE49-F238E27FC236}">
                    <a16:creationId xmlns:a16="http://schemas.microsoft.com/office/drawing/2014/main" id="{04B3207B-B5DE-D50B-78E5-A2240026F7C3}"/>
                  </a:ext>
                </a:extLst>
              </p:cNvPr>
              <p:cNvCxnSpPr>
                <a:cxnSpLocks noChangeShapeType="1"/>
              </p:cNvCxnSpPr>
              <p:nvPr/>
            </p:nvCxnSpPr>
            <p:spPr bwMode="auto">
              <a:xfrm>
                <a:off x="2688780" y="1872726"/>
                <a:ext cx="558800" cy="1"/>
              </a:xfrm>
              <a:prstGeom prst="straightConnector1">
                <a:avLst/>
              </a:prstGeom>
              <a:noFill/>
              <a:ln w="25400" cap="sq" algn="ctr">
                <a:solidFill>
                  <a:schemeClr val="tx1"/>
                </a:solidFill>
                <a:miter lim="800000"/>
                <a:headEnd type="none" w="sm" len="sm"/>
                <a:tailEnd type="triangle" w="med" len="med"/>
              </a:ln>
            </p:spPr>
          </p:cxnSp>
          <p:cxnSp>
            <p:nvCxnSpPr>
              <p:cNvPr id="30738" name="Straight Arrow Connector 64">
                <a:extLst>
                  <a:ext uri="{FF2B5EF4-FFF2-40B4-BE49-F238E27FC236}">
                    <a16:creationId xmlns:a16="http://schemas.microsoft.com/office/drawing/2014/main" id="{386CB1BA-45EC-AD34-8B8F-9E598B8BEF5D}"/>
                  </a:ext>
                </a:extLst>
              </p:cNvPr>
              <p:cNvCxnSpPr>
                <a:cxnSpLocks noChangeShapeType="1"/>
                <a:stCxn id="61" idx="0"/>
              </p:cNvCxnSpPr>
              <p:nvPr/>
            </p:nvCxnSpPr>
            <p:spPr bwMode="auto">
              <a:xfrm flipV="1">
                <a:off x="3321050" y="1958537"/>
                <a:ext cx="0" cy="265474"/>
              </a:xfrm>
              <a:prstGeom prst="straightConnector1">
                <a:avLst/>
              </a:prstGeom>
              <a:noFill/>
              <a:ln w="25400" cap="sq" algn="ctr">
                <a:solidFill>
                  <a:schemeClr val="tx1"/>
                </a:solidFill>
                <a:miter lim="800000"/>
                <a:headEnd type="none" w="sm" len="sm"/>
                <a:tailEnd type="triangle" w="med" len="med"/>
              </a:ln>
            </p:spPr>
          </p:cxnSp>
          <p:cxnSp>
            <p:nvCxnSpPr>
              <p:cNvPr id="30739" name="Straight Arrow Connector 65">
                <a:extLst>
                  <a:ext uri="{FF2B5EF4-FFF2-40B4-BE49-F238E27FC236}">
                    <a16:creationId xmlns:a16="http://schemas.microsoft.com/office/drawing/2014/main" id="{FA908856-63C7-78A3-F528-EE28CE4DC37A}"/>
                  </a:ext>
                </a:extLst>
              </p:cNvPr>
              <p:cNvCxnSpPr>
                <a:cxnSpLocks noChangeShapeType="1"/>
                <a:endCxn id="61" idx="2"/>
              </p:cNvCxnSpPr>
              <p:nvPr/>
            </p:nvCxnSpPr>
            <p:spPr bwMode="auto">
              <a:xfrm flipV="1">
                <a:off x="3321050" y="2895600"/>
                <a:ext cx="0" cy="287527"/>
              </a:xfrm>
              <a:prstGeom prst="straightConnector1">
                <a:avLst/>
              </a:prstGeom>
              <a:noFill/>
              <a:ln w="25400" cap="sq" algn="ctr">
                <a:solidFill>
                  <a:schemeClr val="tx1"/>
                </a:solidFill>
                <a:miter lim="800000"/>
                <a:headEnd type="none" w="sm" len="sm"/>
                <a:tailEnd type="triangle" w="med" len="med"/>
              </a:ln>
            </p:spPr>
          </p:cxnSp>
          <p:sp>
            <p:nvSpPr>
              <p:cNvPr id="67" name="Oval 66">
                <a:extLst>
                  <a:ext uri="{FF2B5EF4-FFF2-40B4-BE49-F238E27FC236}">
                    <a16:creationId xmlns:a16="http://schemas.microsoft.com/office/drawing/2014/main" id="{83AF7B88-9574-A976-F483-28B2F56816B2}"/>
                  </a:ext>
                </a:extLst>
              </p:cNvPr>
              <p:cNvSpPr/>
              <p:nvPr/>
            </p:nvSpPr>
            <p:spPr bwMode="auto">
              <a:xfrm>
                <a:off x="3230791" y="1762077"/>
                <a:ext cx="179492" cy="179835"/>
              </a:xfrm>
              <a:prstGeom prst="ellipse">
                <a:avLst/>
              </a:prstGeom>
              <a:solidFill>
                <a:schemeClr val="bg1">
                  <a:lumMod val="8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endParaRPr lang="en-US" sz="1350">
                  <a:latin typeface="Times New Roman" pitchFamily="18" charset="0"/>
                </a:endParaRPr>
              </a:p>
            </p:txBody>
          </p:sp>
          <p:sp>
            <p:nvSpPr>
              <p:cNvPr id="68" name="TextBox 67">
                <a:extLst>
                  <a:ext uri="{FF2B5EF4-FFF2-40B4-BE49-F238E27FC236}">
                    <a16:creationId xmlns:a16="http://schemas.microsoft.com/office/drawing/2014/main" id="{00B48207-5123-71B4-B6CB-30B04C8298ED}"/>
                  </a:ext>
                </a:extLst>
              </p:cNvPr>
              <p:cNvSpPr txBox="1"/>
              <p:nvPr/>
            </p:nvSpPr>
            <p:spPr>
              <a:xfrm>
                <a:off x="2790474" y="1491808"/>
                <a:ext cx="354779" cy="369165"/>
              </a:xfrm>
              <a:prstGeom prst="rect">
                <a:avLst/>
              </a:prstGeom>
              <a:noFill/>
            </p:spPr>
            <p:txBody>
              <a:bodyPr lIns="0" tIns="0" rIns="0" bIns="0" anchor="ctr">
                <a:spAutoFit/>
              </a:bodyPr>
              <a:lstStyle/>
              <a:p>
                <a:pPr eaLnBrk="1" hangingPunct="1">
                  <a:defRPr/>
                </a:pPr>
                <a:r>
                  <a:rPr lang="en-US" sz="1350" i="1" dirty="0">
                    <a:latin typeface="+mj-lt"/>
                  </a:rPr>
                  <a:t>y</a:t>
                </a:r>
                <a:r>
                  <a:rPr lang="en-US" sz="1350" i="1" baseline="-25000" dirty="0">
                    <a:latin typeface="+mj-lt"/>
                  </a:rPr>
                  <a:t>2</a:t>
                </a:r>
              </a:p>
            </p:txBody>
          </p:sp>
          <p:sp>
            <p:nvSpPr>
              <p:cNvPr id="69" name="TextBox 68">
                <a:extLst>
                  <a:ext uri="{FF2B5EF4-FFF2-40B4-BE49-F238E27FC236}">
                    <a16:creationId xmlns:a16="http://schemas.microsoft.com/office/drawing/2014/main" id="{237B5BFF-98FE-E9CD-0C2B-AB434E9072A2}"/>
                  </a:ext>
                </a:extLst>
              </p:cNvPr>
              <p:cNvSpPr txBox="1"/>
              <p:nvPr/>
            </p:nvSpPr>
            <p:spPr>
              <a:xfrm>
                <a:off x="3052701" y="2864908"/>
                <a:ext cx="356180" cy="369165"/>
              </a:xfrm>
              <a:prstGeom prst="rect">
                <a:avLst/>
              </a:prstGeom>
              <a:noFill/>
            </p:spPr>
            <p:txBody>
              <a:bodyPr lIns="0" tIns="0" rIns="0" bIns="0" anchor="ctr">
                <a:spAutoFit/>
              </a:bodyPr>
              <a:lstStyle/>
              <a:p>
                <a:pPr eaLnBrk="1" hangingPunct="1">
                  <a:defRPr/>
                </a:pPr>
                <a:r>
                  <a:rPr lang="en-US" sz="1350" i="1" dirty="0">
                    <a:latin typeface="+mj-lt"/>
                  </a:rPr>
                  <a:t>x</a:t>
                </a:r>
                <a:r>
                  <a:rPr lang="en-US" sz="1350" i="1" baseline="-25000" dirty="0">
                    <a:latin typeface="+mj-lt"/>
                  </a:rPr>
                  <a:t>2</a:t>
                </a:r>
              </a:p>
            </p:txBody>
          </p:sp>
          <p:cxnSp>
            <p:nvCxnSpPr>
              <p:cNvPr id="30743" name="Straight Arrow Connector 69">
                <a:extLst>
                  <a:ext uri="{FF2B5EF4-FFF2-40B4-BE49-F238E27FC236}">
                    <a16:creationId xmlns:a16="http://schemas.microsoft.com/office/drawing/2014/main" id="{F3FD5285-55DB-2328-85F3-1BFABF16B6F5}"/>
                  </a:ext>
                </a:extLst>
              </p:cNvPr>
              <p:cNvCxnSpPr>
                <a:cxnSpLocks noChangeShapeType="1"/>
              </p:cNvCxnSpPr>
              <p:nvPr/>
            </p:nvCxnSpPr>
            <p:spPr bwMode="auto">
              <a:xfrm flipV="1">
                <a:off x="3321050" y="1495848"/>
                <a:ext cx="0" cy="265474"/>
              </a:xfrm>
              <a:prstGeom prst="straightConnector1">
                <a:avLst/>
              </a:prstGeom>
              <a:noFill/>
              <a:ln w="25400" cap="sq" algn="ctr">
                <a:solidFill>
                  <a:schemeClr val="tx1"/>
                </a:solidFill>
                <a:miter lim="800000"/>
                <a:headEnd type="none" w="sm" len="sm"/>
                <a:tailEnd type="triangle" w="med" len="med"/>
              </a:ln>
            </p:spPr>
          </p:cxnSp>
          <p:sp>
            <p:nvSpPr>
              <p:cNvPr id="71" name="TextBox 70">
                <a:extLst>
                  <a:ext uri="{FF2B5EF4-FFF2-40B4-BE49-F238E27FC236}">
                    <a16:creationId xmlns:a16="http://schemas.microsoft.com/office/drawing/2014/main" id="{378BBF73-024D-0C38-180E-77BAF2D93206}"/>
                  </a:ext>
                </a:extLst>
              </p:cNvPr>
              <p:cNvSpPr txBox="1"/>
              <p:nvPr/>
            </p:nvSpPr>
            <p:spPr>
              <a:xfrm>
                <a:off x="3428513" y="1339476"/>
                <a:ext cx="228572" cy="369165"/>
              </a:xfrm>
              <a:prstGeom prst="rect">
                <a:avLst/>
              </a:prstGeom>
              <a:noFill/>
            </p:spPr>
            <p:txBody>
              <a:bodyPr lIns="0" tIns="0" rIns="0" bIns="0" anchor="ctr">
                <a:spAutoFit/>
              </a:bodyPr>
              <a:lstStyle/>
              <a:p>
                <a:pPr eaLnBrk="1" hangingPunct="1">
                  <a:defRPr/>
                </a:pPr>
                <a:r>
                  <a:rPr lang="en-US" sz="1350" i="1" dirty="0">
                    <a:latin typeface="+mj-lt"/>
                  </a:rPr>
                  <a:t>E</a:t>
                </a:r>
                <a:r>
                  <a:rPr lang="en-US" sz="1350" i="1" baseline="-25000" dirty="0">
                    <a:latin typeface="+mj-lt"/>
                  </a:rPr>
                  <a:t>2</a:t>
                </a:r>
              </a:p>
            </p:txBody>
          </p:sp>
          <p:sp>
            <p:nvSpPr>
              <p:cNvPr id="72" name="TextBox 71">
                <a:extLst>
                  <a:ext uri="{FF2B5EF4-FFF2-40B4-BE49-F238E27FC236}">
                    <a16:creationId xmlns:a16="http://schemas.microsoft.com/office/drawing/2014/main" id="{CD5FE267-0926-B57E-B3F5-4A016C891A5D}"/>
                  </a:ext>
                </a:extLst>
              </p:cNvPr>
              <p:cNvSpPr txBox="1"/>
              <p:nvPr/>
            </p:nvSpPr>
            <p:spPr>
              <a:xfrm>
                <a:off x="3428513" y="1858885"/>
                <a:ext cx="524454" cy="369165"/>
              </a:xfrm>
              <a:prstGeom prst="rect">
                <a:avLst/>
              </a:prstGeom>
              <a:noFill/>
            </p:spPr>
            <p:txBody>
              <a:bodyPr lIns="0" tIns="0" rIns="0" bIns="0" anchor="ctr">
                <a:spAutoFit/>
              </a:bodyPr>
              <a:lstStyle/>
              <a:p>
                <a:pPr eaLnBrk="1" hangingPunct="1">
                  <a:defRPr/>
                </a:pPr>
                <a:r>
                  <a:rPr lang="en-US" sz="1350" i="1" dirty="0">
                    <a:latin typeface="+mj-lt"/>
                    <a:ea typeface="Arial Unicode MS" panose="020B0604020202020204" pitchFamily="34" charset="-128"/>
                    <a:cs typeface="Arial Unicode MS" panose="020B0604020202020204" pitchFamily="34" charset="-128"/>
                  </a:rPr>
                  <a:t>y</a:t>
                </a:r>
                <a:r>
                  <a:rPr lang="en-US" sz="135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350" i="1" baseline="-25000" dirty="0">
                    <a:latin typeface="+mj-lt"/>
                  </a:rPr>
                  <a:t>2</a:t>
                </a:r>
              </a:p>
            </p:txBody>
          </p:sp>
        </p:grpSp>
        <p:cxnSp>
          <p:nvCxnSpPr>
            <p:cNvPr id="30732" name="Straight Arrow Connector 72">
              <a:extLst>
                <a:ext uri="{FF2B5EF4-FFF2-40B4-BE49-F238E27FC236}">
                  <a16:creationId xmlns:a16="http://schemas.microsoft.com/office/drawing/2014/main" id="{39EAF6D5-7C7C-446E-CEF9-39E22E14431B}"/>
                </a:ext>
              </a:extLst>
            </p:cNvPr>
            <p:cNvCxnSpPr>
              <a:cxnSpLocks noChangeShapeType="1"/>
            </p:cNvCxnSpPr>
            <p:nvPr/>
          </p:nvCxnSpPr>
          <p:spPr bwMode="auto">
            <a:xfrm>
              <a:off x="7223670" y="2554186"/>
              <a:ext cx="558800" cy="1"/>
            </a:xfrm>
            <a:prstGeom prst="straightConnector1">
              <a:avLst/>
            </a:prstGeom>
            <a:noFill/>
            <a:ln w="25400" cap="sq" algn="ctr">
              <a:solidFill>
                <a:schemeClr val="tx1"/>
              </a:solidFill>
              <a:miter lim="800000"/>
              <a:headEnd type="none" w="sm" len="sm"/>
              <a:tailEnd type="triangle" w="med" len="med"/>
            </a:ln>
          </p:spPr>
        </p:cxnSp>
        <p:sp>
          <p:nvSpPr>
            <p:cNvPr id="74" name="TextBox 73">
              <a:extLst>
                <a:ext uri="{FF2B5EF4-FFF2-40B4-BE49-F238E27FC236}">
                  <a16:creationId xmlns:a16="http://schemas.microsoft.com/office/drawing/2014/main" id="{F41818BE-70F5-0904-67DA-21422C6634A6}"/>
                </a:ext>
              </a:extLst>
            </p:cNvPr>
            <p:cNvSpPr txBox="1"/>
            <p:nvPr/>
          </p:nvSpPr>
          <p:spPr>
            <a:xfrm>
              <a:off x="7365993" y="2191754"/>
              <a:ext cx="354777" cy="369165"/>
            </a:xfrm>
            <a:prstGeom prst="rect">
              <a:avLst/>
            </a:prstGeom>
            <a:noFill/>
          </p:spPr>
          <p:txBody>
            <a:bodyPr lIns="0" tIns="0" rIns="0" bIns="0" anchor="ctr">
              <a:spAutoFit/>
            </a:bodyPr>
            <a:lstStyle/>
            <a:p>
              <a:pPr eaLnBrk="1" hangingPunct="1">
                <a:defRPr/>
              </a:pPr>
              <a:r>
                <a:rPr lang="en-US" sz="1350" i="1" dirty="0">
                  <a:latin typeface="+mj-lt"/>
                </a:rPr>
                <a:t>h</a:t>
              </a:r>
              <a:r>
                <a:rPr lang="en-US" sz="1350" i="1" baseline="-25000" dirty="0">
                  <a:latin typeface="+mj-lt"/>
                </a:rPr>
                <a:t>2</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E87E-D3E8-770C-05F3-134DA6C82E0A}"/>
              </a:ext>
            </a:extLst>
          </p:cNvPr>
          <p:cNvSpPr>
            <a:spLocks noGrp="1"/>
          </p:cNvSpPr>
          <p:nvPr>
            <p:ph type="title"/>
          </p:nvPr>
        </p:nvSpPr>
        <p:spPr/>
        <p:txBody>
          <a:bodyPr>
            <a:normAutofit fontScale="90000"/>
          </a:bodyPr>
          <a:lstStyle/>
          <a:p>
            <a:r>
              <a:rPr lang="en-US" dirty="0">
                <a:solidFill>
                  <a:srgbClr val="FF0000"/>
                </a:solidFill>
              </a:rPr>
              <a:t>Code structure - Example with </a:t>
            </a:r>
            <a:r>
              <a:rPr lang="en-US" dirty="0" err="1">
                <a:solidFill>
                  <a:srgbClr val="FF0000"/>
                </a:solidFill>
              </a:rPr>
              <a:t>Tensorflow</a:t>
            </a:r>
            <a:endParaRPr lang="en-US" dirty="0">
              <a:solidFill>
                <a:srgbClr val="FF0000"/>
              </a:solidFill>
            </a:endParaRPr>
          </a:p>
        </p:txBody>
      </p:sp>
      <p:sp>
        <p:nvSpPr>
          <p:cNvPr id="3" name="Content Placeholder 2">
            <a:extLst>
              <a:ext uri="{FF2B5EF4-FFF2-40B4-BE49-F238E27FC236}">
                <a16:creationId xmlns:a16="http://schemas.microsoft.com/office/drawing/2014/main" id="{2B68E24C-37BB-A74F-31B8-797E61776D9F}"/>
              </a:ext>
            </a:extLst>
          </p:cNvPr>
          <p:cNvSpPr>
            <a:spLocks noGrp="1"/>
          </p:cNvSpPr>
          <p:nvPr>
            <p:ph idx="1"/>
          </p:nvPr>
        </p:nvSpPr>
        <p:spPr/>
        <p:txBody>
          <a:bodyPr/>
          <a:lstStyle/>
          <a:p>
            <a:endParaRPr lang="en-US" dirty="0"/>
          </a:p>
        </p:txBody>
      </p:sp>
      <p:pic>
        <p:nvPicPr>
          <p:cNvPr id="3074" name="Picture 2" descr="tensorflow 2.0 keras Overview (1)">
            <a:extLst>
              <a:ext uri="{FF2B5EF4-FFF2-40B4-BE49-F238E27FC236}">
                <a16:creationId xmlns:a16="http://schemas.microsoft.com/office/drawing/2014/main" id="{136FB6A5-4542-DA1C-73B5-F4F356A99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519" y="1063229"/>
            <a:ext cx="7496569" cy="381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115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11D14-498B-3D99-823B-2E0DC0DE48EE}"/>
              </a:ext>
            </a:extLst>
          </p:cNvPr>
          <p:cNvSpPr>
            <a:spLocks noGrp="1"/>
          </p:cNvSpPr>
          <p:nvPr>
            <p:ph type="title"/>
          </p:nvPr>
        </p:nvSpPr>
        <p:spPr>
          <a:xfrm>
            <a:off x="2152651" y="0"/>
            <a:ext cx="5851922" cy="566738"/>
          </a:xfrm>
        </p:spPr>
        <p:txBody>
          <a:bodyPr/>
          <a:lstStyle/>
          <a:p>
            <a:pPr>
              <a:defRPr/>
            </a:pPr>
            <a:r>
              <a:rPr lang="en-US" dirty="0"/>
              <a:t>Back-propagation Through</a:t>
            </a:r>
            <a:r>
              <a:rPr lang="en-US" spc="-51" dirty="0"/>
              <a:t> </a:t>
            </a:r>
            <a:r>
              <a:rPr lang="en-US" dirty="0"/>
              <a:t>Time</a:t>
            </a:r>
          </a:p>
        </p:txBody>
      </p:sp>
      <p:grpSp>
        <p:nvGrpSpPr>
          <p:cNvPr id="31747" name="Group 4">
            <a:extLst>
              <a:ext uri="{FF2B5EF4-FFF2-40B4-BE49-F238E27FC236}">
                <a16:creationId xmlns:a16="http://schemas.microsoft.com/office/drawing/2014/main" id="{2297FDC9-43B0-675B-EA68-C7ACA99788AD}"/>
              </a:ext>
            </a:extLst>
          </p:cNvPr>
          <p:cNvGrpSpPr>
            <a:grpSpLocks/>
          </p:cNvGrpSpPr>
          <p:nvPr/>
        </p:nvGrpSpPr>
        <p:grpSpPr bwMode="auto">
          <a:xfrm>
            <a:off x="3157538" y="1411003"/>
            <a:ext cx="3305175" cy="1143774"/>
            <a:chOff x="2209800" y="1201255"/>
            <a:chExt cx="5572670" cy="2032460"/>
          </a:xfrm>
        </p:grpSpPr>
        <p:grpSp>
          <p:nvGrpSpPr>
            <p:cNvPr id="31763" name="Group 5">
              <a:extLst>
                <a:ext uri="{FF2B5EF4-FFF2-40B4-BE49-F238E27FC236}">
                  <a16:creationId xmlns:a16="http://schemas.microsoft.com/office/drawing/2014/main" id="{799A69E8-EA6F-2885-4E58-0C18BD7B0C41}"/>
                </a:ext>
              </a:extLst>
            </p:cNvPr>
            <p:cNvGrpSpPr>
              <a:grpSpLocks/>
            </p:cNvGrpSpPr>
            <p:nvPr/>
          </p:nvGrpSpPr>
          <p:grpSpPr bwMode="auto">
            <a:xfrm>
              <a:off x="2209800" y="1216066"/>
              <a:ext cx="1664173" cy="2017649"/>
              <a:chOff x="2209800" y="1216066"/>
              <a:chExt cx="1664173" cy="2017649"/>
            </a:xfrm>
          </p:grpSpPr>
          <p:sp>
            <p:nvSpPr>
              <p:cNvPr id="35" name="Rounded Rectangle 34">
                <a:extLst>
                  <a:ext uri="{FF2B5EF4-FFF2-40B4-BE49-F238E27FC236}">
                    <a16:creationId xmlns:a16="http://schemas.microsoft.com/office/drawing/2014/main" id="{B544372A-FAC7-B4CF-3341-F57C26879CB9}"/>
                  </a:ext>
                </a:extLst>
              </p:cNvPr>
              <p:cNvSpPr/>
              <p:nvPr/>
            </p:nvSpPr>
            <p:spPr bwMode="auto">
              <a:xfrm>
                <a:off x="2767870" y="2222946"/>
                <a:ext cx="1106103" cy="672797"/>
              </a:xfrm>
              <a:prstGeom prst="roundRect">
                <a:avLst/>
              </a:prstGeom>
              <a:solidFill>
                <a:schemeClr val="bg1">
                  <a:lumMod val="7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r>
                  <a:rPr lang="en-US" sz="1350" dirty="0" err="1">
                    <a:latin typeface="Times New Roman" pitchFamily="18" charset="0"/>
                  </a:rPr>
                  <a:t>Timestep</a:t>
                </a:r>
                <a:r>
                  <a:rPr lang="en-US" sz="1350" dirty="0">
                    <a:latin typeface="Times New Roman" pitchFamily="18" charset="0"/>
                  </a:rPr>
                  <a:t> 0</a:t>
                </a:r>
              </a:p>
            </p:txBody>
          </p:sp>
          <p:cxnSp>
            <p:nvCxnSpPr>
              <p:cNvPr id="31793" name="Straight Arrow Connector 35">
                <a:extLst>
                  <a:ext uri="{FF2B5EF4-FFF2-40B4-BE49-F238E27FC236}">
                    <a16:creationId xmlns:a16="http://schemas.microsoft.com/office/drawing/2014/main" id="{65C7CDA2-EA30-A547-0C8F-FE379F31E8D6}"/>
                  </a:ext>
                </a:extLst>
              </p:cNvPr>
              <p:cNvCxnSpPr>
                <a:cxnSpLocks noChangeShapeType="1"/>
                <a:endCxn id="35" idx="1"/>
              </p:cNvCxnSpPr>
              <p:nvPr/>
            </p:nvCxnSpPr>
            <p:spPr bwMode="auto">
              <a:xfrm>
                <a:off x="2209800" y="2559805"/>
                <a:ext cx="558800" cy="1"/>
              </a:xfrm>
              <a:prstGeom prst="straightConnector1">
                <a:avLst/>
              </a:prstGeom>
              <a:noFill/>
              <a:ln w="25400" cap="sq" algn="ctr">
                <a:solidFill>
                  <a:schemeClr val="tx1"/>
                </a:solidFill>
                <a:miter lim="800000"/>
                <a:headEnd type="none" w="sm" len="sm"/>
                <a:tailEnd type="triangle" w="med" len="med"/>
              </a:ln>
            </p:spPr>
          </p:cxnSp>
          <p:sp>
            <p:nvSpPr>
              <p:cNvPr id="37" name="TextBox 36">
                <a:extLst>
                  <a:ext uri="{FF2B5EF4-FFF2-40B4-BE49-F238E27FC236}">
                    <a16:creationId xmlns:a16="http://schemas.microsoft.com/office/drawing/2014/main" id="{4E1A530F-02BA-E720-6990-E21744167EAA}"/>
                  </a:ext>
                </a:extLst>
              </p:cNvPr>
              <p:cNvSpPr txBox="1"/>
              <p:nvPr/>
            </p:nvSpPr>
            <p:spPr>
              <a:xfrm>
                <a:off x="2286083" y="2094086"/>
                <a:ext cx="355319" cy="615277"/>
              </a:xfrm>
              <a:prstGeom prst="rect">
                <a:avLst/>
              </a:prstGeom>
              <a:noFill/>
            </p:spPr>
            <p:txBody>
              <a:bodyPr lIns="0" tIns="0" rIns="0" bIns="0" anchor="ctr">
                <a:spAutoFit/>
              </a:bodyPr>
              <a:lstStyle/>
              <a:p>
                <a:pPr eaLnBrk="1" hangingPunct="1">
                  <a:defRPr/>
                </a:pPr>
                <a:r>
                  <a:rPr lang="en-US" sz="1350" i="1" dirty="0" err="1">
                    <a:latin typeface="+mj-lt"/>
                  </a:rPr>
                  <a:t>h</a:t>
                </a:r>
                <a:r>
                  <a:rPr lang="en-US" sz="1350" i="1" baseline="-25000" dirty="0" err="1">
                    <a:latin typeface="+mj-lt"/>
                  </a:rPr>
                  <a:t>init</a:t>
                </a:r>
                <a:endParaRPr lang="en-US" sz="1350" i="1" baseline="-25000" dirty="0">
                  <a:latin typeface="+mj-lt"/>
                </a:endParaRPr>
              </a:p>
            </p:txBody>
          </p:sp>
          <p:cxnSp>
            <p:nvCxnSpPr>
              <p:cNvPr id="31795" name="Straight Arrow Connector 37">
                <a:extLst>
                  <a:ext uri="{FF2B5EF4-FFF2-40B4-BE49-F238E27FC236}">
                    <a16:creationId xmlns:a16="http://schemas.microsoft.com/office/drawing/2014/main" id="{648530B9-8314-6583-CEE6-AE0D0B169AFE}"/>
                  </a:ext>
                </a:extLst>
              </p:cNvPr>
              <p:cNvCxnSpPr>
                <a:cxnSpLocks noChangeShapeType="1"/>
                <a:endCxn id="41" idx="2"/>
              </p:cNvCxnSpPr>
              <p:nvPr/>
            </p:nvCxnSpPr>
            <p:spPr bwMode="auto">
              <a:xfrm flipV="1">
                <a:off x="2670725" y="1851322"/>
                <a:ext cx="560325" cy="7289"/>
              </a:xfrm>
              <a:prstGeom prst="straightConnector1">
                <a:avLst/>
              </a:prstGeom>
              <a:noFill/>
              <a:ln w="25400" cap="sq" algn="ctr">
                <a:solidFill>
                  <a:schemeClr val="tx1"/>
                </a:solidFill>
                <a:miter lim="800000"/>
                <a:headEnd type="none" w="sm" len="sm"/>
                <a:tailEnd type="triangle" w="med" len="med"/>
              </a:ln>
            </p:spPr>
          </p:cxnSp>
          <p:cxnSp>
            <p:nvCxnSpPr>
              <p:cNvPr id="31796" name="Straight Arrow Connector 38">
                <a:extLst>
                  <a:ext uri="{FF2B5EF4-FFF2-40B4-BE49-F238E27FC236}">
                    <a16:creationId xmlns:a16="http://schemas.microsoft.com/office/drawing/2014/main" id="{29A7A0BB-12D8-6B7C-41AE-48AC370736B8}"/>
                  </a:ext>
                </a:extLst>
              </p:cNvPr>
              <p:cNvCxnSpPr>
                <a:cxnSpLocks noChangeShapeType="1"/>
                <a:stCxn id="35" idx="0"/>
                <a:endCxn id="41" idx="4"/>
              </p:cNvCxnSpPr>
              <p:nvPr/>
            </p:nvCxnSpPr>
            <p:spPr bwMode="auto">
              <a:xfrm flipV="1">
                <a:off x="3321050" y="1941322"/>
                <a:ext cx="0" cy="282689"/>
              </a:xfrm>
              <a:prstGeom prst="straightConnector1">
                <a:avLst/>
              </a:prstGeom>
              <a:noFill/>
              <a:ln w="25400" cap="sq" algn="ctr">
                <a:solidFill>
                  <a:schemeClr val="tx1"/>
                </a:solidFill>
                <a:miter lim="800000"/>
                <a:headEnd type="none" w="sm" len="sm"/>
                <a:tailEnd type="triangle" w="med" len="med"/>
              </a:ln>
            </p:spPr>
          </p:cxnSp>
          <p:cxnSp>
            <p:nvCxnSpPr>
              <p:cNvPr id="31797" name="Straight Arrow Connector 39">
                <a:extLst>
                  <a:ext uri="{FF2B5EF4-FFF2-40B4-BE49-F238E27FC236}">
                    <a16:creationId xmlns:a16="http://schemas.microsoft.com/office/drawing/2014/main" id="{900D7B9B-9948-FA0A-A6C8-6D7D403B0432}"/>
                  </a:ext>
                </a:extLst>
              </p:cNvPr>
              <p:cNvCxnSpPr>
                <a:cxnSpLocks noChangeShapeType="1"/>
                <a:endCxn id="35" idx="2"/>
              </p:cNvCxnSpPr>
              <p:nvPr/>
            </p:nvCxnSpPr>
            <p:spPr bwMode="auto">
              <a:xfrm flipV="1">
                <a:off x="3321050" y="2895600"/>
                <a:ext cx="0" cy="287527"/>
              </a:xfrm>
              <a:prstGeom prst="straightConnector1">
                <a:avLst/>
              </a:prstGeom>
              <a:noFill/>
              <a:ln w="25400" cap="sq" algn="ctr">
                <a:solidFill>
                  <a:schemeClr val="tx1"/>
                </a:solidFill>
                <a:miter lim="800000"/>
                <a:headEnd type="none" w="sm" len="sm"/>
                <a:tailEnd type="triangle" w="med" len="med"/>
              </a:ln>
            </p:spPr>
          </p:cxnSp>
          <p:sp>
            <p:nvSpPr>
              <p:cNvPr id="41" name="Oval 40">
                <a:extLst>
                  <a:ext uri="{FF2B5EF4-FFF2-40B4-BE49-F238E27FC236}">
                    <a16:creationId xmlns:a16="http://schemas.microsoft.com/office/drawing/2014/main" id="{2B0668B8-4EBB-1225-D254-C72674A6D032}"/>
                  </a:ext>
                </a:extLst>
              </p:cNvPr>
              <p:cNvSpPr/>
              <p:nvPr/>
            </p:nvSpPr>
            <p:spPr bwMode="auto">
              <a:xfrm>
                <a:off x="3231590" y="1761720"/>
                <a:ext cx="180670" cy="179836"/>
              </a:xfrm>
              <a:prstGeom prst="ellipse">
                <a:avLst/>
              </a:prstGeom>
              <a:solidFill>
                <a:schemeClr val="bg1">
                  <a:lumMod val="8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endParaRPr lang="en-US" sz="1350">
                  <a:latin typeface="Times New Roman" pitchFamily="18" charset="0"/>
                </a:endParaRPr>
              </a:p>
            </p:txBody>
          </p:sp>
          <p:sp>
            <p:nvSpPr>
              <p:cNvPr id="42" name="TextBox 41">
                <a:extLst>
                  <a:ext uri="{FF2B5EF4-FFF2-40B4-BE49-F238E27FC236}">
                    <a16:creationId xmlns:a16="http://schemas.microsoft.com/office/drawing/2014/main" id="{8A8A7FAE-D1EB-CDA8-047B-AA51B9C40387}"/>
                  </a:ext>
                </a:extLst>
              </p:cNvPr>
              <p:cNvSpPr txBox="1"/>
              <p:nvPr/>
            </p:nvSpPr>
            <p:spPr>
              <a:xfrm>
                <a:off x="2789953" y="1491453"/>
                <a:ext cx="355317" cy="369165"/>
              </a:xfrm>
              <a:prstGeom prst="rect">
                <a:avLst/>
              </a:prstGeom>
              <a:noFill/>
            </p:spPr>
            <p:txBody>
              <a:bodyPr lIns="0" tIns="0" rIns="0" bIns="0" anchor="ctr">
                <a:spAutoFit/>
              </a:bodyPr>
              <a:lstStyle/>
              <a:p>
                <a:pPr eaLnBrk="1" hangingPunct="1">
                  <a:defRPr/>
                </a:pPr>
                <a:r>
                  <a:rPr lang="en-US" sz="1350" i="1" dirty="0">
                    <a:latin typeface="+mj-lt"/>
                  </a:rPr>
                  <a:t>y</a:t>
                </a:r>
                <a:r>
                  <a:rPr lang="en-US" sz="1350" i="1" baseline="-25000" dirty="0">
                    <a:latin typeface="+mj-lt"/>
                  </a:rPr>
                  <a:t>0</a:t>
                </a:r>
              </a:p>
            </p:txBody>
          </p:sp>
          <p:sp>
            <p:nvSpPr>
              <p:cNvPr id="43" name="TextBox 42">
                <a:extLst>
                  <a:ext uri="{FF2B5EF4-FFF2-40B4-BE49-F238E27FC236}">
                    <a16:creationId xmlns:a16="http://schemas.microsoft.com/office/drawing/2014/main" id="{6548BB9D-D878-C316-505C-E66E1962EA7C}"/>
                  </a:ext>
                </a:extLst>
              </p:cNvPr>
              <p:cNvSpPr txBox="1"/>
              <p:nvPr/>
            </p:nvSpPr>
            <p:spPr>
              <a:xfrm>
                <a:off x="3052927" y="2864550"/>
                <a:ext cx="355319" cy="369165"/>
              </a:xfrm>
              <a:prstGeom prst="rect">
                <a:avLst/>
              </a:prstGeom>
              <a:noFill/>
            </p:spPr>
            <p:txBody>
              <a:bodyPr lIns="0" tIns="0" rIns="0" bIns="0" anchor="ctr">
                <a:spAutoFit/>
              </a:bodyPr>
              <a:lstStyle/>
              <a:p>
                <a:pPr eaLnBrk="1" hangingPunct="1">
                  <a:defRPr/>
                </a:pPr>
                <a:r>
                  <a:rPr lang="en-US" sz="1350" i="1" dirty="0">
                    <a:latin typeface="+mj-lt"/>
                  </a:rPr>
                  <a:t>x</a:t>
                </a:r>
                <a:r>
                  <a:rPr lang="en-US" sz="1350" i="1" baseline="-25000" dirty="0">
                    <a:latin typeface="+mj-lt"/>
                  </a:rPr>
                  <a:t>0</a:t>
                </a:r>
              </a:p>
            </p:txBody>
          </p:sp>
          <p:cxnSp>
            <p:nvCxnSpPr>
              <p:cNvPr id="31801" name="Straight Arrow Connector 43">
                <a:extLst>
                  <a:ext uri="{FF2B5EF4-FFF2-40B4-BE49-F238E27FC236}">
                    <a16:creationId xmlns:a16="http://schemas.microsoft.com/office/drawing/2014/main" id="{3E246AB5-7990-E986-DBB9-2EA8A529E2C1}"/>
                  </a:ext>
                </a:extLst>
              </p:cNvPr>
              <p:cNvCxnSpPr>
                <a:cxnSpLocks noChangeShapeType="1"/>
                <a:stCxn id="41" idx="0"/>
              </p:cNvCxnSpPr>
              <p:nvPr/>
            </p:nvCxnSpPr>
            <p:spPr bwMode="auto">
              <a:xfrm flipV="1">
                <a:off x="3321050" y="1495849"/>
                <a:ext cx="0" cy="265473"/>
              </a:xfrm>
              <a:prstGeom prst="straightConnector1">
                <a:avLst/>
              </a:prstGeom>
              <a:noFill/>
              <a:ln w="25400" cap="sq" algn="ctr">
                <a:solidFill>
                  <a:schemeClr val="tx1"/>
                </a:solidFill>
                <a:miter lim="800000"/>
                <a:headEnd type="none" w="sm" len="sm"/>
                <a:tailEnd type="triangle" w="med" len="med"/>
              </a:ln>
            </p:spPr>
          </p:cxnSp>
          <p:sp>
            <p:nvSpPr>
              <p:cNvPr id="45" name="TextBox 44">
                <a:extLst>
                  <a:ext uri="{FF2B5EF4-FFF2-40B4-BE49-F238E27FC236}">
                    <a16:creationId xmlns:a16="http://schemas.microsoft.com/office/drawing/2014/main" id="{F18D2296-B8ED-F9C9-FD02-AE09DD45050B}"/>
                  </a:ext>
                </a:extLst>
              </p:cNvPr>
              <p:cNvSpPr txBox="1"/>
              <p:nvPr/>
            </p:nvSpPr>
            <p:spPr>
              <a:xfrm>
                <a:off x="3430328" y="1216066"/>
                <a:ext cx="226842" cy="615277"/>
              </a:xfrm>
              <a:prstGeom prst="rect">
                <a:avLst/>
              </a:prstGeom>
              <a:noFill/>
            </p:spPr>
            <p:txBody>
              <a:bodyPr lIns="0" tIns="0" rIns="0" bIns="0" anchor="ctr">
                <a:spAutoFit/>
              </a:bodyPr>
              <a:lstStyle/>
              <a:p>
                <a:pPr eaLnBrk="1" hangingPunct="1">
                  <a:defRPr/>
                </a:pPr>
                <a:r>
                  <a:rPr lang="en-US" sz="1350" i="1" dirty="0">
                    <a:latin typeface="+mj-lt"/>
                  </a:rPr>
                  <a:t>E</a:t>
                </a:r>
                <a:r>
                  <a:rPr lang="en-US" sz="1350" i="1" baseline="-25000" dirty="0">
                    <a:latin typeface="+mj-lt"/>
                  </a:rPr>
                  <a:t>0</a:t>
                </a:r>
              </a:p>
            </p:txBody>
          </p:sp>
          <p:sp>
            <p:nvSpPr>
              <p:cNvPr id="46" name="TextBox 45">
                <a:extLst>
                  <a:ext uri="{FF2B5EF4-FFF2-40B4-BE49-F238E27FC236}">
                    <a16:creationId xmlns:a16="http://schemas.microsoft.com/office/drawing/2014/main" id="{B8F1EEAC-C160-2295-2B43-B9382E11FDCD}"/>
                  </a:ext>
                </a:extLst>
              </p:cNvPr>
              <p:cNvSpPr txBox="1"/>
              <p:nvPr/>
            </p:nvSpPr>
            <p:spPr>
              <a:xfrm>
                <a:off x="3430328" y="1736530"/>
                <a:ext cx="222828" cy="615277"/>
              </a:xfrm>
              <a:prstGeom prst="rect">
                <a:avLst/>
              </a:prstGeom>
              <a:noFill/>
            </p:spPr>
            <p:txBody>
              <a:bodyPr lIns="0" tIns="0" rIns="0" bIns="0" anchor="ctr">
                <a:spAutoFit/>
              </a:bodyPr>
              <a:lstStyle/>
              <a:p>
                <a:pPr eaLnBrk="1" hangingPunct="1">
                  <a:defRPr/>
                </a:pPr>
                <a:r>
                  <a:rPr lang="en-US" sz="1350" i="1" dirty="0">
                    <a:latin typeface="+mj-lt"/>
                    <a:ea typeface="Arial Unicode MS" panose="020B0604020202020204" pitchFamily="34" charset="-128"/>
                    <a:cs typeface="Arial Unicode MS" panose="020B0604020202020204" pitchFamily="34" charset="-128"/>
                  </a:rPr>
                  <a:t>y</a:t>
                </a:r>
                <a:r>
                  <a:rPr lang="en-US" sz="135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350" i="1" baseline="-25000" dirty="0">
                    <a:latin typeface="+mj-lt"/>
                  </a:rPr>
                  <a:t>0</a:t>
                </a:r>
              </a:p>
            </p:txBody>
          </p:sp>
        </p:grpSp>
        <p:grpSp>
          <p:nvGrpSpPr>
            <p:cNvPr id="31764" name="Group 6">
              <a:extLst>
                <a:ext uri="{FF2B5EF4-FFF2-40B4-BE49-F238E27FC236}">
                  <a16:creationId xmlns:a16="http://schemas.microsoft.com/office/drawing/2014/main" id="{B185F886-995A-552D-3B08-20CDED6E5B57}"/>
                </a:ext>
              </a:extLst>
            </p:cNvPr>
            <p:cNvGrpSpPr>
              <a:grpSpLocks/>
            </p:cNvGrpSpPr>
            <p:nvPr/>
          </p:nvGrpSpPr>
          <p:grpSpPr bwMode="auto">
            <a:xfrm>
              <a:off x="3882262" y="1211834"/>
              <a:ext cx="1663913" cy="2017649"/>
              <a:chOff x="2209800" y="1216797"/>
              <a:chExt cx="1663913" cy="2017649"/>
            </a:xfrm>
          </p:grpSpPr>
          <p:sp>
            <p:nvSpPr>
              <p:cNvPr id="23" name="Rounded Rectangle 22">
                <a:extLst>
                  <a:ext uri="{FF2B5EF4-FFF2-40B4-BE49-F238E27FC236}">
                    <a16:creationId xmlns:a16="http://schemas.microsoft.com/office/drawing/2014/main" id="{A4E4BD37-FC9C-7DDE-AA5D-2875D5D293DC}"/>
                  </a:ext>
                </a:extLst>
              </p:cNvPr>
              <p:cNvSpPr/>
              <p:nvPr/>
            </p:nvSpPr>
            <p:spPr bwMode="auto">
              <a:xfrm>
                <a:off x="2767611" y="2223677"/>
                <a:ext cx="1106102" cy="672797"/>
              </a:xfrm>
              <a:prstGeom prst="roundRect">
                <a:avLst/>
              </a:prstGeom>
              <a:solidFill>
                <a:schemeClr val="bg1">
                  <a:lumMod val="7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r>
                  <a:rPr lang="en-US" sz="1350" dirty="0" err="1">
                    <a:latin typeface="Times New Roman" pitchFamily="18" charset="0"/>
                  </a:rPr>
                  <a:t>Timestep</a:t>
                </a:r>
                <a:r>
                  <a:rPr lang="en-US" sz="1350" dirty="0">
                    <a:latin typeface="Times New Roman" pitchFamily="18" charset="0"/>
                  </a:rPr>
                  <a:t> 1</a:t>
                </a:r>
              </a:p>
            </p:txBody>
          </p:sp>
          <p:cxnSp>
            <p:nvCxnSpPr>
              <p:cNvPr id="31781" name="Straight Arrow Connector 23">
                <a:extLst>
                  <a:ext uri="{FF2B5EF4-FFF2-40B4-BE49-F238E27FC236}">
                    <a16:creationId xmlns:a16="http://schemas.microsoft.com/office/drawing/2014/main" id="{F6D599FE-6C98-E396-E62C-998407A9F7E6}"/>
                  </a:ext>
                </a:extLst>
              </p:cNvPr>
              <p:cNvCxnSpPr>
                <a:cxnSpLocks noChangeShapeType="1"/>
                <a:endCxn id="23" idx="1"/>
              </p:cNvCxnSpPr>
              <p:nvPr/>
            </p:nvCxnSpPr>
            <p:spPr bwMode="auto">
              <a:xfrm>
                <a:off x="2209800" y="2559805"/>
                <a:ext cx="558800" cy="1"/>
              </a:xfrm>
              <a:prstGeom prst="straightConnector1">
                <a:avLst/>
              </a:prstGeom>
              <a:noFill/>
              <a:ln w="25400" cap="sq" algn="ctr">
                <a:solidFill>
                  <a:schemeClr val="tx1"/>
                </a:solidFill>
                <a:miter lim="800000"/>
                <a:headEnd type="none" w="sm" len="sm"/>
                <a:tailEnd type="triangle" w="med" len="med"/>
              </a:ln>
            </p:spPr>
          </p:cxnSp>
          <p:sp>
            <p:nvSpPr>
              <p:cNvPr id="25" name="TextBox 24">
                <a:extLst>
                  <a:ext uri="{FF2B5EF4-FFF2-40B4-BE49-F238E27FC236}">
                    <a16:creationId xmlns:a16="http://schemas.microsoft.com/office/drawing/2014/main" id="{0A939108-EFE5-5D7E-6412-9BF6E43E22A2}"/>
                  </a:ext>
                </a:extLst>
              </p:cNvPr>
              <p:cNvSpPr txBox="1"/>
              <p:nvPr/>
            </p:nvSpPr>
            <p:spPr>
              <a:xfrm>
                <a:off x="2392218" y="2217873"/>
                <a:ext cx="355319" cy="369165"/>
              </a:xfrm>
              <a:prstGeom prst="rect">
                <a:avLst/>
              </a:prstGeom>
              <a:noFill/>
            </p:spPr>
            <p:txBody>
              <a:bodyPr lIns="0" tIns="0" rIns="0" bIns="0" anchor="ctr">
                <a:spAutoFit/>
              </a:bodyPr>
              <a:lstStyle/>
              <a:p>
                <a:pPr eaLnBrk="1" hangingPunct="1">
                  <a:defRPr/>
                </a:pPr>
                <a:r>
                  <a:rPr lang="en-US" sz="1350" i="1" dirty="0">
                    <a:latin typeface="+mj-lt"/>
                  </a:rPr>
                  <a:t>h</a:t>
                </a:r>
                <a:r>
                  <a:rPr lang="en-US" sz="1350" i="1" baseline="-25000" dirty="0">
                    <a:latin typeface="+mj-lt"/>
                  </a:rPr>
                  <a:t>0</a:t>
                </a:r>
              </a:p>
            </p:txBody>
          </p:sp>
          <p:cxnSp>
            <p:nvCxnSpPr>
              <p:cNvPr id="31783" name="Straight Arrow Connector 25">
                <a:extLst>
                  <a:ext uri="{FF2B5EF4-FFF2-40B4-BE49-F238E27FC236}">
                    <a16:creationId xmlns:a16="http://schemas.microsoft.com/office/drawing/2014/main" id="{C8FF50F0-DC3A-6AFC-FBBC-5B9999C55FF1}"/>
                  </a:ext>
                </a:extLst>
              </p:cNvPr>
              <p:cNvCxnSpPr>
                <a:cxnSpLocks noChangeShapeType="1"/>
              </p:cNvCxnSpPr>
              <p:nvPr/>
            </p:nvCxnSpPr>
            <p:spPr bwMode="auto">
              <a:xfrm>
                <a:off x="2677076" y="1884978"/>
                <a:ext cx="558800" cy="1"/>
              </a:xfrm>
              <a:prstGeom prst="straightConnector1">
                <a:avLst/>
              </a:prstGeom>
              <a:noFill/>
              <a:ln w="25400" cap="sq" algn="ctr">
                <a:solidFill>
                  <a:schemeClr val="tx1"/>
                </a:solidFill>
                <a:miter lim="800000"/>
                <a:headEnd type="none" w="sm" len="sm"/>
                <a:tailEnd type="triangle" w="med" len="med"/>
              </a:ln>
            </p:spPr>
          </p:cxnSp>
          <p:cxnSp>
            <p:nvCxnSpPr>
              <p:cNvPr id="31784" name="Straight Arrow Connector 26">
                <a:extLst>
                  <a:ext uri="{FF2B5EF4-FFF2-40B4-BE49-F238E27FC236}">
                    <a16:creationId xmlns:a16="http://schemas.microsoft.com/office/drawing/2014/main" id="{473C2B09-04EB-3FF8-1FAE-DF0A84177489}"/>
                  </a:ext>
                </a:extLst>
              </p:cNvPr>
              <p:cNvCxnSpPr>
                <a:cxnSpLocks noChangeShapeType="1"/>
                <a:stCxn id="23" idx="0"/>
              </p:cNvCxnSpPr>
              <p:nvPr/>
            </p:nvCxnSpPr>
            <p:spPr bwMode="auto">
              <a:xfrm flipV="1">
                <a:off x="3321050" y="1958537"/>
                <a:ext cx="0" cy="265474"/>
              </a:xfrm>
              <a:prstGeom prst="straightConnector1">
                <a:avLst/>
              </a:prstGeom>
              <a:noFill/>
              <a:ln w="25400" cap="sq" algn="ctr">
                <a:solidFill>
                  <a:schemeClr val="tx1"/>
                </a:solidFill>
                <a:miter lim="800000"/>
                <a:headEnd type="none" w="sm" len="sm"/>
                <a:tailEnd type="triangle" w="med" len="med"/>
              </a:ln>
            </p:spPr>
          </p:cxnSp>
          <p:cxnSp>
            <p:nvCxnSpPr>
              <p:cNvPr id="31785" name="Straight Arrow Connector 27">
                <a:extLst>
                  <a:ext uri="{FF2B5EF4-FFF2-40B4-BE49-F238E27FC236}">
                    <a16:creationId xmlns:a16="http://schemas.microsoft.com/office/drawing/2014/main" id="{997E73E0-2920-9305-3AA6-3ABF9B94EBBD}"/>
                  </a:ext>
                </a:extLst>
              </p:cNvPr>
              <p:cNvCxnSpPr>
                <a:cxnSpLocks noChangeShapeType="1"/>
                <a:endCxn id="23" idx="2"/>
              </p:cNvCxnSpPr>
              <p:nvPr/>
            </p:nvCxnSpPr>
            <p:spPr bwMode="auto">
              <a:xfrm flipV="1">
                <a:off x="3321050" y="2895600"/>
                <a:ext cx="0" cy="287527"/>
              </a:xfrm>
              <a:prstGeom prst="straightConnector1">
                <a:avLst/>
              </a:prstGeom>
              <a:noFill/>
              <a:ln w="25400" cap="sq" algn="ctr">
                <a:solidFill>
                  <a:schemeClr val="tx1"/>
                </a:solidFill>
                <a:miter lim="800000"/>
                <a:headEnd type="none" w="sm" len="sm"/>
                <a:tailEnd type="triangle" w="med" len="med"/>
              </a:ln>
            </p:spPr>
          </p:cxnSp>
          <p:sp>
            <p:nvSpPr>
              <p:cNvPr id="29" name="Oval 28">
                <a:extLst>
                  <a:ext uri="{FF2B5EF4-FFF2-40B4-BE49-F238E27FC236}">
                    <a16:creationId xmlns:a16="http://schemas.microsoft.com/office/drawing/2014/main" id="{FDB780C7-F283-D76E-C83B-2CEF28BCBB08}"/>
                  </a:ext>
                </a:extLst>
              </p:cNvPr>
              <p:cNvSpPr/>
              <p:nvPr/>
            </p:nvSpPr>
            <p:spPr bwMode="auto">
              <a:xfrm>
                <a:off x="3219285" y="1773031"/>
                <a:ext cx="180670" cy="181951"/>
              </a:xfrm>
              <a:prstGeom prst="ellipse">
                <a:avLst/>
              </a:prstGeom>
              <a:solidFill>
                <a:schemeClr val="bg1">
                  <a:lumMod val="8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endParaRPr lang="en-US" sz="1350">
                  <a:latin typeface="Times New Roman" pitchFamily="18" charset="0"/>
                </a:endParaRPr>
              </a:p>
            </p:txBody>
          </p:sp>
          <p:sp>
            <p:nvSpPr>
              <p:cNvPr id="30" name="TextBox 29">
                <a:extLst>
                  <a:ext uri="{FF2B5EF4-FFF2-40B4-BE49-F238E27FC236}">
                    <a16:creationId xmlns:a16="http://schemas.microsoft.com/office/drawing/2014/main" id="{FE962A45-E7E6-5343-60B7-37C974F0BA5F}"/>
                  </a:ext>
                </a:extLst>
              </p:cNvPr>
              <p:cNvSpPr txBox="1"/>
              <p:nvPr/>
            </p:nvSpPr>
            <p:spPr>
              <a:xfrm>
                <a:off x="2789691" y="1492184"/>
                <a:ext cx="355319" cy="369165"/>
              </a:xfrm>
              <a:prstGeom prst="rect">
                <a:avLst/>
              </a:prstGeom>
              <a:noFill/>
            </p:spPr>
            <p:txBody>
              <a:bodyPr lIns="0" tIns="0" rIns="0" bIns="0" anchor="ctr">
                <a:spAutoFit/>
              </a:bodyPr>
              <a:lstStyle/>
              <a:p>
                <a:pPr eaLnBrk="1" hangingPunct="1">
                  <a:defRPr/>
                </a:pPr>
                <a:r>
                  <a:rPr lang="en-US" sz="1350" i="1" dirty="0">
                    <a:latin typeface="+mj-lt"/>
                  </a:rPr>
                  <a:t>y</a:t>
                </a:r>
                <a:r>
                  <a:rPr lang="en-US" sz="1350" i="1" baseline="-25000" dirty="0">
                    <a:latin typeface="+mj-lt"/>
                  </a:rPr>
                  <a:t>1</a:t>
                </a:r>
              </a:p>
            </p:txBody>
          </p:sp>
          <p:sp>
            <p:nvSpPr>
              <p:cNvPr id="31" name="TextBox 30">
                <a:extLst>
                  <a:ext uri="{FF2B5EF4-FFF2-40B4-BE49-F238E27FC236}">
                    <a16:creationId xmlns:a16="http://schemas.microsoft.com/office/drawing/2014/main" id="{36CEF317-5B0B-CD77-D416-607F3FF58787}"/>
                  </a:ext>
                </a:extLst>
              </p:cNvPr>
              <p:cNvSpPr txBox="1"/>
              <p:nvPr/>
            </p:nvSpPr>
            <p:spPr>
              <a:xfrm>
                <a:off x="3052669" y="2865281"/>
                <a:ext cx="355317" cy="369165"/>
              </a:xfrm>
              <a:prstGeom prst="rect">
                <a:avLst/>
              </a:prstGeom>
              <a:noFill/>
            </p:spPr>
            <p:txBody>
              <a:bodyPr lIns="0" tIns="0" rIns="0" bIns="0" anchor="ctr">
                <a:spAutoFit/>
              </a:bodyPr>
              <a:lstStyle/>
              <a:p>
                <a:pPr eaLnBrk="1" hangingPunct="1">
                  <a:defRPr/>
                </a:pPr>
                <a:r>
                  <a:rPr lang="en-US" sz="1350" i="1" dirty="0">
                    <a:latin typeface="+mj-lt"/>
                  </a:rPr>
                  <a:t>x</a:t>
                </a:r>
                <a:r>
                  <a:rPr lang="en-US" sz="1350" i="1" baseline="-25000" dirty="0">
                    <a:latin typeface="+mj-lt"/>
                  </a:rPr>
                  <a:t>1</a:t>
                </a:r>
              </a:p>
            </p:txBody>
          </p:sp>
          <p:cxnSp>
            <p:nvCxnSpPr>
              <p:cNvPr id="31789" name="Straight Arrow Connector 31">
                <a:extLst>
                  <a:ext uri="{FF2B5EF4-FFF2-40B4-BE49-F238E27FC236}">
                    <a16:creationId xmlns:a16="http://schemas.microsoft.com/office/drawing/2014/main" id="{B1A04930-8DEC-7E4F-6DA8-A1B8710BA9CA}"/>
                  </a:ext>
                </a:extLst>
              </p:cNvPr>
              <p:cNvCxnSpPr>
                <a:cxnSpLocks noChangeShapeType="1"/>
              </p:cNvCxnSpPr>
              <p:nvPr/>
            </p:nvCxnSpPr>
            <p:spPr bwMode="auto">
              <a:xfrm flipV="1">
                <a:off x="3309346" y="1492005"/>
                <a:ext cx="0" cy="265474"/>
              </a:xfrm>
              <a:prstGeom prst="straightConnector1">
                <a:avLst/>
              </a:prstGeom>
              <a:noFill/>
              <a:ln w="25400" cap="sq" algn="ctr">
                <a:solidFill>
                  <a:schemeClr val="tx1"/>
                </a:solidFill>
                <a:miter lim="800000"/>
                <a:headEnd type="none" w="sm" len="sm"/>
                <a:tailEnd type="triangle" w="med" len="med"/>
              </a:ln>
            </p:spPr>
          </p:cxnSp>
          <p:sp>
            <p:nvSpPr>
              <p:cNvPr id="33" name="TextBox 32">
                <a:extLst>
                  <a:ext uri="{FF2B5EF4-FFF2-40B4-BE49-F238E27FC236}">
                    <a16:creationId xmlns:a16="http://schemas.microsoft.com/office/drawing/2014/main" id="{0DF35C1B-A724-DA4B-053F-D7B109806A9B}"/>
                  </a:ext>
                </a:extLst>
              </p:cNvPr>
              <p:cNvSpPr txBox="1"/>
              <p:nvPr/>
            </p:nvSpPr>
            <p:spPr>
              <a:xfrm>
                <a:off x="3430068" y="1216797"/>
                <a:ext cx="226840" cy="615277"/>
              </a:xfrm>
              <a:prstGeom prst="rect">
                <a:avLst/>
              </a:prstGeom>
              <a:noFill/>
            </p:spPr>
            <p:txBody>
              <a:bodyPr lIns="0" tIns="0" rIns="0" bIns="0" anchor="ctr">
                <a:spAutoFit/>
              </a:bodyPr>
              <a:lstStyle/>
              <a:p>
                <a:pPr eaLnBrk="1" hangingPunct="1">
                  <a:defRPr/>
                </a:pPr>
                <a:r>
                  <a:rPr lang="en-US" sz="1350" i="1" dirty="0">
                    <a:latin typeface="+mj-lt"/>
                  </a:rPr>
                  <a:t>E</a:t>
                </a:r>
                <a:r>
                  <a:rPr lang="en-US" sz="1350" i="1" baseline="-25000" dirty="0">
                    <a:latin typeface="+mj-lt"/>
                  </a:rPr>
                  <a:t>1</a:t>
                </a:r>
              </a:p>
            </p:txBody>
          </p:sp>
          <p:sp>
            <p:nvSpPr>
              <p:cNvPr id="34" name="TextBox 33">
                <a:extLst>
                  <a:ext uri="{FF2B5EF4-FFF2-40B4-BE49-F238E27FC236}">
                    <a16:creationId xmlns:a16="http://schemas.microsoft.com/office/drawing/2014/main" id="{B2711A29-2271-AEA0-21D6-47D352C77BA0}"/>
                  </a:ext>
                </a:extLst>
              </p:cNvPr>
              <p:cNvSpPr txBox="1"/>
              <p:nvPr/>
            </p:nvSpPr>
            <p:spPr>
              <a:xfrm>
                <a:off x="3430068" y="1737263"/>
                <a:ext cx="222826" cy="615277"/>
              </a:xfrm>
              <a:prstGeom prst="rect">
                <a:avLst/>
              </a:prstGeom>
              <a:noFill/>
            </p:spPr>
            <p:txBody>
              <a:bodyPr lIns="0" tIns="0" rIns="0" bIns="0" anchor="ctr">
                <a:spAutoFit/>
              </a:bodyPr>
              <a:lstStyle/>
              <a:p>
                <a:pPr eaLnBrk="1" hangingPunct="1">
                  <a:defRPr/>
                </a:pPr>
                <a:r>
                  <a:rPr lang="en-US" sz="1350" i="1" dirty="0">
                    <a:latin typeface="+mj-lt"/>
                    <a:ea typeface="Arial Unicode MS" panose="020B0604020202020204" pitchFamily="34" charset="-128"/>
                    <a:cs typeface="Arial Unicode MS" panose="020B0604020202020204" pitchFamily="34" charset="-128"/>
                  </a:rPr>
                  <a:t>y</a:t>
                </a:r>
                <a:r>
                  <a:rPr lang="en-US" sz="135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350" i="1" baseline="-25000" dirty="0">
                    <a:latin typeface="+mj-lt"/>
                  </a:rPr>
                  <a:t>1</a:t>
                </a:r>
              </a:p>
            </p:txBody>
          </p:sp>
        </p:grpSp>
        <p:grpSp>
          <p:nvGrpSpPr>
            <p:cNvPr id="31765" name="Group 7">
              <a:extLst>
                <a:ext uri="{FF2B5EF4-FFF2-40B4-BE49-F238E27FC236}">
                  <a16:creationId xmlns:a16="http://schemas.microsoft.com/office/drawing/2014/main" id="{3C503ED7-2E44-5F23-B3C6-333FB9F474D2}"/>
                </a:ext>
              </a:extLst>
            </p:cNvPr>
            <p:cNvGrpSpPr>
              <a:grpSpLocks/>
            </p:cNvGrpSpPr>
            <p:nvPr/>
          </p:nvGrpSpPr>
          <p:grpSpPr bwMode="auto">
            <a:xfrm>
              <a:off x="5545962" y="1201255"/>
              <a:ext cx="1654349" cy="2017652"/>
              <a:chOff x="2219877" y="1216421"/>
              <a:chExt cx="1654349" cy="2017652"/>
            </a:xfrm>
          </p:grpSpPr>
          <p:sp>
            <p:nvSpPr>
              <p:cNvPr id="11" name="Rounded Rectangle 10">
                <a:extLst>
                  <a:ext uri="{FF2B5EF4-FFF2-40B4-BE49-F238E27FC236}">
                    <a16:creationId xmlns:a16="http://schemas.microsoft.com/office/drawing/2014/main" id="{3F7E4C4E-79F4-3A3A-5589-A315DF22760C}"/>
                  </a:ext>
                </a:extLst>
              </p:cNvPr>
              <p:cNvSpPr/>
              <p:nvPr/>
            </p:nvSpPr>
            <p:spPr bwMode="auto">
              <a:xfrm>
                <a:off x="2768124" y="2223303"/>
                <a:ext cx="1106102" cy="672797"/>
              </a:xfrm>
              <a:prstGeom prst="roundRect">
                <a:avLst/>
              </a:prstGeom>
              <a:solidFill>
                <a:schemeClr val="bg1">
                  <a:lumMod val="7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r>
                  <a:rPr lang="en-US" sz="1350" dirty="0" err="1">
                    <a:latin typeface="Times New Roman" pitchFamily="18" charset="0"/>
                  </a:rPr>
                  <a:t>Timestep</a:t>
                </a:r>
                <a:r>
                  <a:rPr lang="en-US" sz="1350" dirty="0">
                    <a:latin typeface="Times New Roman" pitchFamily="18" charset="0"/>
                  </a:rPr>
                  <a:t> 2</a:t>
                </a:r>
              </a:p>
            </p:txBody>
          </p:sp>
          <p:cxnSp>
            <p:nvCxnSpPr>
              <p:cNvPr id="31769" name="Straight Arrow Connector 11">
                <a:extLst>
                  <a:ext uri="{FF2B5EF4-FFF2-40B4-BE49-F238E27FC236}">
                    <a16:creationId xmlns:a16="http://schemas.microsoft.com/office/drawing/2014/main" id="{A59FD9CE-56F8-0C3A-9CBA-83765D25B01F}"/>
                  </a:ext>
                </a:extLst>
              </p:cNvPr>
              <p:cNvCxnSpPr>
                <a:cxnSpLocks noChangeShapeType="1"/>
                <a:stCxn id="23" idx="3"/>
                <a:endCxn id="11" idx="1"/>
              </p:cNvCxnSpPr>
              <p:nvPr/>
            </p:nvCxnSpPr>
            <p:spPr bwMode="auto">
              <a:xfrm flipV="1">
                <a:off x="2219877" y="2559806"/>
                <a:ext cx="548723" cy="10203"/>
              </a:xfrm>
              <a:prstGeom prst="straightConnector1">
                <a:avLst/>
              </a:prstGeom>
              <a:noFill/>
              <a:ln w="25400" cap="sq" algn="ctr">
                <a:solidFill>
                  <a:schemeClr val="tx1"/>
                </a:solidFill>
                <a:miter lim="800000"/>
                <a:headEnd type="none" w="sm" len="sm"/>
                <a:tailEnd type="triangle" w="med" len="med"/>
              </a:ln>
            </p:spPr>
          </p:cxnSp>
          <p:sp>
            <p:nvSpPr>
              <p:cNvPr id="13" name="TextBox 12">
                <a:extLst>
                  <a:ext uri="{FF2B5EF4-FFF2-40B4-BE49-F238E27FC236}">
                    <a16:creationId xmlns:a16="http://schemas.microsoft.com/office/drawing/2014/main" id="{9DF73A03-DB61-828B-C2BE-6FC5C18FDB22}"/>
                  </a:ext>
                </a:extLst>
              </p:cNvPr>
              <p:cNvSpPr txBox="1"/>
              <p:nvPr/>
            </p:nvSpPr>
            <p:spPr>
              <a:xfrm>
                <a:off x="2388716" y="2217499"/>
                <a:ext cx="355318" cy="369165"/>
              </a:xfrm>
              <a:prstGeom prst="rect">
                <a:avLst/>
              </a:prstGeom>
              <a:noFill/>
            </p:spPr>
            <p:txBody>
              <a:bodyPr lIns="0" tIns="0" rIns="0" bIns="0" anchor="ctr">
                <a:spAutoFit/>
              </a:bodyPr>
              <a:lstStyle/>
              <a:p>
                <a:pPr eaLnBrk="1" hangingPunct="1">
                  <a:defRPr/>
                </a:pPr>
                <a:r>
                  <a:rPr lang="en-US" sz="1350" i="1" dirty="0">
                    <a:latin typeface="+mj-lt"/>
                  </a:rPr>
                  <a:t>h</a:t>
                </a:r>
                <a:r>
                  <a:rPr lang="en-US" sz="1350" i="1" baseline="-25000" dirty="0">
                    <a:latin typeface="+mj-lt"/>
                  </a:rPr>
                  <a:t>1</a:t>
                </a:r>
              </a:p>
            </p:txBody>
          </p:sp>
          <p:cxnSp>
            <p:nvCxnSpPr>
              <p:cNvPr id="31771" name="Straight Arrow Connector 13">
                <a:extLst>
                  <a:ext uri="{FF2B5EF4-FFF2-40B4-BE49-F238E27FC236}">
                    <a16:creationId xmlns:a16="http://schemas.microsoft.com/office/drawing/2014/main" id="{A1960FC8-5845-B45E-1129-49BB25897906}"/>
                  </a:ext>
                </a:extLst>
              </p:cNvPr>
              <p:cNvCxnSpPr>
                <a:cxnSpLocks noChangeShapeType="1"/>
              </p:cNvCxnSpPr>
              <p:nvPr/>
            </p:nvCxnSpPr>
            <p:spPr bwMode="auto">
              <a:xfrm>
                <a:off x="2688780" y="1872726"/>
                <a:ext cx="558800" cy="1"/>
              </a:xfrm>
              <a:prstGeom prst="straightConnector1">
                <a:avLst/>
              </a:prstGeom>
              <a:noFill/>
              <a:ln w="25400" cap="sq" algn="ctr">
                <a:solidFill>
                  <a:schemeClr val="tx1"/>
                </a:solidFill>
                <a:miter lim="800000"/>
                <a:headEnd type="none" w="sm" len="sm"/>
                <a:tailEnd type="triangle" w="med" len="med"/>
              </a:ln>
            </p:spPr>
          </p:cxnSp>
          <p:cxnSp>
            <p:nvCxnSpPr>
              <p:cNvPr id="31772" name="Straight Arrow Connector 14">
                <a:extLst>
                  <a:ext uri="{FF2B5EF4-FFF2-40B4-BE49-F238E27FC236}">
                    <a16:creationId xmlns:a16="http://schemas.microsoft.com/office/drawing/2014/main" id="{6E9C3ECE-8878-4C51-1C79-897C5FAEBA73}"/>
                  </a:ext>
                </a:extLst>
              </p:cNvPr>
              <p:cNvCxnSpPr>
                <a:cxnSpLocks noChangeShapeType="1"/>
                <a:stCxn id="11" idx="0"/>
                <a:endCxn id="17" idx="4"/>
              </p:cNvCxnSpPr>
              <p:nvPr/>
            </p:nvCxnSpPr>
            <p:spPr bwMode="auto">
              <a:xfrm flipV="1">
                <a:off x="3321050" y="1941322"/>
                <a:ext cx="0" cy="282689"/>
              </a:xfrm>
              <a:prstGeom prst="straightConnector1">
                <a:avLst/>
              </a:prstGeom>
              <a:noFill/>
              <a:ln w="25400" cap="sq" algn="ctr">
                <a:solidFill>
                  <a:schemeClr val="tx1"/>
                </a:solidFill>
                <a:miter lim="800000"/>
                <a:headEnd type="none" w="sm" len="sm"/>
                <a:tailEnd type="triangle" w="med" len="med"/>
              </a:ln>
            </p:spPr>
          </p:cxnSp>
          <p:cxnSp>
            <p:nvCxnSpPr>
              <p:cNvPr id="31773" name="Straight Arrow Connector 15">
                <a:extLst>
                  <a:ext uri="{FF2B5EF4-FFF2-40B4-BE49-F238E27FC236}">
                    <a16:creationId xmlns:a16="http://schemas.microsoft.com/office/drawing/2014/main" id="{41F60202-C4A5-763E-7DC8-DD257FC9792C}"/>
                  </a:ext>
                </a:extLst>
              </p:cNvPr>
              <p:cNvCxnSpPr>
                <a:cxnSpLocks noChangeShapeType="1"/>
                <a:endCxn id="11" idx="2"/>
              </p:cNvCxnSpPr>
              <p:nvPr/>
            </p:nvCxnSpPr>
            <p:spPr bwMode="auto">
              <a:xfrm flipV="1">
                <a:off x="3321050" y="2895600"/>
                <a:ext cx="0" cy="287527"/>
              </a:xfrm>
              <a:prstGeom prst="straightConnector1">
                <a:avLst/>
              </a:prstGeom>
              <a:noFill/>
              <a:ln w="25400" cap="sq" algn="ctr">
                <a:solidFill>
                  <a:schemeClr val="tx1"/>
                </a:solidFill>
                <a:miter lim="800000"/>
                <a:headEnd type="none" w="sm" len="sm"/>
                <a:tailEnd type="triangle" w="med" len="med"/>
              </a:ln>
            </p:spPr>
          </p:cxnSp>
          <p:sp>
            <p:nvSpPr>
              <p:cNvPr id="17" name="Oval 16">
                <a:extLst>
                  <a:ext uri="{FF2B5EF4-FFF2-40B4-BE49-F238E27FC236}">
                    <a16:creationId xmlns:a16="http://schemas.microsoft.com/office/drawing/2014/main" id="{7FBE57A5-720F-6E15-EA92-AA4DB1D51C6A}"/>
                  </a:ext>
                </a:extLst>
              </p:cNvPr>
              <p:cNvSpPr/>
              <p:nvPr/>
            </p:nvSpPr>
            <p:spPr bwMode="auto">
              <a:xfrm>
                <a:off x="3231843" y="1762077"/>
                <a:ext cx="180670" cy="179835"/>
              </a:xfrm>
              <a:prstGeom prst="ellipse">
                <a:avLst/>
              </a:prstGeom>
              <a:solidFill>
                <a:schemeClr val="bg1">
                  <a:lumMod val="85000"/>
                </a:schemeClr>
              </a:solidFill>
              <a:ln w="12700" cap="sq" cmpd="sng" algn="ctr">
                <a:solidFill>
                  <a:schemeClr val="tx1"/>
                </a:solidFill>
                <a:prstDash val="solid"/>
                <a:miter lim="800000"/>
                <a:headEnd type="none" w="sm" len="sm"/>
                <a:tailEnd type="none" w="sm" len="sm"/>
              </a:ln>
              <a:effectLst/>
            </p:spPr>
            <p:txBody>
              <a:bodyPr lIns="51435" tIns="25718" rIns="51435" bIns="25718"/>
              <a:lstStyle/>
              <a:p>
                <a:pPr algn="ctr">
                  <a:defRPr/>
                </a:pPr>
                <a:endParaRPr lang="en-US" sz="1350">
                  <a:latin typeface="Times New Roman" pitchFamily="18" charset="0"/>
                </a:endParaRPr>
              </a:p>
            </p:txBody>
          </p:sp>
          <p:sp>
            <p:nvSpPr>
              <p:cNvPr id="18" name="TextBox 17">
                <a:extLst>
                  <a:ext uri="{FF2B5EF4-FFF2-40B4-BE49-F238E27FC236}">
                    <a16:creationId xmlns:a16="http://schemas.microsoft.com/office/drawing/2014/main" id="{5839BD05-29A5-5DB5-70E4-5C12E40B5811}"/>
                  </a:ext>
                </a:extLst>
              </p:cNvPr>
              <p:cNvSpPr txBox="1"/>
              <p:nvPr/>
            </p:nvSpPr>
            <p:spPr>
              <a:xfrm>
                <a:off x="2790205" y="1491808"/>
                <a:ext cx="355318" cy="369165"/>
              </a:xfrm>
              <a:prstGeom prst="rect">
                <a:avLst/>
              </a:prstGeom>
              <a:noFill/>
            </p:spPr>
            <p:txBody>
              <a:bodyPr lIns="0" tIns="0" rIns="0" bIns="0" anchor="ctr">
                <a:spAutoFit/>
              </a:bodyPr>
              <a:lstStyle/>
              <a:p>
                <a:pPr eaLnBrk="1" hangingPunct="1">
                  <a:defRPr/>
                </a:pPr>
                <a:r>
                  <a:rPr lang="en-US" sz="1350" i="1" dirty="0">
                    <a:latin typeface="+mj-lt"/>
                  </a:rPr>
                  <a:t>y</a:t>
                </a:r>
                <a:r>
                  <a:rPr lang="en-US" sz="1350" i="1" baseline="-25000" dirty="0">
                    <a:latin typeface="+mj-lt"/>
                  </a:rPr>
                  <a:t>2</a:t>
                </a:r>
              </a:p>
            </p:txBody>
          </p:sp>
          <p:sp>
            <p:nvSpPr>
              <p:cNvPr id="19" name="TextBox 18">
                <a:extLst>
                  <a:ext uri="{FF2B5EF4-FFF2-40B4-BE49-F238E27FC236}">
                    <a16:creationId xmlns:a16="http://schemas.microsoft.com/office/drawing/2014/main" id="{E4ACF05B-90A1-DE8F-F35B-388D25185F0D}"/>
                  </a:ext>
                </a:extLst>
              </p:cNvPr>
              <p:cNvSpPr txBox="1"/>
              <p:nvPr/>
            </p:nvSpPr>
            <p:spPr>
              <a:xfrm>
                <a:off x="3053180" y="2864908"/>
                <a:ext cx="355317" cy="369165"/>
              </a:xfrm>
              <a:prstGeom prst="rect">
                <a:avLst/>
              </a:prstGeom>
              <a:noFill/>
            </p:spPr>
            <p:txBody>
              <a:bodyPr lIns="0" tIns="0" rIns="0" bIns="0" anchor="ctr">
                <a:spAutoFit/>
              </a:bodyPr>
              <a:lstStyle/>
              <a:p>
                <a:pPr eaLnBrk="1" hangingPunct="1">
                  <a:defRPr/>
                </a:pPr>
                <a:r>
                  <a:rPr lang="en-US" sz="1350" i="1" dirty="0">
                    <a:latin typeface="+mj-lt"/>
                  </a:rPr>
                  <a:t>x</a:t>
                </a:r>
                <a:r>
                  <a:rPr lang="en-US" sz="1350" i="1" baseline="-25000" dirty="0">
                    <a:latin typeface="+mj-lt"/>
                  </a:rPr>
                  <a:t>2</a:t>
                </a:r>
              </a:p>
            </p:txBody>
          </p:sp>
          <p:cxnSp>
            <p:nvCxnSpPr>
              <p:cNvPr id="31777" name="Straight Arrow Connector 19">
                <a:extLst>
                  <a:ext uri="{FF2B5EF4-FFF2-40B4-BE49-F238E27FC236}">
                    <a16:creationId xmlns:a16="http://schemas.microsoft.com/office/drawing/2014/main" id="{3B6DFFA5-F10D-3CAA-2CC8-FEA214ECFCBC}"/>
                  </a:ext>
                </a:extLst>
              </p:cNvPr>
              <p:cNvCxnSpPr>
                <a:cxnSpLocks noChangeShapeType="1"/>
              </p:cNvCxnSpPr>
              <p:nvPr/>
            </p:nvCxnSpPr>
            <p:spPr bwMode="auto">
              <a:xfrm flipV="1">
                <a:off x="3321050" y="1495848"/>
                <a:ext cx="0" cy="265474"/>
              </a:xfrm>
              <a:prstGeom prst="straightConnector1">
                <a:avLst/>
              </a:prstGeom>
              <a:noFill/>
              <a:ln w="25400" cap="sq" algn="ctr">
                <a:solidFill>
                  <a:schemeClr val="tx1"/>
                </a:solidFill>
                <a:miter lim="800000"/>
                <a:headEnd type="none" w="sm" len="sm"/>
                <a:tailEnd type="triangle" w="med" len="med"/>
              </a:ln>
            </p:spPr>
          </p:cxnSp>
          <p:sp>
            <p:nvSpPr>
              <p:cNvPr id="21" name="TextBox 20">
                <a:extLst>
                  <a:ext uri="{FF2B5EF4-FFF2-40B4-BE49-F238E27FC236}">
                    <a16:creationId xmlns:a16="http://schemas.microsoft.com/office/drawing/2014/main" id="{6BA471D8-D8B0-00E2-CACF-288371FB19A8}"/>
                  </a:ext>
                </a:extLst>
              </p:cNvPr>
              <p:cNvSpPr txBox="1"/>
              <p:nvPr/>
            </p:nvSpPr>
            <p:spPr>
              <a:xfrm>
                <a:off x="3430581" y="1216421"/>
                <a:ext cx="226840" cy="615276"/>
              </a:xfrm>
              <a:prstGeom prst="rect">
                <a:avLst/>
              </a:prstGeom>
              <a:noFill/>
            </p:spPr>
            <p:txBody>
              <a:bodyPr lIns="0" tIns="0" rIns="0" bIns="0" anchor="ctr">
                <a:spAutoFit/>
              </a:bodyPr>
              <a:lstStyle/>
              <a:p>
                <a:pPr eaLnBrk="1" hangingPunct="1">
                  <a:defRPr/>
                </a:pPr>
                <a:r>
                  <a:rPr lang="en-US" sz="1350" i="1" dirty="0">
                    <a:latin typeface="+mj-lt"/>
                  </a:rPr>
                  <a:t>E</a:t>
                </a:r>
                <a:r>
                  <a:rPr lang="en-US" sz="1350" i="1" baseline="-25000" dirty="0">
                    <a:latin typeface="+mj-lt"/>
                  </a:rPr>
                  <a:t>2</a:t>
                </a:r>
              </a:p>
            </p:txBody>
          </p:sp>
          <p:sp>
            <p:nvSpPr>
              <p:cNvPr id="22" name="TextBox 21">
                <a:extLst>
                  <a:ext uri="{FF2B5EF4-FFF2-40B4-BE49-F238E27FC236}">
                    <a16:creationId xmlns:a16="http://schemas.microsoft.com/office/drawing/2014/main" id="{E3F7452A-BCC5-3E6E-C1C1-CF5CDD77BA5A}"/>
                  </a:ext>
                </a:extLst>
              </p:cNvPr>
              <p:cNvSpPr txBox="1"/>
              <p:nvPr/>
            </p:nvSpPr>
            <p:spPr>
              <a:xfrm>
                <a:off x="3430581" y="1736889"/>
                <a:ext cx="222826" cy="615276"/>
              </a:xfrm>
              <a:prstGeom prst="rect">
                <a:avLst/>
              </a:prstGeom>
              <a:noFill/>
            </p:spPr>
            <p:txBody>
              <a:bodyPr lIns="0" tIns="0" rIns="0" bIns="0" anchor="ctr">
                <a:spAutoFit/>
              </a:bodyPr>
              <a:lstStyle/>
              <a:p>
                <a:pPr eaLnBrk="1" hangingPunct="1">
                  <a:defRPr/>
                </a:pPr>
                <a:r>
                  <a:rPr lang="en-US" sz="1350" i="1" dirty="0">
                    <a:latin typeface="+mj-lt"/>
                    <a:ea typeface="Arial Unicode MS" panose="020B0604020202020204" pitchFamily="34" charset="-128"/>
                    <a:cs typeface="Arial Unicode MS" panose="020B0604020202020204" pitchFamily="34" charset="-128"/>
                  </a:rPr>
                  <a:t>y</a:t>
                </a:r>
                <a:r>
                  <a:rPr lang="en-US" sz="135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350" i="1" baseline="-25000" dirty="0">
                    <a:latin typeface="+mj-lt"/>
                  </a:rPr>
                  <a:t>2</a:t>
                </a:r>
              </a:p>
            </p:txBody>
          </p:sp>
        </p:grpSp>
        <p:cxnSp>
          <p:nvCxnSpPr>
            <p:cNvPr id="31766" name="Straight Arrow Connector 8">
              <a:extLst>
                <a:ext uri="{FF2B5EF4-FFF2-40B4-BE49-F238E27FC236}">
                  <a16:creationId xmlns:a16="http://schemas.microsoft.com/office/drawing/2014/main" id="{DDEBFE4C-8EC1-F075-E86D-C5DE087B710E}"/>
                </a:ext>
              </a:extLst>
            </p:cNvPr>
            <p:cNvCxnSpPr>
              <a:cxnSpLocks noChangeShapeType="1"/>
            </p:cNvCxnSpPr>
            <p:nvPr/>
          </p:nvCxnSpPr>
          <p:spPr bwMode="auto">
            <a:xfrm>
              <a:off x="7223670" y="2554186"/>
              <a:ext cx="558800" cy="1"/>
            </a:xfrm>
            <a:prstGeom prst="straightConnector1">
              <a:avLst/>
            </a:prstGeom>
            <a:noFill/>
            <a:ln w="25400" cap="sq" algn="ctr">
              <a:solidFill>
                <a:schemeClr val="tx1"/>
              </a:solidFill>
              <a:miter lim="800000"/>
              <a:headEnd type="none" w="sm" len="sm"/>
              <a:tailEnd type="triangle" w="med" len="med"/>
            </a:ln>
          </p:spPr>
        </p:cxnSp>
        <p:sp>
          <p:nvSpPr>
            <p:cNvPr id="10" name="TextBox 9">
              <a:extLst>
                <a:ext uri="{FF2B5EF4-FFF2-40B4-BE49-F238E27FC236}">
                  <a16:creationId xmlns:a16="http://schemas.microsoft.com/office/drawing/2014/main" id="{27EF19B9-BF8A-6A77-0D83-7B44C91C7794}"/>
                </a:ext>
              </a:extLst>
            </p:cNvPr>
            <p:cNvSpPr txBox="1"/>
            <p:nvPr/>
          </p:nvSpPr>
          <p:spPr>
            <a:xfrm>
              <a:off x="7364921" y="2191753"/>
              <a:ext cx="355319" cy="369165"/>
            </a:xfrm>
            <a:prstGeom prst="rect">
              <a:avLst/>
            </a:prstGeom>
            <a:noFill/>
          </p:spPr>
          <p:txBody>
            <a:bodyPr lIns="0" tIns="0" rIns="0" bIns="0" anchor="ctr">
              <a:spAutoFit/>
            </a:bodyPr>
            <a:lstStyle/>
            <a:p>
              <a:pPr eaLnBrk="1" hangingPunct="1">
                <a:defRPr/>
              </a:pPr>
              <a:r>
                <a:rPr lang="en-US" sz="1350" i="1" dirty="0">
                  <a:latin typeface="+mj-lt"/>
                </a:rPr>
                <a:t>h</a:t>
              </a:r>
              <a:r>
                <a:rPr lang="en-US" sz="1350" i="1" baseline="-25000" dirty="0">
                  <a:latin typeface="+mj-lt"/>
                </a:rPr>
                <a:t>2</a:t>
              </a:r>
            </a:p>
          </p:txBody>
        </p:sp>
      </p:grpSp>
      <p:grpSp>
        <p:nvGrpSpPr>
          <p:cNvPr id="57" name="Group 56">
            <a:extLst>
              <a:ext uri="{FF2B5EF4-FFF2-40B4-BE49-F238E27FC236}">
                <a16:creationId xmlns:a16="http://schemas.microsoft.com/office/drawing/2014/main" id="{560F44CA-A030-1861-F0A7-2937DBE2ABED}"/>
              </a:ext>
            </a:extLst>
          </p:cNvPr>
          <p:cNvGrpSpPr>
            <a:grpSpLocks/>
          </p:cNvGrpSpPr>
          <p:nvPr/>
        </p:nvGrpSpPr>
        <p:grpSpPr bwMode="auto">
          <a:xfrm>
            <a:off x="3881438" y="1589485"/>
            <a:ext cx="561975" cy="500063"/>
            <a:chOff x="3343720" y="1682992"/>
            <a:chExt cx="999015" cy="888107"/>
          </a:xfrm>
        </p:grpSpPr>
        <p:sp>
          <p:nvSpPr>
            <p:cNvPr id="47" name="Rectangle 46">
              <a:extLst>
                <a:ext uri="{FF2B5EF4-FFF2-40B4-BE49-F238E27FC236}">
                  <a16:creationId xmlns:a16="http://schemas.microsoft.com/office/drawing/2014/main" id="{16628363-B48E-4D5A-C392-272CFE71F0EF}"/>
                </a:ext>
              </a:extLst>
            </p:cNvPr>
            <p:cNvSpPr>
              <a:spLocks noRot="1" noChangeAspect="1" noMove="1" noResize="1" noEditPoints="1" noAdjustHandles="1" noChangeArrowheads="1" noChangeShapeType="1" noTextEdit="1"/>
            </p:cNvSpPr>
            <p:nvPr/>
          </p:nvSpPr>
          <p:spPr>
            <a:xfrm>
              <a:off x="3513277" y="1682992"/>
              <a:ext cx="829458" cy="888107"/>
            </a:xfrm>
            <a:prstGeom prst="rect">
              <a:avLst/>
            </a:prstGeom>
            <a:blipFill>
              <a:blip r:embed="rId2"/>
              <a:stretch>
                <a:fillRect/>
              </a:stretch>
            </a:blipFill>
          </p:spPr>
          <p:txBody>
            <a:bodyPr/>
            <a:lstStyle/>
            <a:p>
              <a:r>
                <a:rPr lang="en-US" sz="1350">
                  <a:noFill/>
                </a:rPr>
                <a:t> </a:t>
              </a:r>
            </a:p>
          </p:txBody>
        </p:sp>
        <p:sp>
          <p:nvSpPr>
            <p:cNvPr id="49" name="Arc 48">
              <a:extLst>
                <a:ext uri="{FF2B5EF4-FFF2-40B4-BE49-F238E27FC236}">
                  <a16:creationId xmlns:a16="http://schemas.microsoft.com/office/drawing/2014/main" id="{6A597049-631F-5F7D-9516-1DE4AA512B87}"/>
                </a:ext>
              </a:extLst>
            </p:cNvPr>
            <p:cNvSpPr/>
            <p:nvPr/>
          </p:nvSpPr>
          <p:spPr bwMode="auto">
            <a:xfrm>
              <a:off x="3343720" y="1822552"/>
              <a:ext cx="237054" cy="503261"/>
            </a:xfrm>
            <a:prstGeom prst="arc">
              <a:avLst>
                <a:gd name="adj1" fmla="val 17014226"/>
                <a:gd name="adj2" fmla="val 4959697"/>
              </a:avLst>
            </a:prstGeom>
            <a:noFill/>
            <a:ln w="15875" cap="sq" cmpd="sng" algn="ctr">
              <a:solidFill>
                <a:schemeClr val="tx1"/>
              </a:solidFill>
              <a:prstDash val="solid"/>
              <a:miter lim="800000"/>
              <a:headEnd type="none" w="sm" len="sm"/>
              <a:tailEnd type="triangle" w="med" len="med"/>
            </a:ln>
            <a:effectLst/>
          </p:spPr>
          <p:txBody>
            <a:bodyPr lIns="51435" tIns="25718" rIns="51435" bIns="25718"/>
            <a:lstStyle/>
            <a:p>
              <a:pPr algn="ctr">
                <a:defRPr/>
              </a:pPr>
              <a:endParaRPr lang="en-US" sz="1350">
                <a:latin typeface="Times New Roman" pitchFamily="18" charset="0"/>
              </a:endParaRPr>
            </a:p>
          </p:txBody>
        </p:sp>
      </p:grpSp>
      <p:grpSp>
        <p:nvGrpSpPr>
          <p:cNvPr id="58" name="Group 57">
            <a:extLst>
              <a:ext uri="{FF2B5EF4-FFF2-40B4-BE49-F238E27FC236}">
                <a16:creationId xmlns:a16="http://schemas.microsoft.com/office/drawing/2014/main" id="{29E14F56-60DF-7618-22D5-4A3E84FAA911}"/>
              </a:ext>
            </a:extLst>
          </p:cNvPr>
          <p:cNvGrpSpPr>
            <a:grpSpLocks/>
          </p:cNvGrpSpPr>
          <p:nvPr/>
        </p:nvGrpSpPr>
        <p:grpSpPr bwMode="auto">
          <a:xfrm>
            <a:off x="4826794" y="1568054"/>
            <a:ext cx="557213" cy="497681"/>
            <a:chOff x="3343720" y="1682992"/>
            <a:chExt cx="991921" cy="885798"/>
          </a:xfrm>
        </p:grpSpPr>
        <p:sp>
          <p:nvSpPr>
            <p:cNvPr id="59" name="Rectangle 58">
              <a:extLst>
                <a:ext uri="{FF2B5EF4-FFF2-40B4-BE49-F238E27FC236}">
                  <a16:creationId xmlns:a16="http://schemas.microsoft.com/office/drawing/2014/main" id="{E709B767-A622-DD54-2879-2C4F214171E1}"/>
                </a:ext>
              </a:extLst>
            </p:cNvPr>
            <p:cNvSpPr>
              <a:spLocks noRot="1" noChangeAspect="1" noMove="1" noResize="1" noEditPoints="1" noAdjustHandles="1" noChangeArrowheads="1" noChangeShapeType="1" noTextEdit="1"/>
            </p:cNvSpPr>
            <p:nvPr/>
          </p:nvSpPr>
          <p:spPr>
            <a:xfrm>
              <a:off x="3513279" y="1682992"/>
              <a:ext cx="822362" cy="885798"/>
            </a:xfrm>
            <a:prstGeom prst="rect">
              <a:avLst/>
            </a:prstGeom>
            <a:blipFill>
              <a:blip r:embed="rId3"/>
              <a:stretch>
                <a:fillRect/>
              </a:stretch>
            </a:blipFill>
          </p:spPr>
          <p:txBody>
            <a:bodyPr/>
            <a:lstStyle/>
            <a:p>
              <a:r>
                <a:rPr lang="en-US" sz="1350">
                  <a:noFill/>
                </a:rPr>
                <a:t> </a:t>
              </a:r>
            </a:p>
          </p:txBody>
        </p:sp>
        <p:sp>
          <p:nvSpPr>
            <p:cNvPr id="60" name="Arc 59">
              <a:extLst>
                <a:ext uri="{FF2B5EF4-FFF2-40B4-BE49-F238E27FC236}">
                  <a16:creationId xmlns:a16="http://schemas.microsoft.com/office/drawing/2014/main" id="{B8E978A9-17B7-512D-C9E6-A65902F1D9C6}"/>
                </a:ext>
              </a:extLst>
            </p:cNvPr>
            <p:cNvSpPr/>
            <p:nvPr/>
          </p:nvSpPr>
          <p:spPr bwMode="auto">
            <a:xfrm>
              <a:off x="3343720" y="1822855"/>
              <a:ext cx="237383" cy="504354"/>
            </a:xfrm>
            <a:prstGeom prst="arc">
              <a:avLst>
                <a:gd name="adj1" fmla="val 17014226"/>
                <a:gd name="adj2" fmla="val 4959697"/>
              </a:avLst>
            </a:prstGeom>
            <a:noFill/>
            <a:ln w="15875" cap="sq" cmpd="sng" algn="ctr">
              <a:solidFill>
                <a:schemeClr val="tx1"/>
              </a:solidFill>
              <a:prstDash val="solid"/>
              <a:miter lim="800000"/>
              <a:headEnd type="none" w="sm" len="sm"/>
              <a:tailEnd type="triangle" w="med" len="med"/>
            </a:ln>
            <a:effectLst/>
          </p:spPr>
          <p:txBody>
            <a:bodyPr lIns="51435" tIns="25718" rIns="51435" bIns="25718"/>
            <a:lstStyle/>
            <a:p>
              <a:pPr algn="ctr">
                <a:defRPr/>
              </a:pPr>
              <a:endParaRPr lang="en-US" sz="1350">
                <a:latin typeface="Times New Roman" pitchFamily="18" charset="0"/>
              </a:endParaRPr>
            </a:p>
          </p:txBody>
        </p:sp>
      </p:grpSp>
      <p:grpSp>
        <p:nvGrpSpPr>
          <p:cNvPr id="61" name="Group 60">
            <a:extLst>
              <a:ext uri="{FF2B5EF4-FFF2-40B4-BE49-F238E27FC236}">
                <a16:creationId xmlns:a16="http://schemas.microsoft.com/office/drawing/2014/main" id="{99B361F5-F6C5-3CAA-CC5A-2B9BBE5E329F}"/>
              </a:ext>
            </a:extLst>
          </p:cNvPr>
          <p:cNvGrpSpPr>
            <a:grpSpLocks/>
          </p:cNvGrpSpPr>
          <p:nvPr/>
        </p:nvGrpSpPr>
        <p:grpSpPr bwMode="auto">
          <a:xfrm>
            <a:off x="5761435" y="1554957"/>
            <a:ext cx="561975" cy="498872"/>
            <a:chOff x="3343720" y="1682992"/>
            <a:chExt cx="999015" cy="885798"/>
          </a:xfrm>
        </p:grpSpPr>
        <p:sp>
          <p:nvSpPr>
            <p:cNvPr id="62" name="Rectangle 61">
              <a:extLst>
                <a:ext uri="{FF2B5EF4-FFF2-40B4-BE49-F238E27FC236}">
                  <a16:creationId xmlns:a16="http://schemas.microsoft.com/office/drawing/2014/main" id="{A1183435-7BB0-03A4-0E04-72F8F4BE654D}"/>
                </a:ext>
              </a:extLst>
            </p:cNvPr>
            <p:cNvSpPr>
              <a:spLocks noRot="1" noChangeAspect="1" noMove="1" noResize="1" noEditPoints="1" noAdjustHandles="1" noChangeArrowheads="1" noChangeShapeType="1" noTextEdit="1"/>
            </p:cNvSpPr>
            <p:nvPr/>
          </p:nvSpPr>
          <p:spPr>
            <a:xfrm>
              <a:off x="3513277" y="1682992"/>
              <a:ext cx="829458" cy="885798"/>
            </a:xfrm>
            <a:prstGeom prst="rect">
              <a:avLst/>
            </a:prstGeom>
            <a:blipFill>
              <a:blip r:embed="rId4"/>
              <a:stretch>
                <a:fillRect/>
              </a:stretch>
            </a:blipFill>
          </p:spPr>
          <p:txBody>
            <a:bodyPr/>
            <a:lstStyle/>
            <a:p>
              <a:r>
                <a:rPr lang="en-US" sz="1350">
                  <a:noFill/>
                </a:rPr>
                <a:t> </a:t>
              </a:r>
            </a:p>
          </p:txBody>
        </p:sp>
        <p:sp>
          <p:nvSpPr>
            <p:cNvPr id="63" name="Arc 62">
              <a:extLst>
                <a:ext uri="{FF2B5EF4-FFF2-40B4-BE49-F238E27FC236}">
                  <a16:creationId xmlns:a16="http://schemas.microsoft.com/office/drawing/2014/main" id="{A61CE2E0-837B-EEBB-35D0-44E66B75E424}"/>
                </a:ext>
              </a:extLst>
            </p:cNvPr>
            <p:cNvSpPr/>
            <p:nvPr/>
          </p:nvSpPr>
          <p:spPr bwMode="auto">
            <a:xfrm>
              <a:off x="3343720" y="1822521"/>
              <a:ext cx="237054" cy="503150"/>
            </a:xfrm>
            <a:prstGeom prst="arc">
              <a:avLst>
                <a:gd name="adj1" fmla="val 17014226"/>
                <a:gd name="adj2" fmla="val 4959697"/>
              </a:avLst>
            </a:prstGeom>
            <a:noFill/>
            <a:ln w="15875" cap="sq" cmpd="sng" algn="ctr">
              <a:solidFill>
                <a:schemeClr val="tx1"/>
              </a:solidFill>
              <a:prstDash val="solid"/>
              <a:miter lim="800000"/>
              <a:headEnd type="none" w="sm" len="sm"/>
              <a:tailEnd type="triangle" w="med" len="med"/>
            </a:ln>
            <a:effectLst/>
          </p:spPr>
          <p:txBody>
            <a:bodyPr lIns="51435" tIns="25718" rIns="51435" bIns="25718"/>
            <a:lstStyle/>
            <a:p>
              <a:pPr algn="ctr">
                <a:defRPr/>
              </a:pPr>
              <a:endParaRPr lang="en-US" sz="1350">
                <a:latin typeface="Times New Roman" pitchFamily="18" charset="0"/>
              </a:endParaRPr>
            </a:p>
          </p:txBody>
        </p:sp>
      </p:grpSp>
      <p:grpSp>
        <p:nvGrpSpPr>
          <p:cNvPr id="67" name="Group 66">
            <a:extLst>
              <a:ext uri="{FF2B5EF4-FFF2-40B4-BE49-F238E27FC236}">
                <a16:creationId xmlns:a16="http://schemas.microsoft.com/office/drawing/2014/main" id="{CC3452D8-DD33-6789-2A59-7C00B67C8088}"/>
              </a:ext>
            </a:extLst>
          </p:cNvPr>
          <p:cNvGrpSpPr>
            <a:grpSpLocks/>
          </p:cNvGrpSpPr>
          <p:nvPr/>
        </p:nvGrpSpPr>
        <p:grpSpPr bwMode="auto">
          <a:xfrm>
            <a:off x="5000625" y="2289573"/>
            <a:ext cx="464344" cy="621506"/>
            <a:chOff x="5334001" y="2926305"/>
            <a:chExt cx="824584" cy="1105144"/>
          </a:xfrm>
        </p:grpSpPr>
        <p:sp>
          <p:nvSpPr>
            <p:cNvPr id="65" name="Rectangle 64">
              <a:extLst>
                <a:ext uri="{FF2B5EF4-FFF2-40B4-BE49-F238E27FC236}">
                  <a16:creationId xmlns:a16="http://schemas.microsoft.com/office/drawing/2014/main" id="{9AD461F2-6978-B1EB-1B79-F66C61091D7D}"/>
                </a:ext>
              </a:extLst>
            </p:cNvPr>
            <p:cNvSpPr>
              <a:spLocks noRot="1" noChangeAspect="1" noMove="1" noResize="1" noEditPoints="1" noAdjustHandles="1" noChangeArrowheads="1" noChangeShapeType="1" noTextEdit="1"/>
            </p:cNvSpPr>
            <p:nvPr/>
          </p:nvSpPr>
          <p:spPr>
            <a:xfrm>
              <a:off x="5334001" y="3145650"/>
              <a:ext cx="824584" cy="885799"/>
            </a:xfrm>
            <a:prstGeom prst="rect">
              <a:avLst/>
            </a:prstGeom>
            <a:blipFill>
              <a:blip r:embed="rId5"/>
              <a:stretch>
                <a:fillRect/>
              </a:stretch>
            </a:blipFill>
          </p:spPr>
          <p:txBody>
            <a:bodyPr/>
            <a:lstStyle/>
            <a:p>
              <a:r>
                <a:rPr lang="en-US" sz="1350">
                  <a:noFill/>
                </a:rPr>
                <a:t> </a:t>
              </a:r>
            </a:p>
          </p:txBody>
        </p:sp>
        <p:sp>
          <p:nvSpPr>
            <p:cNvPr id="66" name="Arc 65">
              <a:extLst>
                <a:ext uri="{FF2B5EF4-FFF2-40B4-BE49-F238E27FC236}">
                  <a16:creationId xmlns:a16="http://schemas.microsoft.com/office/drawing/2014/main" id="{0C285C84-32AD-6238-0CF9-3AC60845D98A}"/>
                </a:ext>
              </a:extLst>
            </p:cNvPr>
            <p:cNvSpPr/>
            <p:nvPr/>
          </p:nvSpPr>
          <p:spPr bwMode="auto">
            <a:xfrm rot="5400000">
              <a:off x="5552676" y="2792203"/>
              <a:ext cx="237119" cy="505323"/>
            </a:xfrm>
            <a:prstGeom prst="arc">
              <a:avLst>
                <a:gd name="adj1" fmla="val 17014226"/>
                <a:gd name="adj2" fmla="val 4959697"/>
              </a:avLst>
            </a:prstGeom>
            <a:noFill/>
            <a:ln w="15875" cap="sq" cmpd="sng" algn="ctr">
              <a:solidFill>
                <a:schemeClr val="tx1"/>
              </a:solidFill>
              <a:prstDash val="solid"/>
              <a:miter lim="800000"/>
              <a:headEnd type="none" w="sm" len="sm"/>
              <a:tailEnd type="triangle" w="med" len="med"/>
            </a:ln>
            <a:effectLst/>
          </p:spPr>
          <p:txBody>
            <a:bodyPr lIns="51435" tIns="25718" rIns="51435" bIns="25718"/>
            <a:lstStyle/>
            <a:p>
              <a:pPr algn="ctr">
                <a:defRPr/>
              </a:pPr>
              <a:endParaRPr lang="en-US" sz="1350">
                <a:latin typeface="Times New Roman" pitchFamily="18" charset="0"/>
              </a:endParaRPr>
            </a:p>
          </p:txBody>
        </p:sp>
      </p:grpSp>
      <p:grpSp>
        <p:nvGrpSpPr>
          <p:cNvPr id="69" name="Group 68">
            <a:extLst>
              <a:ext uri="{FF2B5EF4-FFF2-40B4-BE49-F238E27FC236}">
                <a16:creationId xmlns:a16="http://schemas.microsoft.com/office/drawing/2014/main" id="{7E490885-EACB-762F-258F-9A87F98F4B17}"/>
              </a:ext>
            </a:extLst>
          </p:cNvPr>
          <p:cNvGrpSpPr>
            <a:grpSpLocks/>
          </p:cNvGrpSpPr>
          <p:nvPr/>
        </p:nvGrpSpPr>
        <p:grpSpPr bwMode="auto">
          <a:xfrm>
            <a:off x="4052887" y="2289572"/>
            <a:ext cx="463154" cy="622697"/>
            <a:chOff x="5334000" y="2926305"/>
            <a:chExt cx="824586" cy="1107453"/>
          </a:xfrm>
        </p:grpSpPr>
        <p:sp>
          <p:nvSpPr>
            <p:cNvPr id="70" name="Rectangle 69">
              <a:extLst>
                <a:ext uri="{FF2B5EF4-FFF2-40B4-BE49-F238E27FC236}">
                  <a16:creationId xmlns:a16="http://schemas.microsoft.com/office/drawing/2014/main" id="{9A5AE8C2-533F-4BD2-8383-B070C5F7BD88}"/>
                </a:ext>
              </a:extLst>
            </p:cNvPr>
            <p:cNvSpPr>
              <a:spLocks noRot="1" noChangeAspect="1" noMove="1" noResize="1" noEditPoints="1" noAdjustHandles="1" noChangeArrowheads="1" noChangeShapeType="1" noTextEdit="1"/>
            </p:cNvSpPr>
            <p:nvPr/>
          </p:nvSpPr>
          <p:spPr>
            <a:xfrm>
              <a:off x="5334000" y="3145652"/>
              <a:ext cx="824586" cy="888106"/>
            </a:xfrm>
            <a:prstGeom prst="rect">
              <a:avLst/>
            </a:prstGeom>
            <a:blipFill>
              <a:blip r:embed="rId6"/>
              <a:stretch>
                <a:fillRect/>
              </a:stretch>
            </a:blipFill>
          </p:spPr>
          <p:txBody>
            <a:bodyPr/>
            <a:lstStyle/>
            <a:p>
              <a:r>
                <a:rPr lang="en-US" sz="1350">
                  <a:noFill/>
                </a:rPr>
                <a:t> </a:t>
              </a:r>
            </a:p>
          </p:txBody>
        </p:sp>
        <p:sp>
          <p:nvSpPr>
            <p:cNvPr id="71" name="Arc 70">
              <a:extLst>
                <a:ext uri="{FF2B5EF4-FFF2-40B4-BE49-F238E27FC236}">
                  <a16:creationId xmlns:a16="http://schemas.microsoft.com/office/drawing/2014/main" id="{2639153A-96D2-340B-830F-9BA5FEF1E855}"/>
                </a:ext>
              </a:extLst>
            </p:cNvPr>
            <p:cNvSpPr/>
            <p:nvPr/>
          </p:nvSpPr>
          <p:spPr bwMode="auto">
            <a:xfrm rot="5400000">
              <a:off x="5552462" y="2792633"/>
              <a:ext cx="237160" cy="504502"/>
            </a:xfrm>
            <a:prstGeom prst="arc">
              <a:avLst>
                <a:gd name="adj1" fmla="val 17014226"/>
                <a:gd name="adj2" fmla="val 4959697"/>
              </a:avLst>
            </a:prstGeom>
            <a:noFill/>
            <a:ln w="15875" cap="sq" cmpd="sng" algn="ctr">
              <a:solidFill>
                <a:schemeClr val="tx1"/>
              </a:solidFill>
              <a:prstDash val="solid"/>
              <a:miter lim="800000"/>
              <a:headEnd type="none" w="sm" len="sm"/>
              <a:tailEnd type="triangle" w="med" len="med"/>
            </a:ln>
            <a:effectLst/>
          </p:spPr>
          <p:txBody>
            <a:bodyPr lIns="51435" tIns="25718" rIns="51435" bIns="25718"/>
            <a:lstStyle/>
            <a:p>
              <a:pPr algn="ctr">
                <a:defRPr/>
              </a:pPr>
              <a:endParaRPr lang="en-US" sz="1350">
                <a:latin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5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6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6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bject 5">
            <a:extLst>
              <a:ext uri="{FF2B5EF4-FFF2-40B4-BE49-F238E27FC236}">
                <a16:creationId xmlns:a16="http://schemas.microsoft.com/office/drawing/2014/main" id="{BCB37B36-EDE3-ED83-EE23-28EACA310F2C}"/>
              </a:ext>
            </a:extLst>
          </p:cNvPr>
          <p:cNvSpPr>
            <a:spLocks noChangeArrowheads="1"/>
          </p:cNvSpPr>
          <p:nvPr/>
        </p:nvSpPr>
        <p:spPr bwMode="auto">
          <a:xfrm>
            <a:off x="2643188" y="1084660"/>
            <a:ext cx="1978819" cy="131564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2771" name="object 6">
            <a:extLst>
              <a:ext uri="{FF2B5EF4-FFF2-40B4-BE49-F238E27FC236}">
                <a16:creationId xmlns:a16="http://schemas.microsoft.com/office/drawing/2014/main" id="{0B9CB3E1-D031-2F9E-7CFE-51FE13956B62}"/>
              </a:ext>
            </a:extLst>
          </p:cNvPr>
          <p:cNvSpPr>
            <a:spLocks noChangeArrowheads="1"/>
          </p:cNvSpPr>
          <p:nvPr/>
        </p:nvSpPr>
        <p:spPr bwMode="auto">
          <a:xfrm>
            <a:off x="4757738" y="1146572"/>
            <a:ext cx="1887141" cy="12430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7" name="object 7">
            <a:extLst>
              <a:ext uri="{FF2B5EF4-FFF2-40B4-BE49-F238E27FC236}">
                <a16:creationId xmlns:a16="http://schemas.microsoft.com/office/drawing/2014/main" id="{21D12AD3-886B-93DC-BDA7-D5714A881A7D}"/>
              </a:ext>
            </a:extLst>
          </p:cNvPr>
          <p:cNvSpPr txBox="1"/>
          <p:nvPr/>
        </p:nvSpPr>
        <p:spPr>
          <a:xfrm>
            <a:off x="3985023" y="1789510"/>
            <a:ext cx="482203" cy="145353"/>
          </a:xfrm>
          <a:prstGeom prst="rect">
            <a:avLst/>
          </a:prstGeom>
        </p:spPr>
        <p:txBody>
          <a:bodyPr lIns="0" tIns="6787" rIns="0" bIns="0">
            <a:spAutoFit/>
          </a:bodyPr>
          <a:lstStyle/>
          <a:p>
            <a:pPr marL="7144">
              <a:spcBef>
                <a:spcPts val="53"/>
              </a:spcBef>
              <a:defRPr/>
            </a:pPr>
            <a:r>
              <a:rPr sz="900" spc="-3" dirty="0">
                <a:latin typeface="Times New Roman"/>
                <a:cs typeface="Times New Roman"/>
              </a:rPr>
              <a:t>Saturation</a:t>
            </a:r>
            <a:endParaRPr sz="900">
              <a:latin typeface="Times New Roman"/>
              <a:cs typeface="Times New Roman"/>
            </a:endParaRPr>
          </a:p>
        </p:txBody>
      </p:sp>
      <p:sp>
        <p:nvSpPr>
          <p:cNvPr id="8" name="object 8">
            <a:extLst>
              <a:ext uri="{FF2B5EF4-FFF2-40B4-BE49-F238E27FC236}">
                <a16:creationId xmlns:a16="http://schemas.microsoft.com/office/drawing/2014/main" id="{4D1BB704-BE79-9234-8CC2-E71779555630}"/>
              </a:ext>
            </a:extLst>
          </p:cNvPr>
          <p:cNvSpPr txBox="1"/>
          <p:nvPr/>
        </p:nvSpPr>
        <p:spPr>
          <a:xfrm>
            <a:off x="5112544" y="1595438"/>
            <a:ext cx="452438" cy="283852"/>
          </a:xfrm>
          <a:prstGeom prst="rect">
            <a:avLst/>
          </a:prstGeom>
        </p:spPr>
        <p:txBody>
          <a:bodyPr lIns="0" tIns="6787" rIns="0" bIns="0">
            <a:spAutoFit/>
          </a:bodyPr>
          <a:lstStyle>
            <a:lvl1pPr marL="952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900">
                <a:latin typeface="Times New Roman" panose="02020603050405020304" pitchFamily="18" charset="0"/>
                <a:cs typeface="Times New Roman" panose="02020603050405020304" pitchFamily="18" charset="0"/>
              </a:rPr>
              <a:t>Gradient  close to 0</a:t>
            </a:r>
          </a:p>
        </p:txBody>
      </p:sp>
      <p:sp>
        <p:nvSpPr>
          <p:cNvPr id="32774" name="object 9">
            <a:extLst>
              <a:ext uri="{FF2B5EF4-FFF2-40B4-BE49-F238E27FC236}">
                <a16:creationId xmlns:a16="http://schemas.microsoft.com/office/drawing/2014/main" id="{8AE1FF33-E22A-E886-E260-03816BD3A584}"/>
              </a:ext>
            </a:extLst>
          </p:cNvPr>
          <p:cNvSpPr>
            <a:spLocks/>
          </p:cNvSpPr>
          <p:nvPr/>
        </p:nvSpPr>
        <p:spPr bwMode="auto">
          <a:xfrm>
            <a:off x="5032772" y="1875235"/>
            <a:ext cx="179784" cy="284559"/>
          </a:xfrm>
          <a:custGeom>
            <a:avLst/>
            <a:gdLst>
              <a:gd name="T0" fmla="*/ 8127 w 320039"/>
              <a:gd name="T1" fmla="*/ 420243 h 505460"/>
              <a:gd name="T2" fmla="*/ 0 w 320039"/>
              <a:gd name="T3" fmla="*/ 505079 h 505460"/>
              <a:gd name="T4" fmla="*/ 72771 w 320039"/>
              <a:gd name="T5" fmla="*/ 460756 h 505460"/>
              <a:gd name="T6" fmla="*/ 63044 w 320039"/>
              <a:gd name="T7" fmla="*/ 454660 h 505460"/>
              <a:gd name="T8" fmla="*/ 39115 w 320039"/>
              <a:gd name="T9" fmla="*/ 454660 h 505460"/>
              <a:gd name="T10" fmla="*/ 28321 w 320039"/>
              <a:gd name="T11" fmla="*/ 447929 h 505460"/>
              <a:gd name="T12" fmla="*/ 35083 w 320039"/>
              <a:gd name="T13" fmla="*/ 437136 h 505460"/>
              <a:gd name="T14" fmla="*/ 8127 w 320039"/>
              <a:gd name="T15" fmla="*/ 420243 h 505460"/>
              <a:gd name="T16" fmla="*/ 35083 w 320039"/>
              <a:gd name="T17" fmla="*/ 437136 h 505460"/>
              <a:gd name="T18" fmla="*/ 28321 w 320039"/>
              <a:gd name="T19" fmla="*/ 447929 h 505460"/>
              <a:gd name="T20" fmla="*/ 39115 w 320039"/>
              <a:gd name="T21" fmla="*/ 454660 h 505460"/>
              <a:gd name="T22" fmla="*/ 45862 w 320039"/>
              <a:gd name="T23" fmla="*/ 443891 h 505460"/>
              <a:gd name="T24" fmla="*/ 35083 w 320039"/>
              <a:gd name="T25" fmla="*/ 437136 h 505460"/>
              <a:gd name="T26" fmla="*/ 45862 w 320039"/>
              <a:gd name="T27" fmla="*/ 443891 h 505460"/>
              <a:gd name="T28" fmla="*/ 39115 w 320039"/>
              <a:gd name="T29" fmla="*/ 454660 h 505460"/>
              <a:gd name="T30" fmla="*/ 63044 w 320039"/>
              <a:gd name="T31" fmla="*/ 454660 h 505460"/>
              <a:gd name="T32" fmla="*/ 45862 w 320039"/>
              <a:gd name="T33" fmla="*/ 443891 h 505460"/>
              <a:gd name="T34" fmla="*/ 308990 w 320039"/>
              <a:gd name="T35" fmla="*/ 0 h 505460"/>
              <a:gd name="T36" fmla="*/ 35083 w 320039"/>
              <a:gd name="T37" fmla="*/ 437136 h 505460"/>
              <a:gd name="T38" fmla="*/ 45862 w 320039"/>
              <a:gd name="T39" fmla="*/ 443891 h 505460"/>
              <a:gd name="T40" fmla="*/ 319659 w 320039"/>
              <a:gd name="T41" fmla="*/ 6858 h 505460"/>
              <a:gd name="T42" fmla="*/ 308990 w 320039"/>
              <a:gd name="T43" fmla="*/ 0 h 505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039" h="505460">
                <a:moveTo>
                  <a:pt x="8127" y="420243"/>
                </a:moveTo>
                <a:lnTo>
                  <a:pt x="0" y="505079"/>
                </a:lnTo>
                <a:lnTo>
                  <a:pt x="72771" y="460756"/>
                </a:lnTo>
                <a:lnTo>
                  <a:pt x="63044" y="454660"/>
                </a:lnTo>
                <a:lnTo>
                  <a:pt x="39115" y="454660"/>
                </a:lnTo>
                <a:lnTo>
                  <a:pt x="28321" y="447929"/>
                </a:lnTo>
                <a:lnTo>
                  <a:pt x="35083" y="437136"/>
                </a:lnTo>
                <a:lnTo>
                  <a:pt x="8127" y="420243"/>
                </a:lnTo>
                <a:close/>
              </a:path>
              <a:path w="320039" h="505460">
                <a:moveTo>
                  <a:pt x="35083" y="437136"/>
                </a:moveTo>
                <a:lnTo>
                  <a:pt x="28321" y="447929"/>
                </a:lnTo>
                <a:lnTo>
                  <a:pt x="39115" y="454660"/>
                </a:lnTo>
                <a:lnTo>
                  <a:pt x="45862" y="443891"/>
                </a:lnTo>
                <a:lnTo>
                  <a:pt x="35083" y="437136"/>
                </a:lnTo>
                <a:close/>
              </a:path>
              <a:path w="320039" h="505460">
                <a:moveTo>
                  <a:pt x="45862" y="443891"/>
                </a:moveTo>
                <a:lnTo>
                  <a:pt x="39115" y="454660"/>
                </a:lnTo>
                <a:lnTo>
                  <a:pt x="63044" y="454660"/>
                </a:lnTo>
                <a:lnTo>
                  <a:pt x="45862" y="443891"/>
                </a:lnTo>
                <a:close/>
              </a:path>
              <a:path w="320039" h="505460">
                <a:moveTo>
                  <a:pt x="308990" y="0"/>
                </a:moveTo>
                <a:lnTo>
                  <a:pt x="35083" y="437136"/>
                </a:lnTo>
                <a:lnTo>
                  <a:pt x="45862" y="443891"/>
                </a:lnTo>
                <a:lnTo>
                  <a:pt x="319659" y="6858"/>
                </a:lnTo>
                <a:lnTo>
                  <a:pt x="3089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0"/>
          </a:p>
        </p:txBody>
      </p:sp>
      <p:sp>
        <p:nvSpPr>
          <p:cNvPr id="32775" name="object 10">
            <a:extLst>
              <a:ext uri="{FF2B5EF4-FFF2-40B4-BE49-F238E27FC236}">
                <a16:creationId xmlns:a16="http://schemas.microsoft.com/office/drawing/2014/main" id="{4C14ED56-6750-BD65-3CDE-DDE8A05D9CB2}"/>
              </a:ext>
            </a:extLst>
          </p:cNvPr>
          <p:cNvSpPr>
            <a:spLocks/>
          </p:cNvSpPr>
          <p:nvPr/>
        </p:nvSpPr>
        <p:spPr bwMode="auto">
          <a:xfrm>
            <a:off x="5418535" y="1875235"/>
            <a:ext cx="1094184" cy="294084"/>
          </a:xfrm>
          <a:custGeom>
            <a:avLst/>
            <a:gdLst>
              <a:gd name="T0" fmla="*/ 1867920 w 1943734"/>
              <a:gd name="T1" fmla="*/ 491631 h 522605"/>
              <a:gd name="T2" fmla="*/ 1860041 w 1943734"/>
              <a:gd name="T3" fmla="*/ 522350 h 522605"/>
              <a:gd name="T4" fmla="*/ 1943354 w 1943734"/>
              <a:gd name="T5" fmla="*/ 504443 h 522605"/>
              <a:gd name="T6" fmla="*/ 1932232 w 1943734"/>
              <a:gd name="T7" fmla="*/ 494791 h 522605"/>
              <a:gd name="T8" fmla="*/ 1880235 w 1943734"/>
              <a:gd name="T9" fmla="*/ 494791 h 522605"/>
              <a:gd name="T10" fmla="*/ 1867920 w 1943734"/>
              <a:gd name="T11" fmla="*/ 491631 h 522605"/>
              <a:gd name="T12" fmla="*/ 1871080 w 1943734"/>
              <a:gd name="T13" fmla="*/ 479309 h 522605"/>
              <a:gd name="T14" fmla="*/ 1867920 w 1943734"/>
              <a:gd name="T15" fmla="*/ 491631 h 522605"/>
              <a:gd name="T16" fmla="*/ 1880235 w 1943734"/>
              <a:gd name="T17" fmla="*/ 494791 h 522605"/>
              <a:gd name="T18" fmla="*/ 1883410 w 1943734"/>
              <a:gd name="T19" fmla="*/ 482473 h 522605"/>
              <a:gd name="T20" fmla="*/ 1871080 w 1943734"/>
              <a:gd name="T21" fmla="*/ 479309 h 522605"/>
              <a:gd name="T22" fmla="*/ 1878964 w 1943734"/>
              <a:gd name="T23" fmla="*/ 448563 h 522605"/>
              <a:gd name="T24" fmla="*/ 1871080 w 1943734"/>
              <a:gd name="T25" fmla="*/ 479309 h 522605"/>
              <a:gd name="T26" fmla="*/ 1883410 w 1943734"/>
              <a:gd name="T27" fmla="*/ 482473 h 522605"/>
              <a:gd name="T28" fmla="*/ 1880235 w 1943734"/>
              <a:gd name="T29" fmla="*/ 494791 h 522605"/>
              <a:gd name="T30" fmla="*/ 1932232 w 1943734"/>
              <a:gd name="T31" fmla="*/ 494791 h 522605"/>
              <a:gd name="T32" fmla="*/ 1878964 w 1943734"/>
              <a:gd name="T33" fmla="*/ 448563 h 522605"/>
              <a:gd name="T34" fmla="*/ 3048 w 1943734"/>
              <a:gd name="T35" fmla="*/ 0 h 522605"/>
              <a:gd name="T36" fmla="*/ 0 w 1943734"/>
              <a:gd name="T37" fmla="*/ 12191 h 522605"/>
              <a:gd name="T38" fmla="*/ 1867920 w 1943734"/>
              <a:gd name="T39" fmla="*/ 491631 h 522605"/>
              <a:gd name="T40" fmla="*/ 1871080 w 1943734"/>
              <a:gd name="T41" fmla="*/ 479309 h 522605"/>
              <a:gd name="T42" fmla="*/ 3048 w 1943734"/>
              <a:gd name="T43" fmla="*/ 0 h 52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3734" h="522605">
                <a:moveTo>
                  <a:pt x="1867920" y="491631"/>
                </a:moveTo>
                <a:lnTo>
                  <a:pt x="1860041" y="522350"/>
                </a:lnTo>
                <a:lnTo>
                  <a:pt x="1943354" y="504443"/>
                </a:lnTo>
                <a:lnTo>
                  <a:pt x="1932232" y="494791"/>
                </a:lnTo>
                <a:lnTo>
                  <a:pt x="1880235" y="494791"/>
                </a:lnTo>
                <a:lnTo>
                  <a:pt x="1867920" y="491631"/>
                </a:lnTo>
                <a:close/>
              </a:path>
              <a:path w="1943734" h="522605">
                <a:moveTo>
                  <a:pt x="1871080" y="479309"/>
                </a:moveTo>
                <a:lnTo>
                  <a:pt x="1867920" y="491631"/>
                </a:lnTo>
                <a:lnTo>
                  <a:pt x="1880235" y="494791"/>
                </a:lnTo>
                <a:lnTo>
                  <a:pt x="1883410" y="482473"/>
                </a:lnTo>
                <a:lnTo>
                  <a:pt x="1871080" y="479309"/>
                </a:lnTo>
                <a:close/>
              </a:path>
              <a:path w="1943734" h="522605">
                <a:moveTo>
                  <a:pt x="1878964" y="448563"/>
                </a:moveTo>
                <a:lnTo>
                  <a:pt x="1871080" y="479309"/>
                </a:lnTo>
                <a:lnTo>
                  <a:pt x="1883410" y="482473"/>
                </a:lnTo>
                <a:lnTo>
                  <a:pt x="1880235" y="494791"/>
                </a:lnTo>
                <a:lnTo>
                  <a:pt x="1932232" y="494791"/>
                </a:lnTo>
                <a:lnTo>
                  <a:pt x="1878964" y="448563"/>
                </a:lnTo>
                <a:close/>
              </a:path>
              <a:path w="1943734" h="522605">
                <a:moveTo>
                  <a:pt x="3048" y="0"/>
                </a:moveTo>
                <a:lnTo>
                  <a:pt x="0" y="12191"/>
                </a:lnTo>
                <a:lnTo>
                  <a:pt x="1867920" y="491631"/>
                </a:lnTo>
                <a:lnTo>
                  <a:pt x="1871080" y="479309"/>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0"/>
          </a:p>
        </p:txBody>
      </p:sp>
      <p:sp>
        <p:nvSpPr>
          <p:cNvPr id="32776" name="object 11">
            <a:extLst>
              <a:ext uri="{FF2B5EF4-FFF2-40B4-BE49-F238E27FC236}">
                <a16:creationId xmlns:a16="http://schemas.microsoft.com/office/drawing/2014/main" id="{348B4F78-6FD0-7D13-59DC-CC6205A41837}"/>
              </a:ext>
            </a:extLst>
          </p:cNvPr>
          <p:cNvSpPr>
            <a:spLocks/>
          </p:cNvSpPr>
          <p:nvPr/>
        </p:nvSpPr>
        <p:spPr bwMode="auto">
          <a:xfrm>
            <a:off x="2953941" y="1874044"/>
            <a:ext cx="987028" cy="294085"/>
          </a:xfrm>
          <a:custGeom>
            <a:avLst/>
            <a:gdLst>
              <a:gd name="T0" fmla="*/ 62737 w 1755775"/>
              <a:gd name="T1" fmla="*/ 450214 h 523875"/>
              <a:gd name="T2" fmla="*/ 0 w 1755775"/>
              <a:gd name="T3" fmla="*/ 507746 h 523875"/>
              <a:gd name="T4" fmla="*/ 83693 w 1755775"/>
              <a:gd name="T5" fmla="*/ 523366 h 523875"/>
              <a:gd name="T6" fmla="*/ 75980 w 1755775"/>
              <a:gd name="T7" fmla="*/ 496443 h 523875"/>
              <a:gd name="T8" fmla="*/ 62737 w 1755775"/>
              <a:gd name="T9" fmla="*/ 496443 h 523875"/>
              <a:gd name="T10" fmla="*/ 59309 w 1755775"/>
              <a:gd name="T11" fmla="*/ 484250 h 523875"/>
              <a:gd name="T12" fmla="*/ 71489 w 1755775"/>
              <a:gd name="T13" fmla="*/ 480766 h 523875"/>
              <a:gd name="T14" fmla="*/ 62737 w 1755775"/>
              <a:gd name="T15" fmla="*/ 450214 h 523875"/>
              <a:gd name="T16" fmla="*/ 71489 w 1755775"/>
              <a:gd name="T17" fmla="*/ 480766 h 523875"/>
              <a:gd name="T18" fmla="*/ 59309 w 1755775"/>
              <a:gd name="T19" fmla="*/ 484250 h 523875"/>
              <a:gd name="T20" fmla="*/ 62737 w 1755775"/>
              <a:gd name="T21" fmla="*/ 496443 h 523875"/>
              <a:gd name="T22" fmla="*/ 74977 w 1755775"/>
              <a:gd name="T23" fmla="*/ 492941 h 523875"/>
              <a:gd name="T24" fmla="*/ 71489 w 1755775"/>
              <a:gd name="T25" fmla="*/ 480766 h 523875"/>
              <a:gd name="T26" fmla="*/ 74977 w 1755775"/>
              <a:gd name="T27" fmla="*/ 492941 h 523875"/>
              <a:gd name="T28" fmla="*/ 62737 w 1755775"/>
              <a:gd name="T29" fmla="*/ 496443 h 523875"/>
              <a:gd name="T30" fmla="*/ 75980 w 1755775"/>
              <a:gd name="T31" fmla="*/ 496443 h 523875"/>
              <a:gd name="T32" fmla="*/ 74977 w 1755775"/>
              <a:gd name="T33" fmla="*/ 492941 h 523875"/>
              <a:gd name="T34" fmla="*/ 1752091 w 1755775"/>
              <a:gd name="T35" fmla="*/ 0 h 523875"/>
              <a:gd name="T36" fmla="*/ 71489 w 1755775"/>
              <a:gd name="T37" fmla="*/ 480766 h 523875"/>
              <a:gd name="T38" fmla="*/ 74977 w 1755775"/>
              <a:gd name="T39" fmla="*/ 492941 h 523875"/>
              <a:gd name="T40" fmla="*/ 1755648 w 1755775"/>
              <a:gd name="T41" fmla="*/ 12191 h 523875"/>
              <a:gd name="T42" fmla="*/ 1752091 w 1755775"/>
              <a:gd name="T43" fmla="*/ 0 h 52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5775" h="523875">
                <a:moveTo>
                  <a:pt x="62737" y="450214"/>
                </a:moveTo>
                <a:lnTo>
                  <a:pt x="0" y="507746"/>
                </a:lnTo>
                <a:lnTo>
                  <a:pt x="83693" y="523366"/>
                </a:lnTo>
                <a:lnTo>
                  <a:pt x="75980" y="496443"/>
                </a:lnTo>
                <a:lnTo>
                  <a:pt x="62737" y="496443"/>
                </a:lnTo>
                <a:lnTo>
                  <a:pt x="59309" y="484250"/>
                </a:lnTo>
                <a:lnTo>
                  <a:pt x="71489" y="480766"/>
                </a:lnTo>
                <a:lnTo>
                  <a:pt x="62737" y="450214"/>
                </a:lnTo>
                <a:close/>
              </a:path>
              <a:path w="1755775" h="523875">
                <a:moveTo>
                  <a:pt x="71489" y="480766"/>
                </a:moveTo>
                <a:lnTo>
                  <a:pt x="59309" y="484250"/>
                </a:lnTo>
                <a:lnTo>
                  <a:pt x="62737" y="496443"/>
                </a:lnTo>
                <a:lnTo>
                  <a:pt x="74977" y="492941"/>
                </a:lnTo>
                <a:lnTo>
                  <a:pt x="71489" y="480766"/>
                </a:lnTo>
                <a:close/>
              </a:path>
              <a:path w="1755775" h="523875">
                <a:moveTo>
                  <a:pt x="74977" y="492941"/>
                </a:moveTo>
                <a:lnTo>
                  <a:pt x="62737" y="496443"/>
                </a:lnTo>
                <a:lnTo>
                  <a:pt x="75980" y="496443"/>
                </a:lnTo>
                <a:lnTo>
                  <a:pt x="74977" y="492941"/>
                </a:lnTo>
                <a:close/>
              </a:path>
              <a:path w="1755775" h="523875">
                <a:moveTo>
                  <a:pt x="1752091" y="0"/>
                </a:moveTo>
                <a:lnTo>
                  <a:pt x="71489" y="480766"/>
                </a:lnTo>
                <a:lnTo>
                  <a:pt x="74977" y="492941"/>
                </a:lnTo>
                <a:lnTo>
                  <a:pt x="1755648" y="12191"/>
                </a:lnTo>
                <a:lnTo>
                  <a:pt x="17520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0"/>
          </a:p>
        </p:txBody>
      </p:sp>
      <p:sp>
        <p:nvSpPr>
          <p:cNvPr id="32777" name="object 12">
            <a:extLst>
              <a:ext uri="{FF2B5EF4-FFF2-40B4-BE49-F238E27FC236}">
                <a16:creationId xmlns:a16="http://schemas.microsoft.com/office/drawing/2014/main" id="{C07171A8-F856-1D20-BDFF-31D489A46B35}"/>
              </a:ext>
            </a:extLst>
          </p:cNvPr>
          <p:cNvSpPr>
            <a:spLocks/>
          </p:cNvSpPr>
          <p:nvPr/>
        </p:nvSpPr>
        <p:spPr bwMode="auto">
          <a:xfrm>
            <a:off x="2953941" y="1691879"/>
            <a:ext cx="987028" cy="130969"/>
          </a:xfrm>
          <a:custGeom>
            <a:avLst/>
            <a:gdLst>
              <a:gd name="T0" fmla="*/ 76466 w 1755139"/>
              <a:gd name="T1" fmla="*/ 31521 h 232410"/>
              <a:gd name="T2" fmla="*/ 75053 w 1755139"/>
              <a:gd name="T3" fmla="*/ 44093 h 232410"/>
              <a:gd name="T4" fmla="*/ 1753235 w 1755139"/>
              <a:gd name="T5" fmla="*/ 232028 h 232410"/>
              <a:gd name="T6" fmla="*/ 1754632 w 1755139"/>
              <a:gd name="T7" fmla="*/ 219328 h 232410"/>
              <a:gd name="T8" fmla="*/ 76466 w 1755139"/>
              <a:gd name="T9" fmla="*/ 31521 h 232410"/>
              <a:gd name="T10" fmla="*/ 80010 w 1755139"/>
              <a:gd name="T11" fmla="*/ 0 h 232410"/>
              <a:gd name="T12" fmla="*/ 0 w 1755139"/>
              <a:gd name="T13" fmla="*/ 29337 h 232410"/>
              <a:gd name="T14" fmla="*/ 71500 w 1755139"/>
              <a:gd name="T15" fmla="*/ 75691 h 232410"/>
              <a:gd name="T16" fmla="*/ 75053 w 1755139"/>
              <a:gd name="T17" fmla="*/ 44093 h 232410"/>
              <a:gd name="T18" fmla="*/ 62356 w 1755139"/>
              <a:gd name="T19" fmla="*/ 42671 h 232410"/>
              <a:gd name="T20" fmla="*/ 63754 w 1755139"/>
              <a:gd name="T21" fmla="*/ 30099 h 232410"/>
              <a:gd name="T22" fmla="*/ 76626 w 1755139"/>
              <a:gd name="T23" fmla="*/ 30099 h 232410"/>
              <a:gd name="T24" fmla="*/ 80010 w 1755139"/>
              <a:gd name="T25" fmla="*/ 0 h 232410"/>
              <a:gd name="T26" fmla="*/ 63754 w 1755139"/>
              <a:gd name="T27" fmla="*/ 30099 h 232410"/>
              <a:gd name="T28" fmla="*/ 62356 w 1755139"/>
              <a:gd name="T29" fmla="*/ 42671 h 232410"/>
              <a:gd name="T30" fmla="*/ 75053 w 1755139"/>
              <a:gd name="T31" fmla="*/ 44093 h 232410"/>
              <a:gd name="T32" fmla="*/ 76466 w 1755139"/>
              <a:gd name="T33" fmla="*/ 31521 h 232410"/>
              <a:gd name="T34" fmla="*/ 63754 w 1755139"/>
              <a:gd name="T35" fmla="*/ 30099 h 232410"/>
              <a:gd name="T36" fmla="*/ 76626 w 1755139"/>
              <a:gd name="T37" fmla="*/ 30099 h 232410"/>
              <a:gd name="T38" fmla="*/ 63754 w 1755139"/>
              <a:gd name="T39" fmla="*/ 30099 h 232410"/>
              <a:gd name="T40" fmla="*/ 76466 w 1755139"/>
              <a:gd name="T41" fmla="*/ 31521 h 232410"/>
              <a:gd name="T42" fmla="*/ 76626 w 1755139"/>
              <a:gd name="T43" fmla="*/ 30099 h 232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5139" h="232410">
                <a:moveTo>
                  <a:pt x="76466" y="31521"/>
                </a:moveTo>
                <a:lnTo>
                  <a:pt x="75053" y="44093"/>
                </a:lnTo>
                <a:lnTo>
                  <a:pt x="1753235" y="232028"/>
                </a:lnTo>
                <a:lnTo>
                  <a:pt x="1754632" y="219328"/>
                </a:lnTo>
                <a:lnTo>
                  <a:pt x="76466" y="31521"/>
                </a:lnTo>
                <a:close/>
              </a:path>
              <a:path w="1755139" h="232410">
                <a:moveTo>
                  <a:pt x="80010" y="0"/>
                </a:moveTo>
                <a:lnTo>
                  <a:pt x="0" y="29337"/>
                </a:lnTo>
                <a:lnTo>
                  <a:pt x="71500" y="75691"/>
                </a:lnTo>
                <a:lnTo>
                  <a:pt x="75053" y="44093"/>
                </a:lnTo>
                <a:lnTo>
                  <a:pt x="62356" y="42671"/>
                </a:lnTo>
                <a:lnTo>
                  <a:pt x="63754" y="30099"/>
                </a:lnTo>
                <a:lnTo>
                  <a:pt x="76626" y="30099"/>
                </a:lnTo>
                <a:lnTo>
                  <a:pt x="80010" y="0"/>
                </a:lnTo>
                <a:close/>
              </a:path>
              <a:path w="1755139" h="232410">
                <a:moveTo>
                  <a:pt x="63754" y="30099"/>
                </a:moveTo>
                <a:lnTo>
                  <a:pt x="62356" y="42671"/>
                </a:lnTo>
                <a:lnTo>
                  <a:pt x="75053" y="44093"/>
                </a:lnTo>
                <a:lnTo>
                  <a:pt x="76466" y="31521"/>
                </a:lnTo>
                <a:lnTo>
                  <a:pt x="63754" y="30099"/>
                </a:lnTo>
                <a:close/>
              </a:path>
              <a:path w="1755139" h="232410">
                <a:moveTo>
                  <a:pt x="76626" y="30099"/>
                </a:moveTo>
                <a:lnTo>
                  <a:pt x="63754" y="30099"/>
                </a:lnTo>
                <a:lnTo>
                  <a:pt x="76466" y="31521"/>
                </a:lnTo>
                <a:lnTo>
                  <a:pt x="76626" y="300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0"/>
          </a:p>
        </p:txBody>
      </p:sp>
      <p:sp>
        <p:nvSpPr>
          <p:cNvPr id="32778" name="object 13">
            <a:extLst>
              <a:ext uri="{FF2B5EF4-FFF2-40B4-BE49-F238E27FC236}">
                <a16:creationId xmlns:a16="http://schemas.microsoft.com/office/drawing/2014/main" id="{3C4037F6-1767-E593-9F07-EC6068BE143E}"/>
              </a:ext>
            </a:extLst>
          </p:cNvPr>
          <p:cNvSpPr>
            <a:spLocks/>
          </p:cNvSpPr>
          <p:nvPr/>
        </p:nvSpPr>
        <p:spPr bwMode="auto">
          <a:xfrm>
            <a:off x="4007644" y="1178719"/>
            <a:ext cx="426244" cy="603647"/>
          </a:xfrm>
          <a:custGeom>
            <a:avLst/>
            <a:gdLst>
              <a:gd name="T0" fmla="*/ 707836 w 756920"/>
              <a:gd name="T1" fmla="*/ 58636 h 1072514"/>
              <a:gd name="T2" fmla="*/ 0 w 756920"/>
              <a:gd name="T3" fmla="*/ 1064767 h 1072514"/>
              <a:gd name="T4" fmla="*/ 10413 w 756920"/>
              <a:gd name="T5" fmla="*/ 1072134 h 1072514"/>
              <a:gd name="T6" fmla="*/ 718273 w 756920"/>
              <a:gd name="T7" fmla="*/ 65969 h 1072514"/>
              <a:gd name="T8" fmla="*/ 707836 w 756920"/>
              <a:gd name="T9" fmla="*/ 58636 h 1072514"/>
              <a:gd name="T10" fmla="*/ 749640 w 756920"/>
              <a:gd name="T11" fmla="*/ 48260 h 1072514"/>
              <a:gd name="T12" fmla="*/ 715137 w 756920"/>
              <a:gd name="T13" fmla="*/ 48260 h 1072514"/>
              <a:gd name="T14" fmla="*/ 725551 w 756920"/>
              <a:gd name="T15" fmla="*/ 55625 h 1072514"/>
              <a:gd name="T16" fmla="*/ 718273 w 756920"/>
              <a:gd name="T17" fmla="*/ 65969 h 1072514"/>
              <a:gd name="T18" fmla="*/ 744219 w 756920"/>
              <a:gd name="T19" fmla="*/ 84200 h 1072514"/>
              <a:gd name="T20" fmla="*/ 749640 w 756920"/>
              <a:gd name="T21" fmla="*/ 48260 h 1072514"/>
              <a:gd name="T22" fmla="*/ 715137 w 756920"/>
              <a:gd name="T23" fmla="*/ 48260 h 1072514"/>
              <a:gd name="T24" fmla="*/ 707836 w 756920"/>
              <a:gd name="T25" fmla="*/ 58636 h 1072514"/>
              <a:gd name="T26" fmla="*/ 718273 w 756920"/>
              <a:gd name="T27" fmla="*/ 65969 h 1072514"/>
              <a:gd name="T28" fmla="*/ 725551 w 756920"/>
              <a:gd name="T29" fmla="*/ 55625 h 1072514"/>
              <a:gd name="T30" fmla="*/ 715137 w 756920"/>
              <a:gd name="T31" fmla="*/ 48260 h 1072514"/>
              <a:gd name="T32" fmla="*/ 756919 w 756920"/>
              <a:gd name="T33" fmla="*/ 0 h 1072514"/>
              <a:gd name="T34" fmla="*/ 681863 w 756920"/>
              <a:gd name="T35" fmla="*/ 40386 h 1072514"/>
              <a:gd name="T36" fmla="*/ 707836 w 756920"/>
              <a:gd name="T37" fmla="*/ 58636 h 1072514"/>
              <a:gd name="T38" fmla="*/ 715137 w 756920"/>
              <a:gd name="T39" fmla="*/ 48260 h 1072514"/>
              <a:gd name="T40" fmla="*/ 749640 w 756920"/>
              <a:gd name="T41" fmla="*/ 48260 h 1072514"/>
              <a:gd name="T42" fmla="*/ 756919 w 756920"/>
              <a:gd name="T43" fmla="*/ 0 h 107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6920" h="1072514">
                <a:moveTo>
                  <a:pt x="707836" y="58636"/>
                </a:moveTo>
                <a:lnTo>
                  <a:pt x="0" y="1064767"/>
                </a:lnTo>
                <a:lnTo>
                  <a:pt x="10413" y="1072134"/>
                </a:lnTo>
                <a:lnTo>
                  <a:pt x="718273" y="65969"/>
                </a:lnTo>
                <a:lnTo>
                  <a:pt x="707836" y="58636"/>
                </a:lnTo>
                <a:close/>
              </a:path>
              <a:path w="756920" h="1072514">
                <a:moveTo>
                  <a:pt x="749640" y="48260"/>
                </a:moveTo>
                <a:lnTo>
                  <a:pt x="715137" y="48260"/>
                </a:lnTo>
                <a:lnTo>
                  <a:pt x="725551" y="55625"/>
                </a:lnTo>
                <a:lnTo>
                  <a:pt x="718273" y="65969"/>
                </a:lnTo>
                <a:lnTo>
                  <a:pt x="744219" y="84200"/>
                </a:lnTo>
                <a:lnTo>
                  <a:pt x="749640" y="48260"/>
                </a:lnTo>
                <a:close/>
              </a:path>
              <a:path w="756920" h="1072514">
                <a:moveTo>
                  <a:pt x="715137" y="48260"/>
                </a:moveTo>
                <a:lnTo>
                  <a:pt x="707836" y="58636"/>
                </a:lnTo>
                <a:lnTo>
                  <a:pt x="718273" y="65969"/>
                </a:lnTo>
                <a:lnTo>
                  <a:pt x="725551" y="55625"/>
                </a:lnTo>
                <a:lnTo>
                  <a:pt x="715137" y="48260"/>
                </a:lnTo>
                <a:close/>
              </a:path>
              <a:path w="756920" h="1072514">
                <a:moveTo>
                  <a:pt x="756919" y="0"/>
                </a:moveTo>
                <a:lnTo>
                  <a:pt x="681863" y="40386"/>
                </a:lnTo>
                <a:lnTo>
                  <a:pt x="707836" y="58636"/>
                </a:lnTo>
                <a:lnTo>
                  <a:pt x="715137" y="48260"/>
                </a:lnTo>
                <a:lnTo>
                  <a:pt x="749640" y="48260"/>
                </a:lnTo>
                <a:lnTo>
                  <a:pt x="7569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0"/>
          </a:p>
        </p:txBody>
      </p:sp>
      <p:sp>
        <p:nvSpPr>
          <p:cNvPr id="14" name="object 14">
            <a:extLst>
              <a:ext uri="{FF2B5EF4-FFF2-40B4-BE49-F238E27FC236}">
                <a16:creationId xmlns:a16="http://schemas.microsoft.com/office/drawing/2014/main" id="{FC588DD1-32FF-9264-769D-4BDE7203C2C0}"/>
              </a:ext>
            </a:extLst>
          </p:cNvPr>
          <p:cNvSpPr txBox="1"/>
          <p:nvPr/>
        </p:nvSpPr>
        <p:spPr>
          <a:xfrm>
            <a:off x="2087166" y="2378869"/>
            <a:ext cx="1833563" cy="422712"/>
          </a:xfrm>
          <a:prstGeom prst="rect">
            <a:avLst/>
          </a:prstGeom>
        </p:spPr>
        <p:txBody>
          <a:bodyPr lIns="0" tIns="7144" rIns="0" bIns="0">
            <a:spAutoFit/>
          </a:bodyPr>
          <a:lstStyle/>
          <a:p>
            <a:pPr marL="7144">
              <a:spcBef>
                <a:spcPts val="56"/>
              </a:spcBef>
              <a:defRPr/>
            </a:pPr>
            <a:r>
              <a:rPr sz="1350" b="1" spc="-3" dirty="0">
                <a:latin typeface="Calibri" panose="020F0502020204030204" pitchFamily="34" charset="0"/>
                <a:cs typeface="Calibri" panose="020F0502020204030204" pitchFamily="34" charset="0"/>
              </a:rPr>
              <a:t>Saturated </a:t>
            </a:r>
            <a:r>
              <a:rPr sz="1350" b="1" spc="-6" dirty="0">
                <a:latin typeface="Calibri" panose="020F0502020204030204" pitchFamily="34" charset="0"/>
                <a:cs typeface="Calibri" panose="020F0502020204030204" pitchFamily="34" charset="0"/>
              </a:rPr>
              <a:t>neurons </a:t>
            </a:r>
            <a:r>
              <a:rPr sz="1350" b="1" spc="-3" dirty="0">
                <a:latin typeface="Calibri" panose="020F0502020204030204" pitchFamily="34" charset="0"/>
                <a:cs typeface="Calibri" panose="020F0502020204030204" pitchFamily="34" charset="0"/>
              </a:rPr>
              <a:t>gradients</a:t>
            </a:r>
            <a:r>
              <a:rPr lang="en-US" sz="1350" b="1" spc="-3" dirty="0">
                <a:latin typeface="Calibri" panose="020F0502020204030204" pitchFamily="34" charset="0"/>
                <a:cs typeface="Calibri" panose="020F0502020204030204" pitchFamily="34" charset="0"/>
              </a:rPr>
              <a:t>       </a:t>
            </a:r>
            <a:r>
              <a:rPr sz="1350" b="1" spc="-3" dirty="0">
                <a:latin typeface="Times New Roman"/>
                <a:cs typeface="Times New Roman"/>
              </a:rPr>
              <a:t> </a:t>
            </a:r>
            <a:r>
              <a:rPr sz="1350" b="1" dirty="0">
                <a:latin typeface="Times New Roman"/>
                <a:cs typeface="Times New Roman"/>
              </a:rPr>
              <a:t>→</a:t>
            </a:r>
            <a:r>
              <a:rPr sz="1350" b="1" spc="-8" dirty="0">
                <a:latin typeface="Times New Roman"/>
                <a:cs typeface="Times New Roman"/>
              </a:rPr>
              <a:t> </a:t>
            </a:r>
            <a:r>
              <a:rPr sz="1350" b="1" dirty="0">
                <a:latin typeface="Times New Roman"/>
                <a:cs typeface="Times New Roman"/>
              </a:rPr>
              <a:t>0</a:t>
            </a:r>
            <a:endParaRPr sz="1350" dirty="0">
              <a:latin typeface="Times New Roman"/>
              <a:cs typeface="Times New Roman"/>
            </a:endParaRPr>
          </a:p>
        </p:txBody>
      </p:sp>
      <p:sp>
        <p:nvSpPr>
          <p:cNvPr id="15" name="object 15">
            <a:extLst>
              <a:ext uri="{FF2B5EF4-FFF2-40B4-BE49-F238E27FC236}">
                <a16:creationId xmlns:a16="http://schemas.microsoft.com/office/drawing/2014/main" id="{ECF1B126-6C5B-1C7A-E89B-7847C584AA23}"/>
              </a:ext>
            </a:extLst>
          </p:cNvPr>
          <p:cNvSpPr txBox="1"/>
          <p:nvPr/>
        </p:nvSpPr>
        <p:spPr>
          <a:xfrm>
            <a:off x="2130029" y="2892029"/>
            <a:ext cx="2572940" cy="422712"/>
          </a:xfrm>
          <a:prstGeom prst="rect">
            <a:avLst/>
          </a:prstGeom>
        </p:spPr>
        <p:txBody>
          <a:bodyPr lIns="0" tIns="7144" rIns="0" bIns="0">
            <a:spAutoFit/>
          </a:bodyPr>
          <a:lstStyle/>
          <a:p>
            <a:pPr marL="7144">
              <a:spcBef>
                <a:spcPts val="56"/>
              </a:spcBef>
              <a:defRPr/>
            </a:pPr>
            <a:r>
              <a:rPr sz="1350" b="1" spc="-3" dirty="0">
                <a:latin typeface="Calibri" panose="020F0502020204030204" pitchFamily="34" charset="0"/>
                <a:cs typeface="Calibri" panose="020F0502020204030204" pitchFamily="34" charset="0"/>
              </a:rPr>
              <a:t>Drive previous </a:t>
            </a:r>
            <a:r>
              <a:rPr sz="1350" b="1" dirty="0">
                <a:latin typeface="Calibri" panose="020F0502020204030204" pitchFamily="34" charset="0"/>
                <a:cs typeface="Calibri" panose="020F0502020204030204" pitchFamily="34" charset="0"/>
              </a:rPr>
              <a:t>layers gradients to</a:t>
            </a:r>
            <a:r>
              <a:rPr sz="1350" b="1" spc="-53" dirty="0">
                <a:latin typeface="Calibri" panose="020F0502020204030204" pitchFamily="34" charset="0"/>
                <a:cs typeface="Calibri" panose="020F0502020204030204" pitchFamily="34" charset="0"/>
              </a:rPr>
              <a:t> </a:t>
            </a:r>
            <a:r>
              <a:rPr sz="1350" b="1" dirty="0">
                <a:latin typeface="+mj-lt"/>
                <a:cs typeface="Calibri" panose="020F0502020204030204" pitchFamily="34" charset="0"/>
              </a:rPr>
              <a:t>0</a:t>
            </a:r>
            <a:endParaRPr sz="1350" dirty="0">
              <a:latin typeface="+mj-lt"/>
              <a:cs typeface="Calibri" panose="020F0502020204030204" pitchFamily="34" charset="0"/>
            </a:endParaRPr>
          </a:p>
          <a:p>
            <a:pPr marL="7144">
              <a:defRPr/>
            </a:pPr>
            <a:r>
              <a:rPr sz="1350" dirty="0">
                <a:latin typeface="Calibri" panose="020F0502020204030204" pitchFamily="34" charset="0"/>
                <a:cs typeface="Calibri" panose="020F0502020204030204" pitchFamily="34" charset="0"/>
              </a:rPr>
              <a:t>(especially </a:t>
            </a:r>
            <a:r>
              <a:rPr sz="1350" spc="-3" dirty="0">
                <a:latin typeface="Calibri" panose="020F0502020204030204" pitchFamily="34" charset="0"/>
                <a:cs typeface="Calibri" panose="020F0502020204030204" pitchFamily="34" charset="0"/>
              </a:rPr>
              <a:t>for far</a:t>
            </a:r>
            <a:r>
              <a:rPr sz="1350" spc="-23" dirty="0">
                <a:latin typeface="Calibri" panose="020F0502020204030204" pitchFamily="34" charset="0"/>
                <a:cs typeface="Calibri" panose="020F0502020204030204" pitchFamily="34" charset="0"/>
              </a:rPr>
              <a:t> </a:t>
            </a:r>
            <a:r>
              <a:rPr sz="1350" dirty="0">
                <a:latin typeface="Calibri" panose="020F0502020204030204" pitchFamily="34" charset="0"/>
                <a:cs typeface="Calibri" panose="020F0502020204030204" pitchFamily="34" charset="0"/>
              </a:rPr>
              <a:t>time-st</a:t>
            </a:r>
            <a:r>
              <a:rPr lang="en-US" sz="1350" dirty="0">
                <a:latin typeface="Calibri" panose="020F0502020204030204" pitchFamily="34" charset="0"/>
                <a:cs typeface="Calibri" panose="020F0502020204030204" pitchFamily="34" charset="0"/>
              </a:rPr>
              <a:t>e</a:t>
            </a:r>
            <a:r>
              <a:rPr sz="1350" dirty="0">
                <a:latin typeface="Calibri" panose="020F0502020204030204" pitchFamily="34" charset="0"/>
                <a:cs typeface="Calibri" panose="020F0502020204030204" pitchFamily="34" charset="0"/>
              </a:rPr>
              <a:t>ps)</a:t>
            </a:r>
          </a:p>
        </p:txBody>
      </p:sp>
      <p:sp>
        <p:nvSpPr>
          <p:cNvPr id="32781" name="object 16">
            <a:extLst>
              <a:ext uri="{FF2B5EF4-FFF2-40B4-BE49-F238E27FC236}">
                <a16:creationId xmlns:a16="http://schemas.microsoft.com/office/drawing/2014/main" id="{EE917CF0-91D3-9E2A-FF25-A24E9F0E8E76}"/>
              </a:ext>
            </a:extLst>
          </p:cNvPr>
          <p:cNvSpPr>
            <a:spLocks noChangeArrowheads="1"/>
          </p:cNvSpPr>
          <p:nvPr/>
        </p:nvSpPr>
        <p:spPr bwMode="auto">
          <a:xfrm>
            <a:off x="2817019" y="2546748"/>
            <a:ext cx="339329" cy="32504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2782" name="object 17">
            <a:extLst>
              <a:ext uri="{FF2B5EF4-FFF2-40B4-BE49-F238E27FC236}">
                <a16:creationId xmlns:a16="http://schemas.microsoft.com/office/drawing/2014/main" id="{E275CF1A-513E-C19F-FB0B-DF0E5E6FC9D4}"/>
              </a:ext>
            </a:extLst>
          </p:cNvPr>
          <p:cNvSpPr>
            <a:spLocks noChangeArrowheads="1"/>
          </p:cNvSpPr>
          <p:nvPr/>
        </p:nvSpPr>
        <p:spPr bwMode="auto">
          <a:xfrm>
            <a:off x="2845594" y="2563416"/>
            <a:ext cx="284560" cy="27027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2783" name="object 18">
            <a:extLst>
              <a:ext uri="{FF2B5EF4-FFF2-40B4-BE49-F238E27FC236}">
                <a16:creationId xmlns:a16="http://schemas.microsoft.com/office/drawing/2014/main" id="{D5140F9C-57AB-1FB7-A8DB-DF493E123BC4}"/>
              </a:ext>
            </a:extLst>
          </p:cNvPr>
          <p:cNvSpPr>
            <a:spLocks/>
          </p:cNvSpPr>
          <p:nvPr/>
        </p:nvSpPr>
        <p:spPr bwMode="auto">
          <a:xfrm>
            <a:off x="2845594" y="2563416"/>
            <a:ext cx="284560" cy="270272"/>
          </a:xfrm>
          <a:custGeom>
            <a:avLst/>
            <a:gdLst>
              <a:gd name="T0" fmla="*/ 108331 w 506730"/>
              <a:gd name="T1" fmla="*/ 0 h 480060"/>
              <a:gd name="T2" fmla="*/ 440816 w 506730"/>
              <a:gd name="T3" fmla="*/ 300227 h 480060"/>
              <a:gd name="T4" fmla="*/ 495046 w 506730"/>
              <a:gd name="T5" fmla="*/ 240283 h 480060"/>
              <a:gd name="T6" fmla="*/ 506603 w 506730"/>
              <a:gd name="T7" fmla="*/ 468502 h 480060"/>
              <a:gd name="T8" fmla="*/ 278510 w 506730"/>
              <a:gd name="T9" fmla="*/ 480060 h 480060"/>
              <a:gd name="T10" fmla="*/ 332612 w 506730"/>
              <a:gd name="T11" fmla="*/ 420115 h 480060"/>
              <a:gd name="T12" fmla="*/ 0 w 506730"/>
              <a:gd name="T13" fmla="*/ 119887 h 480060"/>
              <a:gd name="T14" fmla="*/ 108331 w 506730"/>
              <a:gd name="T15" fmla="*/ 0 h 480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6730" h="480060">
                <a:moveTo>
                  <a:pt x="108331" y="0"/>
                </a:moveTo>
                <a:lnTo>
                  <a:pt x="440816" y="300227"/>
                </a:lnTo>
                <a:lnTo>
                  <a:pt x="495046" y="240283"/>
                </a:lnTo>
                <a:lnTo>
                  <a:pt x="506603" y="468502"/>
                </a:lnTo>
                <a:lnTo>
                  <a:pt x="278510" y="480060"/>
                </a:lnTo>
                <a:lnTo>
                  <a:pt x="332612" y="420115"/>
                </a:lnTo>
                <a:lnTo>
                  <a:pt x="0" y="119887"/>
                </a:lnTo>
                <a:lnTo>
                  <a:pt x="108331" y="0"/>
                </a:lnTo>
                <a:close/>
              </a:path>
            </a:pathLst>
          </a:custGeom>
          <a:noFill/>
          <a:ln w="9525">
            <a:solidFill>
              <a:srgbClr val="497D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19" name="object 19">
            <a:extLst>
              <a:ext uri="{FF2B5EF4-FFF2-40B4-BE49-F238E27FC236}">
                <a16:creationId xmlns:a16="http://schemas.microsoft.com/office/drawing/2014/main" id="{A69C801E-DF2C-0BF1-8957-AC2DF71EBAF2}"/>
              </a:ext>
            </a:extLst>
          </p:cNvPr>
          <p:cNvSpPr txBox="1"/>
          <p:nvPr/>
        </p:nvSpPr>
        <p:spPr>
          <a:xfrm>
            <a:off x="2184798" y="3983831"/>
            <a:ext cx="4760119" cy="838210"/>
          </a:xfrm>
          <a:prstGeom prst="rect">
            <a:avLst/>
          </a:prstGeom>
        </p:spPr>
        <p:txBody>
          <a:bodyPr lIns="0" tIns="7144" rIns="0" bIns="0">
            <a:spAutoFit/>
          </a:bodyPr>
          <a:lstStyle/>
          <a:p>
            <a:pPr marL="479345" indent="-161092">
              <a:buFont typeface="Arial"/>
              <a:buChar char="•"/>
              <a:tabLst>
                <a:tab pos="479345" algn="l"/>
                <a:tab pos="479703" algn="l"/>
              </a:tabLst>
              <a:defRPr/>
            </a:pPr>
            <a:r>
              <a:rPr sz="1350" spc="-3" dirty="0">
                <a:latin typeface="Calibri" panose="020F0502020204030204" pitchFamily="34" charset="0"/>
                <a:cs typeface="Calibri" panose="020F0502020204030204" pitchFamily="34" charset="0"/>
              </a:rPr>
              <a:t>Smaller weigh</a:t>
            </a:r>
            <a:r>
              <a:rPr lang="en-US" sz="1350" spc="-3" dirty="0">
                <a:latin typeface="Calibri" panose="020F0502020204030204" pitchFamily="34" charset="0"/>
                <a:cs typeface="Calibri" panose="020F0502020204030204" pitchFamily="34" charset="0"/>
              </a:rPr>
              <a:t>t</a:t>
            </a:r>
            <a:r>
              <a:rPr sz="1350" spc="-3" dirty="0">
                <a:latin typeface="Calibri" panose="020F0502020204030204" pitchFamily="34" charset="0"/>
                <a:cs typeface="Calibri" panose="020F0502020204030204" pitchFamily="34" charset="0"/>
              </a:rPr>
              <a:t> </a:t>
            </a:r>
            <a:r>
              <a:rPr sz="1350" dirty="0">
                <a:latin typeface="Calibri" panose="020F0502020204030204" pitchFamily="34" charset="0"/>
                <a:cs typeface="Calibri" panose="020F0502020204030204" pitchFamily="34" charset="0"/>
              </a:rPr>
              <a:t>parameters leads to faster gradients</a:t>
            </a:r>
            <a:r>
              <a:rPr sz="1350" spc="-20" dirty="0">
                <a:latin typeface="Calibri" panose="020F0502020204030204" pitchFamily="34" charset="0"/>
                <a:cs typeface="Calibri" panose="020F0502020204030204" pitchFamily="34" charset="0"/>
              </a:rPr>
              <a:t> </a:t>
            </a:r>
            <a:endParaRPr lang="en-US" sz="1350" spc="-20" dirty="0">
              <a:latin typeface="Calibri" panose="020F0502020204030204" pitchFamily="34" charset="0"/>
              <a:cs typeface="Calibri" panose="020F0502020204030204" pitchFamily="34" charset="0"/>
            </a:endParaRPr>
          </a:p>
          <a:p>
            <a:pPr marL="479345" indent="-161092">
              <a:buFont typeface="Arial"/>
              <a:buChar char="•"/>
              <a:tabLst>
                <a:tab pos="479345" algn="l"/>
                <a:tab pos="479703" algn="l"/>
              </a:tabLst>
              <a:defRPr/>
            </a:pPr>
            <a:r>
              <a:rPr sz="1350" dirty="0">
                <a:latin typeface="Calibri" panose="020F0502020204030204" pitchFamily="34" charset="0"/>
                <a:cs typeface="Calibri" panose="020F0502020204030204" pitchFamily="34" charset="0"/>
              </a:rPr>
              <a:t>vanishing</a:t>
            </a:r>
            <a:r>
              <a:rPr lang="en-US" sz="1350" dirty="0">
                <a:latin typeface="Calibri" panose="020F0502020204030204" pitchFamily="34" charset="0"/>
                <a:cs typeface="Calibri" panose="020F0502020204030204" pitchFamily="34" charset="0"/>
              </a:rPr>
              <a:t>:</a:t>
            </a:r>
            <a:endParaRPr sz="1350" dirty="0">
              <a:latin typeface="Calibri" panose="020F0502020204030204" pitchFamily="34" charset="0"/>
              <a:cs typeface="Calibri" panose="020F0502020204030204" pitchFamily="34" charset="0"/>
            </a:endParaRPr>
          </a:p>
          <a:p>
            <a:pPr marL="479345" indent="-161092">
              <a:buFont typeface="Arial"/>
              <a:buChar char="•"/>
              <a:tabLst>
                <a:tab pos="479345" algn="l"/>
                <a:tab pos="479703" algn="l"/>
              </a:tabLst>
              <a:defRPr/>
            </a:pPr>
            <a:r>
              <a:rPr sz="1350" spc="-31" dirty="0">
                <a:latin typeface="Calibri" panose="020F0502020204030204" pitchFamily="34" charset="0"/>
                <a:cs typeface="Calibri" panose="020F0502020204030204" pitchFamily="34" charset="0"/>
              </a:rPr>
              <a:t>Very </a:t>
            </a:r>
            <a:r>
              <a:rPr sz="1350" dirty="0">
                <a:latin typeface="Calibri" panose="020F0502020204030204" pitchFamily="34" charset="0"/>
                <a:cs typeface="Calibri" panose="020F0502020204030204" pitchFamily="34" charset="0"/>
              </a:rPr>
              <a:t>big initial parameters </a:t>
            </a:r>
            <a:r>
              <a:rPr sz="1350" spc="-3" dirty="0">
                <a:latin typeface="Calibri" panose="020F0502020204030204" pitchFamily="34" charset="0"/>
                <a:cs typeface="Calibri" panose="020F0502020204030204" pitchFamily="34" charset="0"/>
              </a:rPr>
              <a:t>make </a:t>
            </a:r>
            <a:r>
              <a:rPr sz="1350" dirty="0">
                <a:latin typeface="Calibri" panose="020F0502020204030204" pitchFamily="34" charset="0"/>
                <a:cs typeface="Calibri" panose="020F0502020204030204" pitchFamily="34" charset="0"/>
              </a:rPr>
              <a:t>the gradient descent to </a:t>
            </a:r>
            <a:r>
              <a:rPr sz="1350" spc="-3" dirty="0">
                <a:latin typeface="Calibri" panose="020F0502020204030204" pitchFamily="34" charset="0"/>
                <a:cs typeface="Calibri" panose="020F0502020204030204" pitchFamily="34" charset="0"/>
              </a:rPr>
              <a:t>diverge fast</a:t>
            </a:r>
            <a:r>
              <a:rPr sz="1350" spc="-11" dirty="0">
                <a:latin typeface="Calibri" panose="020F0502020204030204" pitchFamily="34" charset="0"/>
                <a:cs typeface="Calibri" panose="020F0502020204030204" pitchFamily="34" charset="0"/>
              </a:rPr>
              <a:t> </a:t>
            </a:r>
            <a:r>
              <a:rPr sz="1350" dirty="0">
                <a:latin typeface="Calibri" panose="020F0502020204030204" pitchFamily="34" charset="0"/>
                <a:cs typeface="Calibri" panose="020F0502020204030204" pitchFamily="34" charset="0"/>
              </a:rPr>
              <a:t>(explode).</a:t>
            </a:r>
          </a:p>
        </p:txBody>
      </p:sp>
      <p:sp>
        <p:nvSpPr>
          <p:cNvPr id="32785" name="object 20">
            <a:extLst>
              <a:ext uri="{FF2B5EF4-FFF2-40B4-BE49-F238E27FC236}">
                <a16:creationId xmlns:a16="http://schemas.microsoft.com/office/drawing/2014/main" id="{D220005A-273B-6BEF-C1E8-98FAD896D702}"/>
              </a:ext>
            </a:extLst>
          </p:cNvPr>
          <p:cNvSpPr>
            <a:spLocks noChangeArrowheads="1"/>
          </p:cNvSpPr>
          <p:nvPr/>
        </p:nvSpPr>
        <p:spPr bwMode="auto">
          <a:xfrm>
            <a:off x="4123135" y="2932510"/>
            <a:ext cx="396478" cy="24169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2786" name="object 21">
            <a:extLst>
              <a:ext uri="{FF2B5EF4-FFF2-40B4-BE49-F238E27FC236}">
                <a16:creationId xmlns:a16="http://schemas.microsoft.com/office/drawing/2014/main" id="{84C09847-3801-7573-B200-8E0471B5B188}"/>
              </a:ext>
            </a:extLst>
          </p:cNvPr>
          <p:cNvSpPr>
            <a:spLocks noChangeArrowheads="1"/>
          </p:cNvSpPr>
          <p:nvPr/>
        </p:nvSpPr>
        <p:spPr bwMode="auto">
          <a:xfrm>
            <a:off x="4226719" y="3013472"/>
            <a:ext cx="342900" cy="1809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32787" name="object 22">
            <a:extLst>
              <a:ext uri="{FF2B5EF4-FFF2-40B4-BE49-F238E27FC236}">
                <a16:creationId xmlns:a16="http://schemas.microsoft.com/office/drawing/2014/main" id="{CFDA3AA9-20C7-D36A-6C56-AED4B205DBAC}"/>
              </a:ext>
            </a:extLst>
          </p:cNvPr>
          <p:cNvSpPr>
            <a:spLocks/>
          </p:cNvSpPr>
          <p:nvPr/>
        </p:nvSpPr>
        <p:spPr bwMode="auto">
          <a:xfrm>
            <a:off x="4149329" y="2951560"/>
            <a:ext cx="342900" cy="182165"/>
          </a:xfrm>
          <a:custGeom>
            <a:avLst/>
            <a:gdLst>
              <a:gd name="T0" fmla="*/ 0 w 609600"/>
              <a:gd name="T1" fmla="*/ 80772 h 323214"/>
              <a:gd name="T2" fmla="*/ 448056 w 609600"/>
              <a:gd name="T3" fmla="*/ 80772 h 323214"/>
              <a:gd name="T4" fmla="*/ 448056 w 609600"/>
              <a:gd name="T5" fmla="*/ 0 h 323214"/>
              <a:gd name="T6" fmla="*/ 609600 w 609600"/>
              <a:gd name="T7" fmla="*/ 161544 h 323214"/>
              <a:gd name="T8" fmla="*/ 448056 w 609600"/>
              <a:gd name="T9" fmla="*/ 323088 h 323214"/>
              <a:gd name="T10" fmla="*/ 448056 w 609600"/>
              <a:gd name="T11" fmla="*/ 242316 h 323214"/>
              <a:gd name="T12" fmla="*/ 0 w 609600"/>
              <a:gd name="T13" fmla="*/ 242316 h 323214"/>
              <a:gd name="T14" fmla="*/ 0 w 609600"/>
              <a:gd name="T15" fmla="*/ 80772 h 323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600" h="323214">
                <a:moveTo>
                  <a:pt x="0" y="80772"/>
                </a:moveTo>
                <a:lnTo>
                  <a:pt x="448056" y="80772"/>
                </a:lnTo>
                <a:lnTo>
                  <a:pt x="448056" y="0"/>
                </a:lnTo>
                <a:lnTo>
                  <a:pt x="609600" y="161544"/>
                </a:lnTo>
                <a:lnTo>
                  <a:pt x="448056" y="323088"/>
                </a:lnTo>
                <a:lnTo>
                  <a:pt x="448056" y="242316"/>
                </a:lnTo>
                <a:lnTo>
                  <a:pt x="0" y="242316"/>
                </a:lnTo>
                <a:lnTo>
                  <a:pt x="0" y="80772"/>
                </a:lnTo>
                <a:close/>
              </a:path>
            </a:pathLst>
          </a:custGeom>
          <a:noFill/>
          <a:ln w="9144">
            <a:solidFill>
              <a:srgbClr val="497DB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32788" name="object 23">
            <a:extLst>
              <a:ext uri="{FF2B5EF4-FFF2-40B4-BE49-F238E27FC236}">
                <a16:creationId xmlns:a16="http://schemas.microsoft.com/office/drawing/2014/main" id="{5E7904E6-26E6-7E3D-E86E-A1E25C29F12B}"/>
              </a:ext>
            </a:extLst>
          </p:cNvPr>
          <p:cNvSpPr>
            <a:spLocks/>
          </p:cNvSpPr>
          <p:nvPr/>
        </p:nvSpPr>
        <p:spPr bwMode="auto">
          <a:xfrm>
            <a:off x="4261247" y="2595563"/>
            <a:ext cx="219075" cy="0"/>
          </a:xfrm>
          <a:custGeom>
            <a:avLst/>
            <a:gdLst>
              <a:gd name="T0" fmla="*/ 0 w 390525"/>
              <a:gd name="T1" fmla="*/ 390143 w 390525"/>
            </a:gdLst>
            <a:ahLst/>
            <a:cxnLst>
              <a:cxn ang="0">
                <a:pos x="T0" y="0"/>
              </a:cxn>
              <a:cxn ang="0">
                <a:pos x="T1" y="0"/>
              </a:cxn>
            </a:cxnLst>
            <a:rect l="0" t="0" r="r" b="b"/>
            <a:pathLst>
              <a:path w="390525">
                <a:moveTo>
                  <a:pt x="0" y="0"/>
                </a:moveTo>
                <a:lnTo>
                  <a:pt x="390143" y="0"/>
                </a:lnTo>
              </a:path>
            </a:pathLst>
          </a:custGeom>
          <a:noFill/>
          <a:ln w="1523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24" name="object 24">
            <a:extLst>
              <a:ext uri="{FF2B5EF4-FFF2-40B4-BE49-F238E27FC236}">
                <a16:creationId xmlns:a16="http://schemas.microsoft.com/office/drawing/2014/main" id="{87BF8CE7-7EB1-9927-B1ED-997130867342}"/>
              </a:ext>
            </a:extLst>
          </p:cNvPr>
          <p:cNvSpPr txBox="1"/>
          <p:nvPr/>
        </p:nvSpPr>
        <p:spPr>
          <a:xfrm>
            <a:off x="4260056" y="2399110"/>
            <a:ext cx="215504" cy="322685"/>
          </a:xfrm>
          <a:prstGeom prst="rect">
            <a:avLst/>
          </a:prstGeom>
        </p:spPr>
        <p:txBody>
          <a:bodyPr lIns="0" tIns="7144" rIns="0" bIns="0">
            <a:spAutoFit/>
          </a:bodyPr>
          <a:lstStyle>
            <a:lvl1pPr marL="952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1350">
                <a:latin typeface="DejaVu Sans"/>
                <a:ea typeface="DejaVu Sans"/>
                <a:cs typeface="DejaVu Sans"/>
              </a:rPr>
              <a:t>𝝏𝒉</a:t>
            </a:r>
            <a:r>
              <a:rPr lang="en-US" altLang="en-US" sz="1050" baseline="-15000">
                <a:latin typeface="DejaVu Sans"/>
                <a:ea typeface="DejaVu Sans"/>
                <a:cs typeface="DejaVu Sans"/>
              </a:rPr>
              <a:t>𝑡</a:t>
            </a:r>
          </a:p>
        </p:txBody>
      </p:sp>
      <p:sp>
        <p:nvSpPr>
          <p:cNvPr id="25" name="object 25">
            <a:extLst>
              <a:ext uri="{FF2B5EF4-FFF2-40B4-BE49-F238E27FC236}">
                <a16:creationId xmlns:a16="http://schemas.microsoft.com/office/drawing/2014/main" id="{3EAED109-3C83-9B85-B430-D6E8C2653FE8}"/>
              </a:ext>
            </a:extLst>
          </p:cNvPr>
          <p:cNvSpPr txBox="1"/>
          <p:nvPr/>
        </p:nvSpPr>
        <p:spPr>
          <a:xfrm>
            <a:off x="4254104" y="2583657"/>
            <a:ext cx="228600" cy="322685"/>
          </a:xfrm>
          <a:prstGeom prst="rect">
            <a:avLst/>
          </a:prstGeom>
        </p:spPr>
        <p:txBody>
          <a:bodyPr lIns="0" tIns="7144" rIns="0" bIns="0">
            <a:spAutoFit/>
          </a:bodyPr>
          <a:lstStyle>
            <a:lvl1pPr marL="952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1350">
                <a:latin typeface="DejaVu Sans"/>
                <a:ea typeface="DejaVu Sans"/>
                <a:cs typeface="DejaVu Sans"/>
              </a:rPr>
              <a:t>𝝏𝒉</a:t>
            </a:r>
            <a:r>
              <a:rPr lang="en-US" altLang="en-US" sz="1050" baseline="-15000">
                <a:latin typeface="DejaVu Sans"/>
                <a:ea typeface="DejaVu Sans"/>
                <a:cs typeface="DejaVu Sans"/>
              </a:rPr>
              <a:t>0</a:t>
            </a:r>
          </a:p>
        </p:txBody>
      </p:sp>
      <p:sp>
        <p:nvSpPr>
          <p:cNvPr id="26" name="object 26">
            <a:extLst>
              <a:ext uri="{FF2B5EF4-FFF2-40B4-BE49-F238E27FC236}">
                <a16:creationId xmlns:a16="http://schemas.microsoft.com/office/drawing/2014/main" id="{A808132B-5359-B6AD-9D75-B6AE76644FFE}"/>
              </a:ext>
            </a:extLst>
          </p:cNvPr>
          <p:cNvSpPr txBox="1"/>
          <p:nvPr/>
        </p:nvSpPr>
        <p:spPr>
          <a:xfrm>
            <a:off x="4508898" y="2496742"/>
            <a:ext cx="111919" cy="214963"/>
          </a:xfrm>
          <a:prstGeom prst="rect">
            <a:avLst/>
          </a:prstGeom>
        </p:spPr>
        <p:txBody>
          <a:bodyPr lIns="0" tIns="7144" rIns="0" bIns="0">
            <a:spAutoFit/>
          </a:bodyPr>
          <a:lstStyle/>
          <a:p>
            <a:pPr marL="7144">
              <a:spcBef>
                <a:spcPts val="56"/>
              </a:spcBef>
              <a:defRPr/>
            </a:pPr>
            <a:r>
              <a:rPr sz="1350" spc="-93" dirty="0">
                <a:latin typeface="DejaVu Sans"/>
                <a:cs typeface="DejaVu Sans"/>
              </a:rPr>
              <a:t>=</a:t>
            </a:r>
            <a:endParaRPr sz="1350">
              <a:latin typeface="DejaVu Sans"/>
              <a:cs typeface="DejaVu Sans"/>
            </a:endParaRPr>
          </a:p>
        </p:txBody>
      </p:sp>
      <p:sp>
        <p:nvSpPr>
          <p:cNvPr id="32792" name="object 27">
            <a:extLst>
              <a:ext uri="{FF2B5EF4-FFF2-40B4-BE49-F238E27FC236}">
                <a16:creationId xmlns:a16="http://schemas.microsoft.com/office/drawing/2014/main" id="{43A6C8DA-6956-7B95-33D9-5949338B01A5}"/>
              </a:ext>
            </a:extLst>
          </p:cNvPr>
          <p:cNvSpPr>
            <a:spLocks/>
          </p:cNvSpPr>
          <p:nvPr/>
        </p:nvSpPr>
        <p:spPr bwMode="auto">
          <a:xfrm>
            <a:off x="4648200" y="2595563"/>
            <a:ext cx="330994" cy="0"/>
          </a:xfrm>
          <a:custGeom>
            <a:avLst/>
            <a:gdLst>
              <a:gd name="T0" fmla="*/ 0 w 588645"/>
              <a:gd name="T1" fmla="*/ 588263 w 588645"/>
            </a:gdLst>
            <a:ahLst/>
            <a:cxnLst>
              <a:cxn ang="0">
                <a:pos x="T0" y="0"/>
              </a:cxn>
              <a:cxn ang="0">
                <a:pos x="T1" y="0"/>
              </a:cxn>
            </a:cxnLst>
            <a:rect l="0" t="0" r="r" b="b"/>
            <a:pathLst>
              <a:path w="588645">
                <a:moveTo>
                  <a:pt x="0" y="0"/>
                </a:moveTo>
                <a:lnTo>
                  <a:pt x="588263" y="0"/>
                </a:lnTo>
              </a:path>
            </a:pathLst>
          </a:custGeom>
          <a:noFill/>
          <a:ln w="1523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28" name="object 28">
            <a:extLst>
              <a:ext uri="{FF2B5EF4-FFF2-40B4-BE49-F238E27FC236}">
                <a16:creationId xmlns:a16="http://schemas.microsoft.com/office/drawing/2014/main" id="{60F946FB-CA53-A3D3-EA81-32866920A0F2}"/>
              </a:ext>
            </a:extLst>
          </p:cNvPr>
          <p:cNvSpPr txBox="1"/>
          <p:nvPr/>
        </p:nvSpPr>
        <p:spPr>
          <a:xfrm>
            <a:off x="4702969" y="2399110"/>
            <a:ext cx="215504" cy="322685"/>
          </a:xfrm>
          <a:prstGeom prst="rect">
            <a:avLst/>
          </a:prstGeom>
        </p:spPr>
        <p:txBody>
          <a:bodyPr lIns="0" tIns="7144" rIns="0" bIns="0">
            <a:spAutoFit/>
          </a:bodyPr>
          <a:lstStyle>
            <a:lvl1pPr marL="952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1350">
                <a:latin typeface="DejaVu Sans"/>
                <a:ea typeface="DejaVu Sans"/>
                <a:cs typeface="DejaVu Sans"/>
              </a:rPr>
              <a:t>𝝏𝒉</a:t>
            </a:r>
            <a:r>
              <a:rPr lang="en-US" altLang="en-US" sz="1050" baseline="-15000">
                <a:latin typeface="DejaVu Sans"/>
                <a:ea typeface="DejaVu Sans"/>
                <a:cs typeface="DejaVu Sans"/>
              </a:rPr>
              <a:t>𝑡</a:t>
            </a:r>
          </a:p>
        </p:txBody>
      </p:sp>
      <p:sp>
        <p:nvSpPr>
          <p:cNvPr id="29" name="object 29">
            <a:extLst>
              <a:ext uri="{FF2B5EF4-FFF2-40B4-BE49-F238E27FC236}">
                <a16:creationId xmlns:a16="http://schemas.microsoft.com/office/drawing/2014/main" id="{34A70C8F-A33E-50F3-0170-423200511D85}"/>
              </a:ext>
            </a:extLst>
          </p:cNvPr>
          <p:cNvSpPr txBox="1"/>
          <p:nvPr/>
        </p:nvSpPr>
        <p:spPr>
          <a:xfrm>
            <a:off x="4641057" y="2609850"/>
            <a:ext cx="341710" cy="161102"/>
          </a:xfrm>
          <a:prstGeom prst="rect">
            <a:avLst/>
          </a:prstGeom>
        </p:spPr>
        <p:txBody>
          <a:bodyPr lIns="0" tIns="7144" rIns="0" bIns="0">
            <a:spAutoFit/>
          </a:bodyPr>
          <a:lstStyle>
            <a:lvl1pPr marL="952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1500" baseline="11000">
                <a:latin typeface="DejaVu Sans"/>
                <a:ea typeface="DejaVu Sans"/>
                <a:cs typeface="DejaVu Sans"/>
              </a:rPr>
              <a:t>𝝏𝒉</a:t>
            </a:r>
            <a:r>
              <a:rPr lang="en-US" altLang="en-US" sz="675">
                <a:latin typeface="DejaVu Sans"/>
                <a:ea typeface="DejaVu Sans"/>
                <a:cs typeface="DejaVu Sans"/>
              </a:rPr>
              <a:t>𝑡−1</a:t>
            </a:r>
          </a:p>
        </p:txBody>
      </p:sp>
      <p:sp>
        <p:nvSpPr>
          <p:cNvPr id="30" name="object 30">
            <a:extLst>
              <a:ext uri="{FF2B5EF4-FFF2-40B4-BE49-F238E27FC236}">
                <a16:creationId xmlns:a16="http://schemas.microsoft.com/office/drawing/2014/main" id="{E4AC155C-9D20-00FF-5996-4960C2ED9FC9}"/>
              </a:ext>
            </a:extLst>
          </p:cNvPr>
          <p:cNvSpPr txBox="1"/>
          <p:nvPr/>
        </p:nvSpPr>
        <p:spPr>
          <a:xfrm>
            <a:off x="5001816" y="2496741"/>
            <a:ext cx="246459" cy="630461"/>
          </a:xfrm>
          <a:prstGeom prst="rect">
            <a:avLst/>
          </a:prstGeom>
        </p:spPr>
        <p:txBody>
          <a:bodyPr lIns="0" tIns="7144" rIns="0" bIns="0">
            <a:spAutoFit/>
          </a:bodyPr>
          <a:lstStyle>
            <a:lvl1pPr marL="952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1350">
                <a:latin typeface="DejaVu Sans"/>
                <a:ea typeface="DejaVu Sans"/>
                <a:cs typeface="DejaVu Sans"/>
              </a:rPr>
              <a:t>∙ ⋯ ∙</a:t>
            </a:r>
          </a:p>
        </p:txBody>
      </p:sp>
      <p:sp>
        <p:nvSpPr>
          <p:cNvPr id="32796" name="object 31">
            <a:extLst>
              <a:ext uri="{FF2B5EF4-FFF2-40B4-BE49-F238E27FC236}">
                <a16:creationId xmlns:a16="http://schemas.microsoft.com/office/drawing/2014/main" id="{01809B73-4491-1D5D-8245-58C177876727}"/>
              </a:ext>
            </a:extLst>
          </p:cNvPr>
          <p:cNvSpPr>
            <a:spLocks/>
          </p:cNvSpPr>
          <p:nvPr/>
        </p:nvSpPr>
        <p:spPr bwMode="auto">
          <a:xfrm>
            <a:off x="5269706" y="2595563"/>
            <a:ext cx="219075" cy="0"/>
          </a:xfrm>
          <a:custGeom>
            <a:avLst/>
            <a:gdLst>
              <a:gd name="T0" fmla="*/ 0 w 390525"/>
              <a:gd name="T1" fmla="*/ 390143 w 390525"/>
            </a:gdLst>
            <a:ahLst/>
            <a:cxnLst>
              <a:cxn ang="0">
                <a:pos x="T0" y="0"/>
              </a:cxn>
              <a:cxn ang="0">
                <a:pos x="T1" y="0"/>
              </a:cxn>
            </a:cxnLst>
            <a:rect l="0" t="0" r="r" b="b"/>
            <a:pathLst>
              <a:path w="390525">
                <a:moveTo>
                  <a:pt x="0" y="0"/>
                </a:moveTo>
                <a:lnTo>
                  <a:pt x="390143" y="0"/>
                </a:lnTo>
              </a:path>
            </a:pathLst>
          </a:custGeom>
          <a:noFill/>
          <a:ln w="1523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32797" name="object 32">
            <a:extLst>
              <a:ext uri="{FF2B5EF4-FFF2-40B4-BE49-F238E27FC236}">
                <a16:creationId xmlns:a16="http://schemas.microsoft.com/office/drawing/2014/main" id="{60851CC7-FB7D-137C-3ABE-6EA4EF8A156A}"/>
              </a:ext>
            </a:extLst>
          </p:cNvPr>
          <p:cNvSpPr>
            <a:spLocks/>
          </p:cNvSpPr>
          <p:nvPr/>
        </p:nvSpPr>
        <p:spPr bwMode="auto">
          <a:xfrm>
            <a:off x="5582842" y="2595563"/>
            <a:ext cx="220265" cy="0"/>
          </a:xfrm>
          <a:custGeom>
            <a:avLst/>
            <a:gdLst>
              <a:gd name="T0" fmla="*/ 0 w 390525"/>
              <a:gd name="T1" fmla="*/ 390143 w 390525"/>
            </a:gdLst>
            <a:ahLst/>
            <a:cxnLst>
              <a:cxn ang="0">
                <a:pos x="T0" y="0"/>
              </a:cxn>
              <a:cxn ang="0">
                <a:pos x="T1" y="0"/>
              </a:cxn>
            </a:cxnLst>
            <a:rect l="0" t="0" r="r" b="b"/>
            <a:pathLst>
              <a:path w="390525">
                <a:moveTo>
                  <a:pt x="0" y="0"/>
                </a:moveTo>
                <a:lnTo>
                  <a:pt x="390143" y="0"/>
                </a:lnTo>
              </a:path>
            </a:pathLst>
          </a:custGeom>
          <a:noFill/>
          <a:ln w="1523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33" name="object 33">
            <a:extLst>
              <a:ext uri="{FF2B5EF4-FFF2-40B4-BE49-F238E27FC236}">
                <a16:creationId xmlns:a16="http://schemas.microsoft.com/office/drawing/2014/main" id="{86C283D6-29EB-4714-42A4-1746E39E36ED}"/>
              </a:ext>
            </a:extLst>
          </p:cNvPr>
          <p:cNvSpPr txBox="1"/>
          <p:nvPr/>
        </p:nvSpPr>
        <p:spPr>
          <a:xfrm>
            <a:off x="5262562" y="2399110"/>
            <a:ext cx="2225279" cy="214963"/>
          </a:xfrm>
          <a:prstGeom prst="rect">
            <a:avLst/>
          </a:prstGeom>
        </p:spPr>
        <p:txBody>
          <a:bodyPr lIns="0" tIns="7144" rIns="0" bIns="0">
            <a:spAutoFit/>
          </a:bodyPr>
          <a:lstStyle>
            <a:lvl1pPr marL="9525">
              <a:tabLst>
                <a:tab pos="427038" algn="l"/>
              </a:tabLst>
              <a:defRPr>
                <a:solidFill>
                  <a:schemeClr val="tx1"/>
                </a:solidFill>
                <a:latin typeface="Arial" panose="020B0604020202020204" pitchFamily="34" charset="0"/>
                <a:cs typeface="Arial" panose="020B0604020202020204" pitchFamily="34" charset="0"/>
              </a:defRPr>
            </a:lvl1pPr>
            <a:lvl2pPr marL="742950" indent="-285750">
              <a:tabLst>
                <a:tab pos="427038" algn="l"/>
              </a:tabLst>
              <a:defRPr>
                <a:solidFill>
                  <a:schemeClr val="tx1"/>
                </a:solidFill>
                <a:latin typeface="Arial" panose="020B0604020202020204" pitchFamily="34" charset="0"/>
                <a:cs typeface="Arial" panose="020B0604020202020204" pitchFamily="34" charset="0"/>
              </a:defRPr>
            </a:lvl2pPr>
            <a:lvl3pPr marL="1143000" indent="-228600">
              <a:tabLst>
                <a:tab pos="427038" algn="l"/>
              </a:tabLst>
              <a:defRPr>
                <a:solidFill>
                  <a:schemeClr val="tx1"/>
                </a:solidFill>
                <a:latin typeface="Arial" panose="020B0604020202020204" pitchFamily="34" charset="0"/>
                <a:cs typeface="Arial" panose="020B0604020202020204" pitchFamily="34" charset="0"/>
              </a:defRPr>
            </a:lvl3pPr>
            <a:lvl4pPr marL="1600200" indent="-228600">
              <a:tabLst>
                <a:tab pos="427038" algn="l"/>
              </a:tabLst>
              <a:defRPr>
                <a:solidFill>
                  <a:schemeClr val="tx1"/>
                </a:solidFill>
                <a:latin typeface="Arial" panose="020B0604020202020204" pitchFamily="34" charset="0"/>
                <a:cs typeface="Arial" panose="020B0604020202020204" pitchFamily="34" charset="0"/>
              </a:defRPr>
            </a:lvl4pPr>
            <a:lvl5pPr marL="2057400" indent="-228600">
              <a:tabLst>
                <a:tab pos="427038"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427038"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427038"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427038"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427038" algn="l"/>
              </a:tabLs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1350">
                <a:latin typeface="DejaVu Sans"/>
                <a:ea typeface="DejaVu Sans"/>
                <a:cs typeface="DejaVu Sans"/>
              </a:rPr>
              <a:t>𝝏𝒉</a:t>
            </a:r>
            <a:r>
              <a:rPr lang="en-US" altLang="en-US" sz="1050" baseline="-15000">
                <a:latin typeface="DejaVu Sans"/>
                <a:ea typeface="DejaVu Sans"/>
                <a:cs typeface="DejaVu Sans"/>
              </a:rPr>
              <a:t>3	</a:t>
            </a:r>
            <a:r>
              <a:rPr lang="en-US" altLang="en-US" sz="1350">
                <a:latin typeface="DejaVu Sans"/>
                <a:ea typeface="DejaVu Sans"/>
                <a:cs typeface="DejaVu Sans"/>
              </a:rPr>
              <a:t>𝝏𝒉</a:t>
            </a:r>
            <a:r>
              <a:rPr lang="en-US" altLang="en-US" sz="1050" baseline="-15000">
                <a:latin typeface="DejaVu Sans"/>
                <a:ea typeface="DejaVu Sans"/>
                <a:cs typeface="DejaVu Sans"/>
              </a:rPr>
              <a:t>2</a:t>
            </a:r>
          </a:p>
        </p:txBody>
      </p:sp>
      <p:sp>
        <p:nvSpPr>
          <p:cNvPr id="34" name="object 34">
            <a:extLst>
              <a:ext uri="{FF2B5EF4-FFF2-40B4-BE49-F238E27FC236}">
                <a16:creationId xmlns:a16="http://schemas.microsoft.com/office/drawing/2014/main" id="{844B9F4D-5DAB-005B-FB16-77CF10AD38D2}"/>
              </a:ext>
            </a:extLst>
          </p:cNvPr>
          <p:cNvSpPr txBox="1"/>
          <p:nvPr/>
        </p:nvSpPr>
        <p:spPr>
          <a:xfrm>
            <a:off x="5511404" y="2496741"/>
            <a:ext cx="364331" cy="630461"/>
          </a:xfrm>
          <a:prstGeom prst="rect">
            <a:avLst/>
          </a:prstGeom>
        </p:spPr>
        <p:txBody>
          <a:bodyPr lIns="0" tIns="7144" rIns="0" bIns="0">
            <a:spAutoFit/>
          </a:bodyPr>
          <a:lstStyle>
            <a:lvl1pPr marL="9525">
              <a:tabLst>
                <a:tab pos="425450" algn="l"/>
              </a:tabLst>
              <a:defRPr>
                <a:solidFill>
                  <a:schemeClr val="tx1"/>
                </a:solidFill>
                <a:latin typeface="Arial" panose="020B0604020202020204" pitchFamily="34" charset="0"/>
                <a:cs typeface="Arial" panose="020B0604020202020204" pitchFamily="34" charset="0"/>
              </a:defRPr>
            </a:lvl1pPr>
            <a:lvl2pPr marL="742950" indent="-285750">
              <a:tabLst>
                <a:tab pos="425450" algn="l"/>
              </a:tabLst>
              <a:defRPr>
                <a:solidFill>
                  <a:schemeClr val="tx1"/>
                </a:solidFill>
                <a:latin typeface="Arial" panose="020B0604020202020204" pitchFamily="34" charset="0"/>
                <a:cs typeface="Arial" panose="020B0604020202020204" pitchFamily="34" charset="0"/>
              </a:defRPr>
            </a:lvl2pPr>
            <a:lvl3pPr marL="1143000" indent="-228600">
              <a:tabLst>
                <a:tab pos="425450" algn="l"/>
              </a:tabLst>
              <a:defRPr>
                <a:solidFill>
                  <a:schemeClr val="tx1"/>
                </a:solidFill>
                <a:latin typeface="Arial" panose="020B0604020202020204" pitchFamily="34" charset="0"/>
                <a:cs typeface="Arial" panose="020B0604020202020204" pitchFamily="34" charset="0"/>
              </a:defRPr>
            </a:lvl3pPr>
            <a:lvl4pPr marL="1600200" indent="-228600">
              <a:tabLst>
                <a:tab pos="425450" algn="l"/>
              </a:tabLst>
              <a:defRPr>
                <a:solidFill>
                  <a:schemeClr val="tx1"/>
                </a:solidFill>
                <a:latin typeface="Arial" panose="020B0604020202020204" pitchFamily="34" charset="0"/>
                <a:cs typeface="Arial" panose="020B0604020202020204" pitchFamily="34" charset="0"/>
              </a:defRPr>
            </a:lvl4pPr>
            <a:lvl5pPr marL="2057400" indent="-228600">
              <a:tabLst>
                <a:tab pos="42545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42545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42545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42545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425450" algn="l"/>
              </a:tabLs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1350">
                <a:latin typeface="DejaVu Sans"/>
                <a:ea typeface="DejaVu Sans"/>
                <a:cs typeface="DejaVu Sans"/>
              </a:rPr>
              <a:t>∙	∙</a:t>
            </a:r>
          </a:p>
        </p:txBody>
      </p:sp>
      <p:sp>
        <p:nvSpPr>
          <p:cNvPr id="32800" name="object 35">
            <a:extLst>
              <a:ext uri="{FF2B5EF4-FFF2-40B4-BE49-F238E27FC236}">
                <a16:creationId xmlns:a16="http://schemas.microsoft.com/office/drawing/2014/main" id="{999390EB-0BEC-D108-41EB-D7107C27BD97}"/>
              </a:ext>
            </a:extLst>
          </p:cNvPr>
          <p:cNvSpPr>
            <a:spLocks/>
          </p:cNvSpPr>
          <p:nvPr/>
        </p:nvSpPr>
        <p:spPr bwMode="auto">
          <a:xfrm>
            <a:off x="5895975" y="2595563"/>
            <a:ext cx="220266" cy="0"/>
          </a:xfrm>
          <a:custGeom>
            <a:avLst/>
            <a:gdLst>
              <a:gd name="T0" fmla="*/ 0 w 390525"/>
              <a:gd name="T1" fmla="*/ 390144 w 390525"/>
            </a:gdLst>
            <a:ahLst/>
            <a:cxnLst>
              <a:cxn ang="0">
                <a:pos x="T0" y="0"/>
              </a:cxn>
              <a:cxn ang="0">
                <a:pos x="T1" y="0"/>
              </a:cxn>
            </a:cxnLst>
            <a:rect l="0" t="0" r="r" b="b"/>
            <a:pathLst>
              <a:path w="390525">
                <a:moveTo>
                  <a:pt x="0" y="0"/>
                </a:moveTo>
                <a:lnTo>
                  <a:pt x="390144" y="0"/>
                </a:lnTo>
              </a:path>
            </a:pathLst>
          </a:custGeom>
          <a:noFill/>
          <a:ln w="1523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350"/>
          </a:p>
        </p:txBody>
      </p:sp>
      <p:sp>
        <p:nvSpPr>
          <p:cNvPr id="36" name="object 36">
            <a:extLst>
              <a:ext uri="{FF2B5EF4-FFF2-40B4-BE49-F238E27FC236}">
                <a16:creationId xmlns:a16="http://schemas.microsoft.com/office/drawing/2014/main" id="{64BF0783-ABC7-D34E-CF19-5E9438B325E7}"/>
              </a:ext>
            </a:extLst>
          </p:cNvPr>
          <p:cNvSpPr txBox="1"/>
          <p:nvPr/>
        </p:nvSpPr>
        <p:spPr>
          <a:xfrm>
            <a:off x="5891213" y="2399110"/>
            <a:ext cx="315516" cy="214963"/>
          </a:xfrm>
          <a:prstGeom prst="rect">
            <a:avLst/>
          </a:prstGeom>
        </p:spPr>
        <p:txBody>
          <a:bodyPr lIns="0" tIns="7144" rIns="0" bIns="0">
            <a:spAutoFit/>
          </a:bodyPr>
          <a:lstStyle>
            <a:lvl1pPr marL="952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1350">
                <a:latin typeface="DejaVu Sans"/>
                <a:ea typeface="DejaVu Sans"/>
                <a:cs typeface="DejaVu Sans"/>
              </a:rPr>
              <a:t>𝝏𝒉</a:t>
            </a:r>
            <a:r>
              <a:rPr lang="en-US" altLang="en-US" sz="1050" baseline="-15000">
                <a:latin typeface="DejaVu Sans"/>
                <a:ea typeface="DejaVu Sans"/>
                <a:cs typeface="DejaVu Sans"/>
              </a:rPr>
              <a:t>1</a:t>
            </a:r>
          </a:p>
        </p:txBody>
      </p:sp>
      <p:sp>
        <p:nvSpPr>
          <p:cNvPr id="37" name="object 37">
            <a:extLst>
              <a:ext uri="{FF2B5EF4-FFF2-40B4-BE49-F238E27FC236}">
                <a16:creationId xmlns:a16="http://schemas.microsoft.com/office/drawing/2014/main" id="{8EC39B8E-CE10-8E88-3E73-9E48A11EE517}"/>
              </a:ext>
            </a:extLst>
          </p:cNvPr>
          <p:cNvSpPr txBox="1"/>
          <p:nvPr/>
        </p:nvSpPr>
        <p:spPr>
          <a:xfrm>
            <a:off x="5262563" y="2583657"/>
            <a:ext cx="1035844" cy="422712"/>
          </a:xfrm>
          <a:prstGeom prst="rect">
            <a:avLst/>
          </a:prstGeom>
        </p:spPr>
        <p:txBody>
          <a:bodyPr lIns="0" tIns="7144" rIns="0" bIns="0">
            <a:spAutoFit/>
          </a:bodyPr>
          <a:lstStyle>
            <a:lvl1pPr marL="9525">
              <a:tabLst>
                <a:tab pos="428625" algn="l"/>
                <a:tab pos="844550" algn="l"/>
              </a:tabLst>
              <a:defRPr>
                <a:solidFill>
                  <a:schemeClr val="tx1"/>
                </a:solidFill>
                <a:latin typeface="Arial" panose="020B0604020202020204" pitchFamily="34" charset="0"/>
                <a:cs typeface="Arial" panose="020B0604020202020204" pitchFamily="34" charset="0"/>
              </a:defRPr>
            </a:lvl1pPr>
            <a:lvl2pPr marL="742950" indent="-285750">
              <a:tabLst>
                <a:tab pos="428625" algn="l"/>
                <a:tab pos="844550" algn="l"/>
              </a:tabLst>
              <a:defRPr>
                <a:solidFill>
                  <a:schemeClr val="tx1"/>
                </a:solidFill>
                <a:latin typeface="Arial" panose="020B0604020202020204" pitchFamily="34" charset="0"/>
                <a:cs typeface="Arial" panose="020B0604020202020204" pitchFamily="34" charset="0"/>
              </a:defRPr>
            </a:lvl2pPr>
            <a:lvl3pPr marL="1143000" indent="-228600">
              <a:tabLst>
                <a:tab pos="428625" algn="l"/>
                <a:tab pos="844550" algn="l"/>
              </a:tabLst>
              <a:defRPr>
                <a:solidFill>
                  <a:schemeClr val="tx1"/>
                </a:solidFill>
                <a:latin typeface="Arial" panose="020B0604020202020204" pitchFamily="34" charset="0"/>
                <a:cs typeface="Arial" panose="020B0604020202020204" pitchFamily="34" charset="0"/>
              </a:defRPr>
            </a:lvl3pPr>
            <a:lvl4pPr marL="1600200" indent="-228600">
              <a:tabLst>
                <a:tab pos="428625" algn="l"/>
                <a:tab pos="844550" algn="l"/>
              </a:tabLst>
              <a:defRPr>
                <a:solidFill>
                  <a:schemeClr val="tx1"/>
                </a:solidFill>
                <a:latin typeface="Arial" panose="020B0604020202020204" pitchFamily="34" charset="0"/>
                <a:cs typeface="Arial" panose="020B0604020202020204" pitchFamily="34" charset="0"/>
              </a:defRPr>
            </a:lvl4pPr>
            <a:lvl5pPr marL="2057400" indent="-228600">
              <a:tabLst>
                <a:tab pos="428625" algn="l"/>
                <a:tab pos="84455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428625" algn="l"/>
                <a:tab pos="84455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428625" algn="l"/>
                <a:tab pos="84455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428625" algn="l"/>
                <a:tab pos="84455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428625" algn="l"/>
                <a:tab pos="844550" algn="l"/>
              </a:tabLs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1350">
                <a:latin typeface="DejaVu Sans"/>
                <a:ea typeface="DejaVu Sans"/>
                <a:cs typeface="DejaVu Sans"/>
              </a:rPr>
              <a:t>𝝏𝒉</a:t>
            </a:r>
            <a:r>
              <a:rPr lang="en-US" altLang="en-US" sz="1050" baseline="-15000">
                <a:latin typeface="DejaVu Sans"/>
                <a:ea typeface="DejaVu Sans"/>
                <a:cs typeface="DejaVu Sans"/>
              </a:rPr>
              <a:t>2	</a:t>
            </a:r>
            <a:r>
              <a:rPr lang="en-US" altLang="en-US" sz="1350">
                <a:latin typeface="DejaVu Sans"/>
                <a:ea typeface="DejaVu Sans"/>
                <a:cs typeface="DejaVu Sans"/>
              </a:rPr>
              <a:t>𝝏𝒉</a:t>
            </a:r>
            <a:r>
              <a:rPr lang="en-US" altLang="en-US" sz="1050" baseline="-15000">
                <a:latin typeface="DejaVu Sans"/>
                <a:ea typeface="DejaVu Sans"/>
                <a:cs typeface="DejaVu Sans"/>
              </a:rPr>
              <a:t>1	</a:t>
            </a:r>
            <a:r>
              <a:rPr lang="en-US" altLang="en-US" sz="1350">
                <a:latin typeface="DejaVu Sans"/>
                <a:ea typeface="DejaVu Sans"/>
                <a:cs typeface="DejaVu Sans"/>
              </a:rPr>
              <a:t>𝝏𝒉</a:t>
            </a:r>
            <a:r>
              <a:rPr lang="en-US" altLang="en-US" sz="1050" baseline="-15000">
                <a:latin typeface="DejaVu Sans"/>
                <a:ea typeface="DejaVu Sans"/>
                <a:cs typeface="DejaVu Sans"/>
              </a:rPr>
              <a:t>0</a:t>
            </a:r>
          </a:p>
        </p:txBody>
      </p:sp>
      <p:sp>
        <p:nvSpPr>
          <p:cNvPr id="38" name="object 38">
            <a:extLst>
              <a:ext uri="{FF2B5EF4-FFF2-40B4-BE49-F238E27FC236}">
                <a16:creationId xmlns:a16="http://schemas.microsoft.com/office/drawing/2014/main" id="{EA904E26-D026-AC4E-0916-8260EAAB9BE4}"/>
              </a:ext>
            </a:extLst>
          </p:cNvPr>
          <p:cNvSpPr txBox="1"/>
          <p:nvPr/>
        </p:nvSpPr>
        <p:spPr>
          <a:xfrm>
            <a:off x="4636294" y="2909888"/>
            <a:ext cx="2421731" cy="1253709"/>
          </a:xfrm>
          <a:prstGeom prst="rect">
            <a:avLst/>
          </a:prstGeom>
        </p:spPr>
        <p:txBody>
          <a:bodyPr lIns="0" tIns="7144" rIns="0" bIns="0">
            <a:spAutoFit/>
          </a:bodyPr>
          <a:lstStyle/>
          <a:p>
            <a:pPr marL="168236" indent="-161092">
              <a:spcBef>
                <a:spcPts val="56"/>
              </a:spcBef>
              <a:buFont typeface="Arial"/>
              <a:buChar char="•"/>
              <a:tabLst>
                <a:tab pos="168236" algn="l"/>
                <a:tab pos="168593" algn="l"/>
              </a:tabLst>
              <a:defRPr/>
            </a:pPr>
            <a:r>
              <a:rPr sz="1350" dirty="0">
                <a:latin typeface="Calibri" panose="020F0502020204030204" pitchFamily="34" charset="0"/>
                <a:cs typeface="Calibri" panose="020F0502020204030204" pitchFamily="34" charset="0"/>
              </a:rPr>
              <a:t>Decays</a:t>
            </a:r>
            <a:r>
              <a:rPr sz="1350" spc="-23" dirty="0">
                <a:latin typeface="Calibri" panose="020F0502020204030204" pitchFamily="34" charset="0"/>
                <a:cs typeface="Calibri" panose="020F0502020204030204" pitchFamily="34" charset="0"/>
              </a:rPr>
              <a:t> </a:t>
            </a:r>
            <a:r>
              <a:rPr sz="1350" b="1" dirty="0">
                <a:solidFill>
                  <a:srgbClr val="C00000"/>
                </a:solidFill>
                <a:latin typeface="Calibri" panose="020F0502020204030204" pitchFamily="34" charset="0"/>
                <a:cs typeface="Calibri" panose="020F0502020204030204" pitchFamily="34" charset="0"/>
              </a:rPr>
              <a:t>exponentially</a:t>
            </a:r>
          </a:p>
          <a:p>
            <a:pPr marL="168236" indent="-161092">
              <a:buFont typeface="Arial"/>
              <a:buChar char="•"/>
              <a:tabLst>
                <a:tab pos="168236" algn="l"/>
                <a:tab pos="168593" algn="l"/>
              </a:tabLst>
              <a:defRPr/>
            </a:pPr>
            <a:r>
              <a:rPr sz="1350" dirty="0">
                <a:latin typeface="Calibri" panose="020F0502020204030204" pitchFamily="34" charset="0"/>
                <a:cs typeface="Calibri" panose="020F0502020204030204" pitchFamily="34" charset="0"/>
              </a:rPr>
              <a:t>Network </a:t>
            </a:r>
            <a:r>
              <a:rPr sz="1350" spc="-3" dirty="0">
                <a:latin typeface="Calibri" panose="020F0502020204030204" pitchFamily="34" charset="0"/>
                <a:cs typeface="Calibri" panose="020F0502020204030204" pitchFamily="34" charset="0"/>
              </a:rPr>
              <a:t>stops </a:t>
            </a:r>
            <a:r>
              <a:rPr sz="1350" dirty="0">
                <a:latin typeface="Calibri" panose="020F0502020204030204" pitchFamily="34" charset="0"/>
                <a:cs typeface="Calibri" panose="020F0502020204030204" pitchFamily="34" charset="0"/>
              </a:rPr>
              <a:t>learning, </a:t>
            </a:r>
            <a:r>
              <a:rPr sz="1350" spc="-6" dirty="0">
                <a:latin typeface="Calibri" panose="020F0502020204030204" pitchFamily="34" charset="0"/>
                <a:cs typeface="Calibri" panose="020F0502020204030204" pitchFamily="34" charset="0"/>
              </a:rPr>
              <a:t>can’t</a:t>
            </a:r>
            <a:r>
              <a:rPr sz="1350" spc="-42" dirty="0">
                <a:latin typeface="Calibri" panose="020F0502020204030204" pitchFamily="34" charset="0"/>
                <a:cs typeface="Calibri" panose="020F0502020204030204" pitchFamily="34" charset="0"/>
              </a:rPr>
              <a:t> </a:t>
            </a:r>
            <a:r>
              <a:rPr sz="1350" dirty="0">
                <a:latin typeface="Calibri" panose="020F0502020204030204" pitchFamily="34" charset="0"/>
                <a:cs typeface="Calibri" panose="020F0502020204030204" pitchFamily="34" charset="0"/>
              </a:rPr>
              <a:t>update</a:t>
            </a:r>
          </a:p>
          <a:p>
            <a:pPr marL="168236" indent="-161092">
              <a:buFont typeface="Arial"/>
              <a:buChar char="•"/>
              <a:tabLst>
                <a:tab pos="168236" algn="l"/>
                <a:tab pos="168593" algn="l"/>
              </a:tabLst>
              <a:defRPr/>
            </a:pPr>
            <a:r>
              <a:rPr sz="1350" spc="-3" dirty="0">
                <a:latin typeface="Calibri" panose="020F0502020204030204" pitchFamily="34" charset="0"/>
                <a:cs typeface="Calibri" panose="020F0502020204030204" pitchFamily="34" charset="0"/>
              </a:rPr>
              <a:t>Impossible </a:t>
            </a:r>
            <a:r>
              <a:rPr sz="1350" dirty="0">
                <a:latin typeface="Calibri" panose="020F0502020204030204" pitchFamily="34" charset="0"/>
                <a:cs typeface="Calibri" panose="020F0502020204030204" pitchFamily="34" charset="0"/>
              </a:rPr>
              <a:t>to learn</a:t>
            </a:r>
            <a:r>
              <a:rPr sz="1350" spc="-3" dirty="0">
                <a:latin typeface="Calibri" panose="020F0502020204030204" pitchFamily="34" charset="0"/>
                <a:cs typeface="Calibri" panose="020F0502020204030204" pitchFamily="34" charset="0"/>
              </a:rPr>
              <a:t> </a:t>
            </a:r>
            <a:r>
              <a:rPr sz="1350" dirty="0">
                <a:latin typeface="Calibri" panose="020F0502020204030204" pitchFamily="34" charset="0"/>
                <a:cs typeface="Calibri" panose="020F0502020204030204" pitchFamily="34" charset="0"/>
              </a:rPr>
              <a:t>correlations</a:t>
            </a:r>
            <a:r>
              <a:rPr lang="en-US" sz="1350" dirty="0">
                <a:latin typeface="Calibri" panose="020F0502020204030204" pitchFamily="34" charset="0"/>
                <a:cs typeface="Calibri" panose="020F0502020204030204" pitchFamily="34" charset="0"/>
              </a:rPr>
              <a:t> </a:t>
            </a:r>
            <a:r>
              <a:rPr sz="1350" dirty="0">
                <a:latin typeface="Calibri" panose="020F0502020204030204" pitchFamily="34" charset="0"/>
                <a:cs typeface="Calibri" panose="020F0502020204030204" pitchFamily="34" charset="0"/>
              </a:rPr>
              <a:t>between temporally distant</a:t>
            </a:r>
            <a:r>
              <a:rPr sz="1350" spc="-26" dirty="0">
                <a:latin typeface="Calibri" panose="020F0502020204030204" pitchFamily="34" charset="0"/>
                <a:cs typeface="Calibri" panose="020F0502020204030204" pitchFamily="34" charset="0"/>
              </a:rPr>
              <a:t> </a:t>
            </a:r>
            <a:r>
              <a:rPr sz="1350" dirty="0">
                <a:latin typeface="Calibri" panose="020F0502020204030204" pitchFamily="34" charset="0"/>
                <a:cs typeface="Calibri" panose="020F0502020204030204" pitchFamily="34" charset="0"/>
              </a:rPr>
              <a:t>events</a:t>
            </a:r>
          </a:p>
        </p:txBody>
      </p:sp>
      <p:sp>
        <p:nvSpPr>
          <p:cNvPr id="32804" name="object 39">
            <a:extLst>
              <a:ext uri="{FF2B5EF4-FFF2-40B4-BE49-F238E27FC236}">
                <a16:creationId xmlns:a16="http://schemas.microsoft.com/office/drawing/2014/main" id="{AA5716C1-676E-A560-54ED-46A294782B9E}"/>
              </a:ext>
            </a:extLst>
          </p:cNvPr>
          <p:cNvSpPr>
            <a:spLocks noChangeArrowheads="1"/>
          </p:cNvSpPr>
          <p:nvPr/>
        </p:nvSpPr>
        <p:spPr bwMode="auto">
          <a:xfrm>
            <a:off x="6207919" y="2328863"/>
            <a:ext cx="935831" cy="49887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40" name="object 40">
            <a:extLst>
              <a:ext uri="{FF2B5EF4-FFF2-40B4-BE49-F238E27FC236}">
                <a16:creationId xmlns:a16="http://schemas.microsoft.com/office/drawing/2014/main" id="{B2DCCAAC-969B-2609-5EC8-AEA4FE331315}"/>
              </a:ext>
            </a:extLst>
          </p:cNvPr>
          <p:cNvSpPr txBox="1">
            <a:spLocks noGrp="1"/>
          </p:cNvSpPr>
          <p:nvPr>
            <p:ph type="title"/>
          </p:nvPr>
        </p:nvSpPr>
        <p:spPr>
          <a:xfrm>
            <a:off x="2355056" y="423766"/>
            <a:ext cx="4435079" cy="869349"/>
          </a:xfrm>
        </p:spPr>
        <p:txBody>
          <a:bodyPr vert="horz" lIns="0" tIns="7501" rIns="0" bIns="0" rtlCol="0" anchor="ctr">
            <a:spAutoFit/>
          </a:bodyPr>
          <a:lstStyle/>
          <a:p>
            <a:pPr marL="7144">
              <a:spcBef>
                <a:spcPts val="59"/>
              </a:spcBef>
              <a:defRPr/>
            </a:pPr>
            <a:r>
              <a:rPr dirty="0"/>
              <a:t>Problem: vanishing</a:t>
            </a:r>
            <a:r>
              <a:rPr spc="-17" dirty="0"/>
              <a:t> </a:t>
            </a:r>
            <a:r>
              <a:rPr spc="-3" dirty="0"/>
              <a:t>gradients</a:t>
            </a:r>
          </a:p>
        </p:txBody>
      </p:sp>
      <p:sp>
        <p:nvSpPr>
          <p:cNvPr id="41" name="Rectangle 40">
            <a:extLst>
              <a:ext uri="{FF2B5EF4-FFF2-40B4-BE49-F238E27FC236}">
                <a16:creationId xmlns:a16="http://schemas.microsoft.com/office/drawing/2014/main" id="{3D03CE2C-4339-499D-CD1E-9707EF4E4D1F}"/>
              </a:ext>
            </a:extLst>
          </p:cNvPr>
          <p:cNvSpPr/>
          <p:nvPr/>
        </p:nvSpPr>
        <p:spPr>
          <a:xfrm>
            <a:off x="2130028" y="3537348"/>
            <a:ext cx="4927997" cy="715581"/>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marL="7144">
              <a:spcBef>
                <a:spcPts val="56"/>
              </a:spcBef>
              <a:defRPr/>
            </a:pPr>
            <a:r>
              <a:rPr lang="en-US" sz="1350" spc="-3" dirty="0">
                <a:cs typeface="Calibri" panose="020F0502020204030204" pitchFamily="34" charset="0"/>
              </a:rPr>
              <a:t>Known </a:t>
            </a:r>
            <a:r>
              <a:rPr lang="en-US" sz="1350" dirty="0">
                <a:cs typeface="Calibri" panose="020F0502020204030204" pitchFamily="34" charset="0"/>
              </a:rPr>
              <a:t>problem for deep feed-forward </a:t>
            </a:r>
            <a:r>
              <a:rPr lang="en-US" sz="1350" spc="-3" dirty="0">
                <a:cs typeface="Calibri" panose="020F0502020204030204" pitchFamily="34" charset="0"/>
              </a:rPr>
              <a:t>networks.</a:t>
            </a:r>
            <a:endParaRPr lang="en-US" sz="1350" dirty="0">
              <a:cs typeface="Calibri" panose="020F0502020204030204" pitchFamily="34" charset="0"/>
            </a:endParaRPr>
          </a:p>
          <a:p>
            <a:pPr marL="7144">
              <a:defRPr/>
            </a:pPr>
            <a:r>
              <a:rPr lang="en-US" sz="1350" spc="-3" dirty="0">
                <a:cs typeface="Calibri" panose="020F0502020204030204" pitchFamily="34" charset="0"/>
              </a:rPr>
              <a:t>For </a:t>
            </a:r>
            <a:r>
              <a:rPr lang="en-US" sz="1350" dirty="0">
                <a:cs typeface="Calibri" panose="020F0502020204030204" pitchFamily="34" charset="0"/>
              </a:rPr>
              <a:t>recurrent networks (even shallow) makes </a:t>
            </a:r>
            <a:r>
              <a:rPr lang="en-US" sz="1350" b="1" spc="-3" dirty="0">
                <a:cs typeface="Calibri" panose="020F0502020204030204" pitchFamily="34" charset="0"/>
              </a:rPr>
              <a:t>impossible </a:t>
            </a:r>
            <a:r>
              <a:rPr lang="en-US" sz="1350" b="1" dirty="0">
                <a:cs typeface="Calibri" panose="020F0502020204030204" pitchFamily="34" charset="0"/>
              </a:rPr>
              <a:t>to learn long-term</a:t>
            </a:r>
            <a:r>
              <a:rPr lang="en-US" sz="1350" b="1" spc="-17" dirty="0">
                <a:cs typeface="Calibri" panose="020F0502020204030204" pitchFamily="34" charset="0"/>
              </a:rPr>
              <a:t> </a:t>
            </a:r>
            <a:r>
              <a:rPr lang="en-US" sz="1350" dirty="0">
                <a:cs typeface="Calibri" panose="020F0502020204030204" pitchFamily="34" charset="0"/>
              </a:rPr>
              <a:t>dependencies!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a:extLst>
              <a:ext uri="{FF2B5EF4-FFF2-40B4-BE49-F238E27FC236}">
                <a16:creationId xmlns:a16="http://schemas.microsoft.com/office/drawing/2014/main" id="{56E8E9BE-FAF2-6B2E-9A9A-52E75F243230}"/>
              </a:ext>
            </a:extLst>
          </p:cNvPr>
          <p:cNvSpPr txBox="1"/>
          <p:nvPr/>
        </p:nvSpPr>
        <p:spPr>
          <a:xfrm>
            <a:off x="5214938" y="3314700"/>
            <a:ext cx="1864519" cy="838210"/>
          </a:xfrm>
          <a:prstGeom prst="rect">
            <a:avLst/>
          </a:prstGeom>
        </p:spPr>
        <p:txBody>
          <a:bodyPr lIns="0" tIns="7144" rIns="0" bIns="0">
            <a:spAutoFit/>
          </a:bodyPr>
          <a:lstStyle/>
          <a:p>
            <a:pPr marL="7144">
              <a:spcBef>
                <a:spcPts val="56"/>
              </a:spcBef>
              <a:defRPr/>
            </a:pPr>
            <a:r>
              <a:rPr sz="1350" dirty="0">
                <a:latin typeface="Times New Roman"/>
                <a:cs typeface="Times New Roman"/>
              </a:rPr>
              <a:t>Network can not </a:t>
            </a:r>
            <a:r>
              <a:rPr sz="1350" spc="-3" dirty="0">
                <a:latin typeface="Times New Roman"/>
                <a:cs typeface="Times New Roman"/>
              </a:rPr>
              <a:t>converge</a:t>
            </a:r>
            <a:r>
              <a:rPr sz="1350" spc="-42" dirty="0">
                <a:latin typeface="Times New Roman"/>
                <a:cs typeface="Times New Roman"/>
              </a:rPr>
              <a:t> </a:t>
            </a:r>
            <a:r>
              <a:rPr sz="1350" dirty="0">
                <a:latin typeface="Times New Roman"/>
                <a:cs typeface="Times New Roman"/>
              </a:rPr>
              <a:t>and</a:t>
            </a:r>
          </a:p>
          <a:p>
            <a:pPr marL="7144">
              <a:spcBef>
                <a:spcPts val="3"/>
              </a:spcBef>
              <a:defRPr/>
            </a:pPr>
            <a:r>
              <a:rPr sz="1350" spc="-3" dirty="0">
                <a:latin typeface="Times New Roman"/>
                <a:cs typeface="Times New Roman"/>
              </a:rPr>
              <a:t>weigh</a:t>
            </a:r>
            <a:r>
              <a:rPr lang="en-US" sz="1350" spc="-3" dirty="0">
                <a:latin typeface="Times New Roman"/>
                <a:cs typeface="Times New Roman"/>
              </a:rPr>
              <a:t>t</a:t>
            </a:r>
            <a:r>
              <a:rPr sz="1350" spc="-3" dirty="0">
                <a:latin typeface="Times New Roman"/>
                <a:cs typeface="Times New Roman"/>
              </a:rPr>
              <a:t> parameters do not</a:t>
            </a:r>
            <a:r>
              <a:rPr sz="1350" spc="14" dirty="0">
                <a:latin typeface="Times New Roman"/>
                <a:cs typeface="Times New Roman"/>
              </a:rPr>
              <a:t> </a:t>
            </a:r>
            <a:r>
              <a:rPr sz="1350" dirty="0">
                <a:latin typeface="Times New Roman"/>
                <a:cs typeface="Times New Roman"/>
              </a:rPr>
              <a:t>stabilize</a:t>
            </a:r>
          </a:p>
        </p:txBody>
      </p:sp>
      <p:sp>
        <p:nvSpPr>
          <p:cNvPr id="33795" name="object 10">
            <a:extLst>
              <a:ext uri="{FF2B5EF4-FFF2-40B4-BE49-F238E27FC236}">
                <a16:creationId xmlns:a16="http://schemas.microsoft.com/office/drawing/2014/main" id="{180C4718-DB3A-735D-E116-0C669AA70A0C}"/>
              </a:ext>
            </a:extLst>
          </p:cNvPr>
          <p:cNvSpPr>
            <a:spLocks noChangeArrowheads="1"/>
          </p:cNvSpPr>
          <p:nvPr/>
        </p:nvSpPr>
        <p:spPr bwMode="auto">
          <a:xfrm>
            <a:off x="2171700" y="1741885"/>
            <a:ext cx="2268141" cy="164425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1" name="object 11">
            <a:extLst>
              <a:ext uri="{FF2B5EF4-FFF2-40B4-BE49-F238E27FC236}">
                <a16:creationId xmlns:a16="http://schemas.microsoft.com/office/drawing/2014/main" id="{57BCF99B-6B47-9202-1B83-DF6AAB7B1B44}"/>
              </a:ext>
            </a:extLst>
          </p:cNvPr>
          <p:cNvSpPr txBox="1"/>
          <p:nvPr/>
        </p:nvSpPr>
        <p:spPr>
          <a:xfrm>
            <a:off x="2345532" y="3355182"/>
            <a:ext cx="2183606" cy="284213"/>
          </a:xfrm>
          <a:prstGeom prst="rect">
            <a:avLst/>
          </a:prstGeom>
        </p:spPr>
        <p:txBody>
          <a:bodyPr lIns="0" tIns="7144" rIns="0" bIns="0">
            <a:spAutoFit/>
          </a:bodyPr>
          <a:lstStyle>
            <a:lvl1pPr marL="952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56"/>
              </a:spcBef>
            </a:pPr>
            <a:r>
              <a:rPr lang="en-US" altLang="en-US" sz="900" i="1">
                <a:latin typeface="Times New Roman" panose="02020603050405020304" pitchFamily="18" charset="0"/>
                <a:cs typeface="Times New Roman" panose="02020603050405020304" pitchFamily="18" charset="0"/>
              </a:rPr>
              <a:t>Pascanou R. et al, On the difficulty of training  recurrent neural networks. arXiv (2012)</a:t>
            </a:r>
            <a:endParaRPr lang="en-US" altLang="en-US" sz="900">
              <a:latin typeface="Times New Roman" panose="02020603050405020304" pitchFamily="18" charset="0"/>
              <a:cs typeface="Times New Roman" panose="02020603050405020304" pitchFamily="18" charset="0"/>
            </a:endParaRPr>
          </a:p>
        </p:txBody>
      </p:sp>
      <p:sp>
        <p:nvSpPr>
          <p:cNvPr id="33797" name="object 12">
            <a:extLst>
              <a:ext uri="{FF2B5EF4-FFF2-40B4-BE49-F238E27FC236}">
                <a16:creationId xmlns:a16="http://schemas.microsoft.com/office/drawing/2014/main" id="{51ECDD58-5831-9454-EE0B-CFB5E2C0FBAA}"/>
              </a:ext>
            </a:extLst>
          </p:cNvPr>
          <p:cNvSpPr>
            <a:spLocks noChangeArrowheads="1"/>
          </p:cNvSpPr>
          <p:nvPr/>
        </p:nvSpPr>
        <p:spPr bwMode="auto">
          <a:xfrm>
            <a:off x="4981575" y="1740694"/>
            <a:ext cx="2290763" cy="15430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350"/>
          </a:p>
        </p:txBody>
      </p:sp>
      <p:sp>
        <p:nvSpPr>
          <p:cNvPr id="13" name="object 13">
            <a:extLst>
              <a:ext uri="{FF2B5EF4-FFF2-40B4-BE49-F238E27FC236}">
                <a16:creationId xmlns:a16="http://schemas.microsoft.com/office/drawing/2014/main" id="{C7A47388-038E-5CE6-0B60-D0B3120C4B03}"/>
              </a:ext>
            </a:extLst>
          </p:cNvPr>
          <p:cNvSpPr txBox="1">
            <a:spLocks noGrp="1"/>
          </p:cNvSpPr>
          <p:nvPr>
            <p:ph type="title"/>
          </p:nvPr>
        </p:nvSpPr>
        <p:spPr>
          <a:xfrm>
            <a:off x="2345531" y="420790"/>
            <a:ext cx="4452938" cy="869349"/>
          </a:xfrm>
        </p:spPr>
        <p:txBody>
          <a:bodyPr vert="horz" lIns="0" tIns="7501" rIns="0" bIns="0" rtlCol="0" anchor="ctr">
            <a:spAutoFit/>
          </a:bodyPr>
          <a:lstStyle/>
          <a:p>
            <a:pPr marL="7144">
              <a:spcBef>
                <a:spcPts val="59"/>
              </a:spcBef>
              <a:defRPr/>
            </a:pPr>
            <a:r>
              <a:rPr dirty="0"/>
              <a:t>Problem: exploding</a:t>
            </a:r>
            <a:r>
              <a:rPr spc="-42" dirty="0"/>
              <a:t> </a:t>
            </a:r>
            <a:r>
              <a:rPr dirty="0"/>
              <a:t>gradients</a:t>
            </a:r>
          </a:p>
        </p:txBody>
      </p:sp>
      <p:sp>
        <p:nvSpPr>
          <p:cNvPr id="33799" name="object 14">
            <a:extLst>
              <a:ext uri="{FF2B5EF4-FFF2-40B4-BE49-F238E27FC236}">
                <a16:creationId xmlns:a16="http://schemas.microsoft.com/office/drawing/2014/main" id="{E243A080-B783-7083-A2B4-B28786ADB3AE}"/>
              </a:ext>
            </a:extLst>
          </p:cNvPr>
          <p:cNvSpPr>
            <a:spLocks/>
          </p:cNvSpPr>
          <p:nvPr/>
        </p:nvSpPr>
        <p:spPr bwMode="auto">
          <a:xfrm>
            <a:off x="6105525" y="3039666"/>
            <a:ext cx="305991" cy="346472"/>
          </a:xfrm>
          <a:custGeom>
            <a:avLst/>
            <a:gdLst>
              <a:gd name="T0" fmla="*/ 486637 w 544829"/>
              <a:gd name="T1" fmla="*/ 50691 h 616585"/>
              <a:gd name="T2" fmla="*/ 0 w 544829"/>
              <a:gd name="T3" fmla="*/ 602996 h 616585"/>
              <a:gd name="T4" fmla="*/ 14985 w 544829"/>
              <a:gd name="T5" fmla="*/ 616204 h 616585"/>
              <a:gd name="T6" fmla="*/ 501484 w 544829"/>
              <a:gd name="T7" fmla="*/ 63790 h 616585"/>
              <a:gd name="T8" fmla="*/ 486637 w 544829"/>
              <a:gd name="T9" fmla="*/ 50691 h 616585"/>
              <a:gd name="T10" fmla="*/ 533543 w 544829"/>
              <a:gd name="T11" fmla="*/ 41148 h 616585"/>
              <a:gd name="T12" fmla="*/ 495046 w 544829"/>
              <a:gd name="T13" fmla="*/ 41148 h 616585"/>
              <a:gd name="T14" fmla="*/ 509904 w 544829"/>
              <a:gd name="T15" fmla="*/ 54229 h 616585"/>
              <a:gd name="T16" fmla="*/ 501484 w 544829"/>
              <a:gd name="T17" fmla="*/ 63790 h 616585"/>
              <a:gd name="T18" fmla="*/ 522604 w 544829"/>
              <a:gd name="T19" fmla="*/ 82423 h 616585"/>
              <a:gd name="T20" fmla="*/ 533543 w 544829"/>
              <a:gd name="T21" fmla="*/ 41148 h 616585"/>
              <a:gd name="T22" fmla="*/ 495046 w 544829"/>
              <a:gd name="T23" fmla="*/ 41148 h 616585"/>
              <a:gd name="T24" fmla="*/ 486637 w 544829"/>
              <a:gd name="T25" fmla="*/ 50691 h 616585"/>
              <a:gd name="T26" fmla="*/ 501484 w 544829"/>
              <a:gd name="T27" fmla="*/ 63790 h 616585"/>
              <a:gd name="T28" fmla="*/ 509904 w 544829"/>
              <a:gd name="T29" fmla="*/ 54229 h 616585"/>
              <a:gd name="T30" fmla="*/ 495046 w 544829"/>
              <a:gd name="T31" fmla="*/ 41148 h 616585"/>
              <a:gd name="T32" fmla="*/ 544449 w 544829"/>
              <a:gd name="T33" fmla="*/ 0 h 616585"/>
              <a:gd name="T34" fmla="*/ 465454 w 544829"/>
              <a:gd name="T35" fmla="*/ 32004 h 616585"/>
              <a:gd name="T36" fmla="*/ 486637 w 544829"/>
              <a:gd name="T37" fmla="*/ 50691 h 616585"/>
              <a:gd name="T38" fmla="*/ 495046 w 544829"/>
              <a:gd name="T39" fmla="*/ 41148 h 616585"/>
              <a:gd name="T40" fmla="*/ 533543 w 544829"/>
              <a:gd name="T41" fmla="*/ 41148 h 616585"/>
              <a:gd name="T42" fmla="*/ 544449 w 544829"/>
              <a:gd name="T43" fmla="*/ 0 h 616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4829" h="616585">
                <a:moveTo>
                  <a:pt x="486637" y="50691"/>
                </a:moveTo>
                <a:lnTo>
                  <a:pt x="0" y="602996"/>
                </a:lnTo>
                <a:lnTo>
                  <a:pt x="14985" y="616204"/>
                </a:lnTo>
                <a:lnTo>
                  <a:pt x="501484" y="63790"/>
                </a:lnTo>
                <a:lnTo>
                  <a:pt x="486637" y="50691"/>
                </a:lnTo>
                <a:close/>
              </a:path>
              <a:path w="544829" h="616585">
                <a:moveTo>
                  <a:pt x="533543" y="41148"/>
                </a:moveTo>
                <a:lnTo>
                  <a:pt x="495046" y="41148"/>
                </a:lnTo>
                <a:lnTo>
                  <a:pt x="509904" y="54229"/>
                </a:lnTo>
                <a:lnTo>
                  <a:pt x="501484" y="63790"/>
                </a:lnTo>
                <a:lnTo>
                  <a:pt x="522604" y="82423"/>
                </a:lnTo>
                <a:lnTo>
                  <a:pt x="533543" y="41148"/>
                </a:lnTo>
                <a:close/>
              </a:path>
              <a:path w="544829" h="616585">
                <a:moveTo>
                  <a:pt x="495046" y="41148"/>
                </a:moveTo>
                <a:lnTo>
                  <a:pt x="486637" y="50691"/>
                </a:lnTo>
                <a:lnTo>
                  <a:pt x="501484" y="63790"/>
                </a:lnTo>
                <a:lnTo>
                  <a:pt x="509904" y="54229"/>
                </a:lnTo>
                <a:lnTo>
                  <a:pt x="495046" y="41148"/>
                </a:lnTo>
                <a:close/>
              </a:path>
              <a:path w="544829" h="616585">
                <a:moveTo>
                  <a:pt x="544449" y="0"/>
                </a:moveTo>
                <a:lnTo>
                  <a:pt x="465454" y="32004"/>
                </a:lnTo>
                <a:lnTo>
                  <a:pt x="486637" y="50691"/>
                </a:lnTo>
                <a:lnTo>
                  <a:pt x="495046" y="41148"/>
                </a:lnTo>
                <a:lnTo>
                  <a:pt x="533543" y="41148"/>
                </a:lnTo>
                <a:lnTo>
                  <a:pt x="544449" y="0"/>
                </a:lnTo>
                <a:close/>
              </a:path>
            </a:pathLst>
          </a:custGeom>
          <a:solidFill>
            <a:srgbClr val="000000"/>
          </a:solidFill>
          <a:ln w="28575">
            <a:solidFill>
              <a:schemeClr val="tx1"/>
            </a:solidFill>
            <a:round/>
            <a:headEnd/>
            <a:tailEnd/>
          </a:ln>
        </p:spPr>
        <p:txBody>
          <a:bodyPr lIns="0" tIns="0" rIns="0" bIns="0"/>
          <a:lstStyle/>
          <a:p>
            <a:endParaRPr lang="en-US" sz="1350"/>
          </a:p>
        </p:txBody>
      </p:sp>
      <p:sp>
        <p:nvSpPr>
          <p:cNvPr id="19" name="Rounded Rectangle 18">
            <a:extLst>
              <a:ext uri="{FF2B5EF4-FFF2-40B4-BE49-F238E27FC236}">
                <a16:creationId xmlns:a16="http://schemas.microsoft.com/office/drawing/2014/main" id="{9D1460D8-51F8-5A62-4EDC-00B3B6072AC1}"/>
              </a:ext>
            </a:extLst>
          </p:cNvPr>
          <p:cNvSpPr/>
          <p:nvPr/>
        </p:nvSpPr>
        <p:spPr bwMode="auto">
          <a:xfrm>
            <a:off x="2512219" y="1200151"/>
            <a:ext cx="4674394" cy="488156"/>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lIns="51435" tIns="25718" rIns="51435" bIns="25718"/>
          <a:lstStyle/>
          <a:p>
            <a:pPr marL="60365">
              <a:spcBef>
                <a:spcPts val="59"/>
              </a:spcBef>
              <a:defRPr/>
            </a:pPr>
            <a:r>
              <a:rPr lang="en-US" sz="1350" spc="-3" dirty="0">
                <a:cs typeface="Calibri" panose="020F0502020204030204" pitchFamily="34" charset="0"/>
              </a:rPr>
              <a:t>Large </a:t>
            </a:r>
            <a:r>
              <a:rPr lang="en-US" sz="1350" dirty="0">
                <a:cs typeface="Calibri" panose="020F0502020204030204" pitchFamily="34" charset="0"/>
              </a:rPr>
              <a:t>increase in the norm of the</a:t>
            </a:r>
            <a:r>
              <a:rPr lang="en-US" sz="1350" spc="-85" dirty="0">
                <a:cs typeface="Calibri" panose="020F0502020204030204" pitchFamily="34" charset="0"/>
              </a:rPr>
              <a:t> </a:t>
            </a:r>
            <a:r>
              <a:rPr lang="en-US" sz="1350" dirty="0">
                <a:cs typeface="Calibri" panose="020F0502020204030204" pitchFamily="34" charset="0"/>
              </a:rPr>
              <a:t>gradient during</a:t>
            </a:r>
            <a:r>
              <a:rPr lang="en-US" sz="1350" spc="-20" dirty="0">
                <a:cs typeface="Calibri" panose="020F0502020204030204" pitchFamily="34" charset="0"/>
              </a:rPr>
              <a:t> </a:t>
            </a:r>
            <a:r>
              <a:rPr lang="en-US" sz="1350" dirty="0">
                <a:cs typeface="Calibri" panose="020F0502020204030204" pitchFamily="34" charset="0"/>
              </a:rPr>
              <a:t>training</a:t>
            </a:r>
          </a:p>
          <a:p>
            <a:pPr marL="60365">
              <a:spcBef>
                <a:spcPts val="59"/>
              </a:spcBef>
              <a:defRPr/>
            </a:pPr>
            <a:r>
              <a:rPr lang="en-US" sz="1350" b="1" dirty="0">
                <a:cs typeface="Calibri" panose="020F0502020204030204" pitchFamily="34" charset="0"/>
              </a:rPr>
              <a:t>Diagnostics: </a:t>
            </a:r>
            <a:r>
              <a:rPr lang="en-US" sz="1350" dirty="0" err="1">
                <a:cs typeface="Calibri" panose="020F0502020204030204" pitchFamily="34" charset="0"/>
              </a:rPr>
              <a:t>NaNs</a:t>
            </a:r>
            <a:r>
              <a:rPr lang="en-US" sz="1350" dirty="0">
                <a:cs typeface="Calibri" panose="020F0502020204030204" pitchFamily="34" charset="0"/>
              </a:rPr>
              <a:t>; Cost function </a:t>
            </a:r>
            <a:r>
              <a:rPr lang="en-US" sz="1350" spc="-6" dirty="0">
                <a:cs typeface="Calibri" panose="020F0502020204030204" pitchFamily="34" charset="0"/>
              </a:rPr>
              <a:t>large</a:t>
            </a:r>
            <a:r>
              <a:rPr lang="en-US" sz="1350" spc="-90" dirty="0">
                <a:cs typeface="Calibri" panose="020F0502020204030204" pitchFamily="34" charset="0"/>
              </a:rPr>
              <a:t> </a:t>
            </a:r>
            <a:r>
              <a:rPr lang="en-US" sz="1350" dirty="0">
                <a:cs typeface="Calibri" panose="020F0502020204030204" pitchFamily="34" charset="0"/>
              </a:rPr>
              <a:t>fluctuations</a:t>
            </a:r>
          </a:p>
        </p:txBody>
      </p:sp>
      <p:sp>
        <p:nvSpPr>
          <p:cNvPr id="20" name="Rounded Rectangle 19">
            <a:extLst>
              <a:ext uri="{FF2B5EF4-FFF2-40B4-BE49-F238E27FC236}">
                <a16:creationId xmlns:a16="http://schemas.microsoft.com/office/drawing/2014/main" id="{B8F1B28B-38BF-D6BA-2872-90BC08DED8ED}"/>
              </a:ext>
            </a:extLst>
          </p:cNvPr>
          <p:cNvSpPr/>
          <p:nvPr/>
        </p:nvSpPr>
        <p:spPr bwMode="auto">
          <a:xfrm>
            <a:off x="2386013" y="3643313"/>
            <a:ext cx="4800600" cy="685800"/>
          </a:xfrm>
          <a:prstGeom prst="roundRect">
            <a:avLst/>
          </a:prstGeom>
          <a:noFill/>
          <a:ln w="38100" cap="sq" cmpd="sng" algn="ctr">
            <a:solidFill>
              <a:schemeClr val="accent1">
                <a:lumMod val="50000"/>
              </a:schemeClr>
            </a:solidFill>
            <a:prstDash val="solid"/>
            <a:miter lim="800000"/>
            <a:headEnd type="none" w="sm" len="sm"/>
            <a:tailEnd type="none" w="sm" len="sm"/>
          </a:ln>
          <a:effectLst/>
        </p:spPr>
        <p:txBody>
          <a:bodyPr lIns="51435" tIns="25718" rIns="51435" bIns="25718"/>
          <a:lstStyle/>
          <a:p>
            <a:pPr marL="7144">
              <a:spcBef>
                <a:spcPts val="56"/>
              </a:spcBef>
              <a:defRPr/>
            </a:pPr>
            <a:r>
              <a:rPr lang="en-US" sz="1350" b="1" dirty="0">
                <a:latin typeface="Calibri" panose="020F0502020204030204" pitchFamily="34" charset="0"/>
                <a:cs typeface="Calibri" panose="020F0502020204030204" pitchFamily="34" charset="0"/>
              </a:rPr>
              <a:t>Solutions:</a:t>
            </a:r>
            <a:endParaRPr lang="en-US" sz="1350" dirty="0">
              <a:latin typeface="Calibri" panose="020F0502020204030204" pitchFamily="34" charset="0"/>
              <a:cs typeface="Calibri" panose="020F0502020204030204" pitchFamily="34" charset="0"/>
            </a:endParaRPr>
          </a:p>
          <a:p>
            <a:pPr marL="168236" indent="-161092">
              <a:buFont typeface="Arial"/>
              <a:buChar char="•"/>
              <a:tabLst>
                <a:tab pos="168236" algn="l"/>
                <a:tab pos="168593" algn="l"/>
              </a:tabLst>
              <a:defRPr/>
            </a:pPr>
            <a:r>
              <a:rPr lang="en-US" sz="1350" dirty="0">
                <a:latin typeface="Calibri" panose="020F0502020204030204" pitchFamily="34" charset="0"/>
                <a:cs typeface="Calibri" panose="020F0502020204030204" pitchFamily="34" charset="0"/>
              </a:rPr>
              <a:t>Use </a:t>
            </a:r>
            <a:r>
              <a:rPr lang="en-US" sz="1350" b="1" dirty="0">
                <a:solidFill>
                  <a:srgbClr val="C00000"/>
                </a:solidFill>
                <a:latin typeface="Calibri" panose="020F0502020204030204" pitchFamily="34" charset="0"/>
                <a:cs typeface="Calibri" panose="020F0502020204030204" pitchFamily="34" charset="0"/>
              </a:rPr>
              <a:t>gradient</a:t>
            </a:r>
            <a:r>
              <a:rPr lang="en-US" sz="1350" b="1" spc="-28" dirty="0">
                <a:solidFill>
                  <a:srgbClr val="C00000"/>
                </a:solidFill>
                <a:latin typeface="Calibri" panose="020F0502020204030204" pitchFamily="34" charset="0"/>
                <a:cs typeface="Calibri" panose="020F0502020204030204" pitchFamily="34" charset="0"/>
              </a:rPr>
              <a:t> </a:t>
            </a:r>
            <a:r>
              <a:rPr lang="en-US" sz="1350" b="1" dirty="0">
                <a:solidFill>
                  <a:srgbClr val="C00000"/>
                </a:solidFill>
                <a:latin typeface="Calibri" panose="020F0502020204030204" pitchFamily="34" charset="0"/>
                <a:cs typeface="Calibri" panose="020F0502020204030204" pitchFamily="34" charset="0"/>
              </a:rPr>
              <a:t>clipping</a:t>
            </a:r>
          </a:p>
          <a:p>
            <a:pPr marL="168236" indent="-161092">
              <a:buFont typeface="Arial"/>
              <a:buChar char="•"/>
              <a:tabLst>
                <a:tab pos="168236" algn="l"/>
                <a:tab pos="168593" algn="l"/>
              </a:tabLst>
              <a:defRPr/>
            </a:pPr>
            <a:r>
              <a:rPr lang="en-US" sz="1350" spc="-14" dirty="0">
                <a:latin typeface="Calibri" panose="020F0502020204030204" pitchFamily="34" charset="0"/>
                <a:cs typeface="Calibri" panose="020F0502020204030204" pitchFamily="34" charset="0"/>
              </a:rPr>
              <a:t>Try </a:t>
            </a:r>
            <a:r>
              <a:rPr lang="en-US" sz="1350" dirty="0">
                <a:latin typeface="Calibri" panose="020F0502020204030204" pitchFamily="34" charset="0"/>
                <a:cs typeface="Calibri" panose="020F0502020204030204" pitchFamily="34" charset="0"/>
              </a:rPr>
              <a:t>reduce learning</a:t>
            </a:r>
            <a:r>
              <a:rPr lang="en-US" sz="1350" spc="-37" dirty="0">
                <a:latin typeface="Calibri" panose="020F0502020204030204" pitchFamily="34" charset="0"/>
                <a:cs typeface="Calibri" panose="020F0502020204030204" pitchFamily="34" charset="0"/>
              </a:rPr>
              <a:t> </a:t>
            </a:r>
            <a:r>
              <a:rPr lang="en-US" sz="1350" dirty="0">
                <a:latin typeface="Calibri" panose="020F0502020204030204" pitchFamily="34" charset="0"/>
                <a:cs typeface="Calibri" panose="020F0502020204030204" pitchFamily="34" charset="0"/>
              </a:rPr>
              <a:t>rate</a:t>
            </a:r>
          </a:p>
          <a:p>
            <a:pPr marL="168236" indent="-161092">
              <a:spcBef>
                <a:spcPts val="3"/>
              </a:spcBef>
              <a:buFont typeface="Arial"/>
              <a:buChar char="•"/>
              <a:tabLst>
                <a:tab pos="168236" algn="l"/>
                <a:tab pos="168593" algn="l"/>
              </a:tabLst>
              <a:defRPr/>
            </a:pPr>
            <a:r>
              <a:rPr lang="en-US" sz="1350" dirty="0">
                <a:latin typeface="Calibri" panose="020F0502020204030204" pitchFamily="34" charset="0"/>
                <a:cs typeface="Calibri" panose="020F0502020204030204" pitchFamily="34" charset="0"/>
              </a:rPr>
              <a:t>Change loss function by </a:t>
            </a:r>
            <a:r>
              <a:rPr lang="en-US" sz="1350" spc="-3" dirty="0">
                <a:latin typeface="Calibri" panose="020F0502020204030204" pitchFamily="34" charset="0"/>
                <a:cs typeface="Calibri" panose="020F0502020204030204" pitchFamily="34" charset="0"/>
              </a:rPr>
              <a:t>setting </a:t>
            </a:r>
            <a:r>
              <a:rPr lang="en-US" sz="1350" dirty="0">
                <a:latin typeface="Calibri" panose="020F0502020204030204" pitchFamily="34" charset="0"/>
                <a:cs typeface="Calibri" panose="020F0502020204030204" pitchFamily="34" charset="0"/>
              </a:rPr>
              <a:t>constrains on weights </a:t>
            </a:r>
            <a:r>
              <a:rPr lang="en-US" sz="1350" spc="3" dirty="0">
                <a:latin typeface="Calibri" panose="020F0502020204030204" pitchFamily="34" charset="0"/>
                <a:cs typeface="Calibri" panose="020F0502020204030204" pitchFamily="34" charset="0"/>
              </a:rPr>
              <a:t>(</a:t>
            </a:r>
            <a:r>
              <a:rPr lang="en-US" sz="1350" i="1" spc="3" dirty="0">
                <a:latin typeface="Calibri" panose="020F0502020204030204" pitchFamily="34" charset="0"/>
                <a:cs typeface="Calibri" panose="020F0502020204030204" pitchFamily="34" charset="0"/>
              </a:rPr>
              <a:t>L</a:t>
            </a:r>
            <a:r>
              <a:rPr lang="en-US" sz="1350" spc="3" dirty="0">
                <a:latin typeface="Calibri" panose="020F0502020204030204" pitchFamily="34" charset="0"/>
                <a:cs typeface="Calibri" panose="020F0502020204030204" pitchFamily="34" charset="0"/>
              </a:rPr>
              <a:t>1/</a:t>
            </a:r>
            <a:r>
              <a:rPr lang="en-US" sz="1350" i="1" spc="3" dirty="0">
                <a:latin typeface="Calibri" panose="020F0502020204030204" pitchFamily="34" charset="0"/>
                <a:cs typeface="Calibri" panose="020F0502020204030204" pitchFamily="34" charset="0"/>
              </a:rPr>
              <a:t>L</a:t>
            </a:r>
            <a:r>
              <a:rPr lang="en-US" sz="1350" spc="3" dirty="0">
                <a:latin typeface="Calibri" panose="020F0502020204030204" pitchFamily="34" charset="0"/>
                <a:cs typeface="Calibri" panose="020F0502020204030204" pitchFamily="34" charset="0"/>
              </a:rPr>
              <a:t>2</a:t>
            </a:r>
            <a:r>
              <a:rPr lang="en-US" sz="1350" spc="-121" dirty="0">
                <a:latin typeface="Calibri" panose="020F0502020204030204" pitchFamily="34" charset="0"/>
                <a:cs typeface="Calibri" panose="020F0502020204030204" pitchFamily="34" charset="0"/>
              </a:rPr>
              <a:t> </a:t>
            </a:r>
            <a:r>
              <a:rPr lang="en-US" sz="1350" dirty="0">
                <a:latin typeface="Calibri" panose="020F0502020204030204" pitchFamily="34" charset="0"/>
                <a:cs typeface="Calibri" panose="020F0502020204030204" pitchFamily="34" charset="0"/>
              </a:rPr>
              <a:t>norms)</a:t>
            </a:r>
          </a:p>
        </p:txBody>
      </p:sp>
      <p:sp>
        <p:nvSpPr>
          <p:cNvPr id="33802" name="Right Arrow 20">
            <a:extLst>
              <a:ext uri="{FF2B5EF4-FFF2-40B4-BE49-F238E27FC236}">
                <a16:creationId xmlns:a16="http://schemas.microsoft.com/office/drawing/2014/main" id="{066978D1-CE35-355F-DA7A-45A3FCC7F905}"/>
              </a:ext>
            </a:extLst>
          </p:cNvPr>
          <p:cNvSpPr>
            <a:spLocks noChangeArrowheads="1"/>
          </p:cNvSpPr>
          <p:nvPr/>
        </p:nvSpPr>
        <p:spPr bwMode="auto">
          <a:xfrm>
            <a:off x="4529138" y="2357437"/>
            <a:ext cx="342900" cy="214313"/>
          </a:xfrm>
          <a:prstGeom prst="rightArrow">
            <a:avLst>
              <a:gd name="adj1" fmla="val 50000"/>
              <a:gd name="adj2" fmla="val 50000"/>
            </a:avLst>
          </a:prstGeom>
          <a:solidFill>
            <a:schemeClr val="accent1"/>
          </a:solidFill>
          <a:ln w="12700" cap="sq" algn="ctr">
            <a:solidFill>
              <a:schemeClr val="tx1"/>
            </a:solidFill>
            <a:miter lim="800000"/>
            <a:headEnd type="none" w="sm" len="sm"/>
            <a:tailEnd type="none" w="sm" len="sm"/>
          </a:ln>
        </p:spPr>
        <p:txBody>
          <a:bodyPr lIns="51435" tIns="25718" rIns="51435" bIns="25718"/>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350">
              <a:latin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932205E3-DE7C-0CF2-9FA1-4844CD034407}"/>
              </a:ext>
            </a:extLst>
          </p:cNvPr>
          <p:cNvSpPr>
            <a:spLocks noGrp="1"/>
          </p:cNvSpPr>
          <p:nvPr>
            <p:ph type="title"/>
          </p:nvPr>
        </p:nvSpPr>
        <p:spPr>
          <a:xfrm>
            <a:off x="2220517" y="0"/>
            <a:ext cx="5784056" cy="566738"/>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Problems with Vanilla RNN</a:t>
            </a:r>
          </a:p>
        </p:txBody>
      </p:sp>
      <p:sp>
        <p:nvSpPr>
          <p:cNvPr id="21506" name="Content Placeholder 2">
            <a:extLst>
              <a:ext uri="{FF2B5EF4-FFF2-40B4-BE49-F238E27FC236}">
                <a16:creationId xmlns:a16="http://schemas.microsoft.com/office/drawing/2014/main" id="{1C17FC7E-49C4-3159-345D-7D5BD82E4843}"/>
              </a:ext>
            </a:extLst>
          </p:cNvPr>
          <p:cNvSpPr>
            <a:spLocks noGrp="1"/>
          </p:cNvSpPr>
          <p:nvPr>
            <p:ph idx="1"/>
          </p:nvPr>
        </p:nvSpPr>
        <p:spPr/>
        <p:txBody>
          <a:bodyPr/>
          <a:lstStyle/>
          <a:p>
            <a:pPr>
              <a:buFont typeface="Wingdings" panose="05000000000000000000" pitchFamily="2" charset="2"/>
              <a:buChar char="q"/>
            </a:pPr>
            <a:r>
              <a:rPr lang="en-US" altLang="en-US" sz="2100">
                <a:ea typeface="ＭＳ Ｐゴシック" panose="020B0600070205080204" pitchFamily="34" charset="-128"/>
                <a:cs typeface="Arial" panose="020B0604020202020204" pitchFamily="34" charset="0"/>
              </a:rPr>
              <a:t>When dealing with a time series, it tends to forget old information.</a:t>
            </a:r>
          </a:p>
          <a:p>
            <a:pPr>
              <a:buFont typeface="Wingdings" panose="05000000000000000000" pitchFamily="2" charset="2"/>
              <a:buChar char="q"/>
            </a:pPr>
            <a:r>
              <a:rPr lang="en-US" altLang="en-US" sz="2100">
                <a:ea typeface="ＭＳ Ｐゴシック" panose="020B0600070205080204" pitchFamily="34" charset="-128"/>
                <a:cs typeface="Arial" panose="020B0604020202020204" pitchFamily="34" charset="0"/>
              </a:rPr>
              <a:t>When there is a distant relationship of unknown length, we wish to have a “memory” to it.</a:t>
            </a:r>
          </a:p>
          <a:p>
            <a:pPr>
              <a:buFont typeface="Wingdings" panose="05000000000000000000" pitchFamily="2" charset="2"/>
              <a:buChar char="q"/>
            </a:pPr>
            <a:r>
              <a:rPr lang="en-US" altLang="en-US" sz="2100">
                <a:ea typeface="ＭＳ Ｐゴシック" panose="020B0600070205080204" pitchFamily="34" charset="-128"/>
                <a:cs typeface="Arial" panose="020B0604020202020204" pitchFamily="34" charset="0"/>
              </a:rPr>
              <a:t>Vanishing gradient problem.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384BA157-2D1A-4957-B8D9-AE4E6402AAFE}"/>
              </a:ext>
            </a:extLst>
          </p:cNvPr>
          <p:cNvSpPr>
            <a:spLocks noGrp="1"/>
          </p:cNvSpPr>
          <p:nvPr>
            <p:ph type="title"/>
          </p:nvPr>
        </p:nvSpPr>
        <p:spPr>
          <a:xfrm>
            <a:off x="2220517" y="0"/>
            <a:ext cx="5784056" cy="566738"/>
          </a:xfrm>
        </p:spPr>
        <p:txBody>
          <a:bodyPr/>
          <a:lstStyle/>
          <a:p>
            <a:r>
              <a:rPr lang="en-US" altLang="en-US" sz="2700">
                <a:latin typeface="Arial" panose="020B0604020202020204" pitchFamily="34" charset="0"/>
                <a:ea typeface="ＭＳ Ｐゴシック" panose="020B0600070205080204" pitchFamily="34" charset="-128"/>
                <a:cs typeface="Arial" panose="020B0604020202020204" pitchFamily="34" charset="0"/>
              </a:rPr>
              <a:t>LSTM (Long Short Term Memory)</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5843" name="Content Placeholder 2">
            <a:extLst>
              <a:ext uri="{FF2B5EF4-FFF2-40B4-BE49-F238E27FC236}">
                <a16:creationId xmlns:a16="http://schemas.microsoft.com/office/drawing/2014/main" id="{CB069E35-F7B0-CD08-59B7-D657F81C4FE2}"/>
              </a:ext>
            </a:extLst>
          </p:cNvPr>
          <p:cNvSpPr>
            <a:spLocks noGrp="1"/>
          </p:cNvSpPr>
          <p:nvPr>
            <p:ph idx="1"/>
          </p:nvPr>
        </p:nvSpPr>
        <p:spPr/>
        <p:txBody>
          <a:bodyPr/>
          <a:lstStyle/>
          <a:p>
            <a:r>
              <a:rPr lang="en-US" altLang="en-US" sz="3300">
                <a:ea typeface="ＭＳ Ｐゴシック" panose="020B0600070205080204" pitchFamily="34" charset="-128"/>
                <a:cs typeface="Arial" panose="020B0604020202020204" pitchFamily="34" charset="0"/>
              </a:rPr>
              <a:t>LSTM (Long Short Term Memory)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a:extLst>
              <a:ext uri="{FF2B5EF4-FFF2-40B4-BE49-F238E27FC236}">
                <a16:creationId xmlns:a16="http://schemas.microsoft.com/office/drawing/2014/main" id="{A9589917-9DA7-5E2E-A2ED-92E840B05C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0475" y="2185987"/>
            <a:ext cx="1414463"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a:extLst>
              <a:ext uri="{FF2B5EF4-FFF2-40B4-BE49-F238E27FC236}">
                <a16:creationId xmlns:a16="http://schemas.microsoft.com/office/drawing/2014/main" id="{8A08BE73-45E7-150C-6B09-18ED1A9481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3106" y="1157287"/>
            <a:ext cx="5143500" cy="95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Box 5">
            <a:extLst>
              <a:ext uri="{FF2B5EF4-FFF2-40B4-BE49-F238E27FC236}">
                <a16:creationId xmlns:a16="http://schemas.microsoft.com/office/drawing/2014/main" id="{A9418DDE-CA7F-8C48-FB8D-78E290A88F2F}"/>
              </a:ext>
            </a:extLst>
          </p:cNvPr>
          <p:cNvSpPr txBox="1">
            <a:spLocks noChangeArrowheads="1"/>
          </p:cNvSpPr>
          <p:nvPr/>
        </p:nvSpPr>
        <p:spPr bwMode="auto">
          <a:xfrm>
            <a:off x="1993106" y="3943350"/>
            <a:ext cx="5143500" cy="438582"/>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125"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sigmoid layer outputs numbers between 0-1 determine how much </a:t>
            </a:r>
          </a:p>
          <a:p>
            <a:pPr eaLnBrk="1" hangingPunct="1">
              <a:defRPr/>
            </a:pPr>
            <a:r>
              <a:rPr lang="en-US" altLang="en-US" sz="1125"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each component should be let through. Pink X gate is point-wise multiplication.</a:t>
            </a:r>
          </a:p>
        </p:txBody>
      </p:sp>
      <p:sp>
        <p:nvSpPr>
          <p:cNvPr id="36869" name="Title 3">
            <a:extLst>
              <a:ext uri="{FF2B5EF4-FFF2-40B4-BE49-F238E27FC236}">
                <a16:creationId xmlns:a16="http://schemas.microsoft.com/office/drawing/2014/main" id="{3472E264-6034-AF0F-4973-5407526B9AFA}"/>
              </a:ext>
            </a:extLst>
          </p:cNvPr>
          <p:cNvSpPr>
            <a:spLocks noGrp="1"/>
          </p:cNvSpPr>
          <p:nvPr>
            <p:ph type="title"/>
          </p:nvPr>
        </p:nvSpPr>
        <p:spPr/>
        <p:txBody>
          <a:bodyPr>
            <a:normAutofit fontScale="90000"/>
          </a:bodyPr>
          <a:lstStyle/>
          <a:p>
            <a:r>
              <a:rPr lang="en-US" altLang="en-US" sz="2100">
                <a:latin typeface="Arial" panose="020B0604020202020204" pitchFamily="34" charset="0"/>
                <a:ea typeface="ＭＳ Ｐゴシック" panose="020B0600070205080204" pitchFamily="34" charset="-128"/>
                <a:cs typeface="Arial" panose="020B0604020202020204" pitchFamily="34" charset="0"/>
              </a:rPr>
              <a:t>LSTM Architecture – Arrows used!</a:t>
            </a:r>
          </a:p>
        </p:txBody>
      </p:sp>
      <p:sp>
        <p:nvSpPr>
          <p:cNvPr id="36870" name="Text Placeholder 4">
            <a:extLst>
              <a:ext uri="{FF2B5EF4-FFF2-40B4-BE49-F238E27FC236}">
                <a16:creationId xmlns:a16="http://schemas.microsoft.com/office/drawing/2014/main" id="{CC73A394-BCDF-9D94-16E9-73506B255B1A}"/>
              </a:ext>
            </a:extLst>
          </p:cNvPr>
          <p:cNvSpPr>
            <a:spLocks noGrp="1"/>
          </p:cNvSpPr>
          <p:nvPr>
            <p:ph type="body" sz="quarter" idx="10"/>
          </p:nvPr>
        </p:nvSpPr>
        <p:spPr>
          <a:xfrm>
            <a:off x="1485900" y="891779"/>
            <a:ext cx="6172200" cy="3059906"/>
          </a:xfrm>
        </p:spPr>
        <p:txBody>
          <a:bodyPr/>
          <a:lstStyle/>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5257D71-D40A-E4F6-3863-9E98F1564190}"/>
              </a:ext>
            </a:extLst>
          </p:cNvPr>
          <p:cNvSpPr>
            <a:spLocks noGrp="1"/>
          </p:cNvSpPr>
          <p:nvPr>
            <p:ph type="title"/>
          </p:nvPr>
        </p:nvSpPr>
        <p:spPr>
          <a:xfrm>
            <a:off x="2152651" y="0"/>
            <a:ext cx="5851922" cy="566738"/>
          </a:xfrm>
        </p:spPr>
        <p:txBody>
          <a:bodyPr/>
          <a:lstStyle/>
          <a:p>
            <a:r>
              <a:rPr lang="LID4096" altLang="en-US" sz="3000">
                <a:latin typeface="Arial" panose="020B0604020202020204" pitchFamily="34" charset="0"/>
                <a:ea typeface="ＭＳ Ｐゴシック" panose="020B0600070205080204" pitchFamily="34" charset="-128"/>
                <a:cs typeface="Arial" panose="020B0604020202020204" pitchFamily="34" charset="0"/>
              </a:rPr>
              <a:t>LSTM</a:t>
            </a:r>
            <a:r>
              <a:rPr lang="en-US" altLang="en-US" sz="3000">
                <a:latin typeface="Arial" panose="020B0604020202020204" pitchFamily="34" charset="0"/>
                <a:ea typeface="ＭＳ Ｐゴシック" panose="020B0600070205080204" pitchFamily="34" charset="-128"/>
                <a:cs typeface="Arial" panose="020B0604020202020204" pitchFamily="34" charset="0"/>
              </a:rPr>
              <a:t> Architecture</a:t>
            </a:r>
            <a:endParaRPr lang="LID4096" altLang="en-US" sz="3000">
              <a:latin typeface="Arial" panose="020B0604020202020204" pitchFamily="34" charset="0"/>
              <a:ea typeface="ＭＳ Ｐゴシック" panose="020B0600070205080204" pitchFamily="34" charset="-128"/>
              <a:cs typeface="Arial" panose="020B0604020202020204" pitchFamily="34" charset="0"/>
            </a:endParaRPr>
          </a:p>
        </p:txBody>
      </p:sp>
      <p:pic>
        <p:nvPicPr>
          <p:cNvPr id="4" name="Picture 3">
            <a:extLst>
              <a:ext uri="{FF2B5EF4-FFF2-40B4-BE49-F238E27FC236}">
                <a16:creationId xmlns:a16="http://schemas.microsoft.com/office/drawing/2014/main" id="{EF07B3FD-689E-4CB0-8297-AB32A17AD6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243012"/>
            <a:ext cx="514350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D14369E-99E9-A8F2-DE7B-00A819AEF3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3343275"/>
            <a:ext cx="3514725" cy="108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4B2242C-CC76-F658-496A-1F13324957F9}"/>
              </a:ext>
            </a:extLst>
          </p:cNvPr>
          <p:cNvSpPr txBox="1">
            <a:spLocks noChangeArrowheads="1"/>
          </p:cNvSpPr>
          <p:nvPr/>
        </p:nvSpPr>
        <p:spPr bwMode="auto">
          <a:xfrm>
            <a:off x="2021682" y="3471863"/>
            <a:ext cx="1693069" cy="1183466"/>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a:t>The core idea is this cell state C</a:t>
            </a:r>
            <a:r>
              <a:rPr lang="en-US" altLang="en-US" sz="1013" baseline="-25000"/>
              <a:t>t</a:t>
            </a:r>
            <a:r>
              <a:rPr lang="en-US" altLang="en-US" sz="1013"/>
              <a:t>, it is changed slowly, with only minor linear interactions. It is very easy for information to flow along it unchanged.</a:t>
            </a:r>
          </a:p>
        </p:txBody>
      </p:sp>
      <p:sp>
        <p:nvSpPr>
          <p:cNvPr id="7" name="TextBox 6">
            <a:extLst>
              <a:ext uri="{FF2B5EF4-FFF2-40B4-BE49-F238E27FC236}">
                <a16:creationId xmlns:a16="http://schemas.microsoft.com/office/drawing/2014/main" id="{93C50F9B-865D-D8DC-DB12-D204E52589E8}"/>
              </a:ext>
            </a:extLst>
          </p:cNvPr>
          <p:cNvSpPr txBox="1">
            <a:spLocks noChangeArrowheads="1"/>
          </p:cNvSpPr>
          <p:nvPr/>
        </p:nvSpPr>
        <p:spPr bwMode="auto">
          <a:xfrm>
            <a:off x="3500437" y="2571750"/>
            <a:ext cx="357790" cy="248209"/>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i="1" dirty="0">
                <a:latin typeface="+mj-lt"/>
              </a:rPr>
              <a:t>h</a:t>
            </a:r>
            <a:r>
              <a:rPr lang="en-US" altLang="en-US" sz="1013" i="1" baseline="-25000" dirty="0">
                <a:latin typeface="+mj-lt"/>
              </a:rPr>
              <a:t>t-1</a:t>
            </a:r>
            <a:endParaRPr lang="en-US" altLang="en-US" sz="1013" i="1" dirty="0">
              <a:latin typeface="+mj-lt"/>
            </a:endParaRPr>
          </a:p>
        </p:txBody>
      </p:sp>
      <p:sp>
        <p:nvSpPr>
          <p:cNvPr id="8" name="TextBox 7">
            <a:extLst>
              <a:ext uri="{FF2B5EF4-FFF2-40B4-BE49-F238E27FC236}">
                <a16:creationId xmlns:a16="http://schemas.microsoft.com/office/drawing/2014/main" id="{308880D3-536F-7DFD-4736-5B46CA1181CB}"/>
              </a:ext>
            </a:extLst>
          </p:cNvPr>
          <p:cNvSpPr txBox="1">
            <a:spLocks noChangeArrowheads="1"/>
          </p:cNvSpPr>
          <p:nvPr/>
        </p:nvSpPr>
        <p:spPr bwMode="auto">
          <a:xfrm>
            <a:off x="3502819" y="1677591"/>
            <a:ext cx="380232" cy="248209"/>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i="1" dirty="0">
                <a:latin typeface="+mj-lt"/>
              </a:rPr>
              <a:t>C</a:t>
            </a:r>
            <a:r>
              <a:rPr lang="en-US" altLang="en-US" sz="1013" i="1" baseline="-25000" dirty="0">
                <a:latin typeface="+mj-lt"/>
              </a:rPr>
              <a:t>t-1</a:t>
            </a:r>
            <a:endParaRPr lang="en-US" altLang="en-US" sz="1013" i="1" dirty="0">
              <a:latin typeface="+mj-lt"/>
            </a:endParaRPr>
          </a:p>
        </p:txBody>
      </p:sp>
      <p:sp>
        <p:nvSpPr>
          <p:cNvPr id="9" name="TextBox 8">
            <a:extLst>
              <a:ext uri="{FF2B5EF4-FFF2-40B4-BE49-F238E27FC236}">
                <a16:creationId xmlns:a16="http://schemas.microsoft.com/office/drawing/2014/main" id="{B622BAAB-19B2-2CA1-1D9A-C04113F6BDD1}"/>
              </a:ext>
            </a:extLst>
          </p:cNvPr>
          <p:cNvSpPr txBox="1">
            <a:spLocks noChangeArrowheads="1"/>
          </p:cNvSpPr>
          <p:nvPr/>
        </p:nvSpPr>
        <p:spPr bwMode="auto">
          <a:xfrm>
            <a:off x="3586163" y="1028700"/>
            <a:ext cx="1460656" cy="559961"/>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a:t>This sigmoid gate </a:t>
            </a:r>
          </a:p>
          <a:p>
            <a:pPr eaLnBrk="1" hangingPunct="1">
              <a:defRPr/>
            </a:pPr>
            <a:r>
              <a:rPr lang="en-US" altLang="en-US" sz="1013" dirty="0"/>
              <a:t>determines how much</a:t>
            </a:r>
          </a:p>
          <a:p>
            <a:pPr eaLnBrk="1" hangingPunct="1">
              <a:defRPr/>
            </a:pPr>
            <a:r>
              <a:rPr lang="en-US" altLang="en-US" sz="1013" dirty="0"/>
              <a:t>information goes thru</a:t>
            </a:r>
          </a:p>
        </p:txBody>
      </p:sp>
      <p:cxnSp>
        <p:nvCxnSpPr>
          <p:cNvPr id="10" name="Straight Arrow Connector 9">
            <a:extLst>
              <a:ext uri="{FF2B5EF4-FFF2-40B4-BE49-F238E27FC236}">
                <a16:creationId xmlns:a16="http://schemas.microsoft.com/office/drawing/2014/main" id="{84E69A89-F4D0-12C3-1D4C-8DD8C6AF925D}"/>
              </a:ext>
            </a:extLst>
          </p:cNvPr>
          <p:cNvCxnSpPr>
            <a:cxnSpLocks noChangeShapeType="1"/>
          </p:cNvCxnSpPr>
          <p:nvPr/>
        </p:nvCxnSpPr>
        <p:spPr bwMode="auto">
          <a:xfrm flipH="1">
            <a:off x="4014788" y="1628775"/>
            <a:ext cx="85725" cy="30003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
        <p:nvSpPr>
          <p:cNvPr id="11" name="TextBox 10">
            <a:extLst>
              <a:ext uri="{FF2B5EF4-FFF2-40B4-BE49-F238E27FC236}">
                <a16:creationId xmlns:a16="http://schemas.microsoft.com/office/drawing/2014/main" id="{596FFE35-B813-B0A8-9306-008328E87279}"/>
              </a:ext>
            </a:extLst>
          </p:cNvPr>
          <p:cNvSpPr txBox="1">
            <a:spLocks noChangeArrowheads="1"/>
          </p:cNvSpPr>
          <p:nvPr/>
        </p:nvSpPr>
        <p:spPr bwMode="auto">
          <a:xfrm>
            <a:off x="3500438" y="1071563"/>
            <a:ext cx="1603324" cy="404085"/>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a:t>This decides what info</a:t>
            </a:r>
          </a:p>
          <a:p>
            <a:pPr eaLnBrk="1" hangingPunct="1">
              <a:defRPr/>
            </a:pPr>
            <a:r>
              <a:rPr lang="en-US" altLang="en-US" sz="1013"/>
              <a:t>Is to add to the cell state</a:t>
            </a:r>
          </a:p>
        </p:txBody>
      </p:sp>
      <p:cxnSp>
        <p:nvCxnSpPr>
          <p:cNvPr id="12" name="Straight Arrow Connector 11">
            <a:extLst>
              <a:ext uri="{FF2B5EF4-FFF2-40B4-BE49-F238E27FC236}">
                <a16:creationId xmlns:a16="http://schemas.microsoft.com/office/drawing/2014/main" id="{4DC943D6-6620-15B2-4597-A8325AFA2755}"/>
              </a:ext>
            </a:extLst>
          </p:cNvPr>
          <p:cNvCxnSpPr>
            <a:cxnSpLocks noChangeShapeType="1"/>
          </p:cNvCxnSpPr>
          <p:nvPr/>
        </p:nvCxnSpPr>
        <p:spPr bwMode="auto">
          <a:xfrm>
            <a:off x="4271963" y="1628775"/>
            <a:ext cx="85725" cy="557213"/>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
        <p:nvSpPr>
          <p:cNvPr id="13" name="TextBox 12">
            <a:extLst>
              <a:ext uri="{FF2B5EF4-FFF2-40B4-BE49-F238E27FC236}">
                <a16:creationId xmlns:a16="http://schemas.microsoft.com/office/drawing/2014/main" id="{8B956467-38FD-7293-D68A-D2303E9230EB}"/>
              </a:ext>
            </a:extLst>
          </p:cNvPr>
          <p:cNvSpPr txBox="1">
            <a:spLocks noChangeArrowheads="1"/>
          </p:cNvSpPr>
          <p:nvPr/>
        </p:nvSpPr>
        <p:spPr bwMode="auto">
          <a:xfrm>
            <a:off x="3714750" y="985838"/>
            <a:ext cx="1112805" cy="559961"/>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a:t>Output gate </a:t>
            </a:r>
          </a:p>
          <a:p>
            <a:pPr eaLnBrk="1" hangingPunct="1">
              <a:defRPr/>
            </a:pPr>
            <a:r>
              <a:rPr lang="en-US" altLang="en-US" sz="1013"/>
              <a:t>Controls what </a:t>
            </a:r>
          </a:p>
          <a:p>
            <a:pPr eaLnBrk="1" hangingPunct="1">
              <a:defRPr/>
            </a:pPr>
            <a:r>
              <a:rPr lang="en-US" altLang="en-US" sz="1013"/>
              <a:t>goes into output</a:t>
            </a:r>
          </a:p>
        </p:txBody>
      </p:sp>
      <p:cxnSp>
        <p:nvCxnSpPr>
          <p:cNvPr id="14" name="Straight Arrow Connector 13">
            <a:extLst>
              <a:ext uri="{FF2B5EF4-FFF2-40B4-BE49-F238E27FC236}">
                <a16:creationId xmlns:a16="http://schemas.microsoft.com/office/drawing/2014/main" id="{809DBF4D-F606-A6EC-6422-7A67ED15FBD7}"/>
              </a:ext>
            </a:extLst>
          </p:cNvPr>
          <p:cNvCxnSpPr>
            <a:cxnSpLocks noChangeShapeType="1"/>
          </p:cNvCxnSpPr>
          <p:nvPr/>
        </p:nvCxnSpPr>
        <p:spPr bwMode="auto">
          <a:xfrm>
            <a:off x="4529137" y="1628775"/>
            <a:ext cx="300038" cy="557213"/>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
        <p:nvSpPr>
          <p:cNvPr id="15" name="TextBox 14">
            <a:extLst>
              <a:ext uri="{FF2B5EF4-FFF2-40B4-BE49-F238E27FC236}">
                <a16:creationId xmlns:a16="http://schemas.microsoft.com/office/drawing/2014/main" id="{AC0A5D38-3362-1FA1-4090-F26ACF41F543}"/>
              </a:ext>
            </a:extLst>
          </p:cNvPr>
          <p:cNvSpPr txBox="1">
            <a:spLocks noChangeArrowheads="1"/>
          </p:cNvSpPr>
          <p:nvPr/>
        </p:nvSpPr>
        <p:spPr bwMode="auto">
          <a:xfrm>
            <a:off x="3843338" y="3171825"/>
            <a:ext cx="917239" cy="404085"/>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a:t>Forget  input</a:t>
            </a:r>
          </a:p>
          <a:p>
            <a:pPr eaLnBrk="1" hangingPunct="1">
              <a:defRPr/>
            </a:pPr>
            <a:r>
              <a:rPr lang="en-US" altLang="en-US" sz="1013"/>
              <a:t>gate      gate</a:t>
            </a:r>
          </a:p>
        </p:txBody>
      </p:sp>
      <p:cxnSp>
        <p:nvCxnSpPr>
          <p:cNvPr id="16" name="Straight Arrow Connector 15">
            <a:extLst>
              <a:ext uri="{FF2B5EF4-FFF2-40B4-BE49-F238E27FC236}">
                <a16:creationId xmlns:a16="http://schemas.microsoft.com/office/drawing/2014/main" id="{298E849E-972E-8094-C6CA-21F47DFC50EC}"/>
              </a:ext>
            </a:extLst>
          </p:cNvPr>
          <p:cNvCxnSpPr>
            <a:cxnSpLocks noChangeShapeType="1"/>
          </p:cNvCxnSpPr>
          <p:nvPr/>
        </p:nvCxnSpPr>
        <p:spPr bwMode="auto">
          <a:xfrm>
            <a:off x="4057650" y="3514725"/>
            <a:ext cx="42863" cy="12858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cxnSp>
        <p:nvCxnSpPr>
          <p:cNvPr id="17" name="Straight Arrow Connector 16">
            <a:extLst>
              <a:ext uri="{FF2B5EF4-FFF2-40B4-BE49-F238E27FC236}">
                <a16:creationId xmlns:a16="http://schemas.microsoft.com/office/drawing/2014/main" id="{ABBB49A7-AD18-3A63-D247-7A1D2886FC64}"/>
              </a:ext>
            </a:extLst>
          </p:cNvPr>
          <p:cNvCxnSpPr>
            <a:cxnSpLocks noChangeShapeType="1"/>
          </p:cNvCxnSpPr>
          <p:nvPr/>
        </p:nvCxnSpPr>
        <p:spPr bwMode="auto">
          <a:xfrm>
            <a:off x="4443413" y="3514725"/>
            <a:ext cx="0" cy="30003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
        <p:nvSpPr>
          <p:cNvPr id="18" name="TextBox 17">
            <a:extLst>
              <a:ext uri="{FF2B5EF4-FFF2-40B4-BE49-F238E27FC236}">
                <a16:creationId xmlns:a16="http://schemas.microsoft.com/office/drawing/2014/main" id="{BFBECAF3-2D1E-8F43-0008-3A77ECA8D593}"/>
              </a:ext>
            </a:extLst>
          </p:cNvPr>
          <p:cNvSpPr txBox="1">
            <a:spLocks noChangeArrowheads="1"/>
          </p:cNvSpPr>
          <p:nvPr/>
        </p:nvSpPr>
        <p:spPr bwMode="auto">
          <a:xfrm>
            <a:off x="2000251" y="3557588"/>
            <a:ext cx="1912703" cy="871713"/>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a:solidFill>
                  <a:srgbClr val="FF0000"/>
                </a:solidFill>
              </a:rPr>
              <a:t>Why sigmoid or tanh:</a:t>
            </a:r>
          </a:p>
          <a:p>
            <a:pPr eaLnBrk="1" hangingPunct="1">
              <a:defRPr/>
            </a:pPr>
            <a:r>
              <a:rPr lang="en-US" altLang="en-US" sz="1013" dirty="0"/>
              <a:t>Sigmoid: 0,1 gating as switch.</a:t>
            </a:r>
          </a:p>
          <a:p>
            <a:pPr eaLnBrk="1" hangingPunct="1">
              <a:defRPr/>
            </a:pPr>
            <a:r>
              <a:rPr lang="en-US" altLang="en-US" sz="1013" dirty="0"/>
              <a:t>Vanishing gradient problem in</a:t>
            </a:r>
          </a:p>
          <a:p>
            <a:pPr eaLnBrk="1" hangingPunct="1">
              <a:defRPr/>
            </a:pPr>
            <a:r>
              <a:rPr lang="en-US" altLang="en-US" sz="1013" dirty="0"/>
              <a:t>LSTM is handled already.</a:t>
            </a:r>
          </a:p>
          <a:p>
            <a:pPr eaLnBrk="1" hangingPunct="1">
              <a:defRPr/>
            </a:pPr>
            <a:r>
              <a:rPr lang="en-US" altLang="en-US" sz="1013" dirty="0" err="1"/>
              <a:t>ReLU</a:t>
            </a:r>
            <a:r>
              <a:rPr lang="en-US" altLang="en-US" sz="1013" dirty="0"/>
              <a:t> replaces tanh ok?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1"/>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5" presetClass="exit" presetSubtype="10" fill="hold" nodeType="clickEffect">
                                  <p:stCondLst>
                                    <p:cond delay="0"/>
                                  </p:stCondLst>
                                  <p:childTnLst>
                                    <p:animEffect transition="out" filter="checkerboard(across)">
                                      <p:cBhvr>
                                        <p:cTn id="66" dur="500"/>
                                        <p:tgtEl>
                                          <p:spTgt spid="12"/>
                                        </p:tgtEl>
                                      </p:cBhvr>
                                    </p:animEffect>
                                    <p:set>
                                      <p:cBhvr>
                                        <p:cTn id="67" dur="1" fill="hold">
                                          <p:stCondLst>
                                            <p:cond delay="499"/>
                                          </p:stCondLst>
                                        </p:cTn>
                                        <p:tgtEl>
                                          <p:spTgt spid="12"/>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xit" presetSubtype="0" fill="hold" nodeType="clickEffect">
                                  <p:stCondLst>
                                    <p:cond delay="0"/>
                                  </p:stCondLst>
                                  <p:childTnLst>
                                    <p:set>
                                      <p:cBhvr>
                                        <p:cTn id="79" dur="1" fill="hold">
                                          <p:stCondLst>
                                            <p:cond delay="0"/>
                                          </p:stCondLst>
                                        </p:cTn>
                                        <p:tgtEl>
                                          <p:spTgt spid="13"/>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nodeType="clickEffect">
                                  <p:stCondLst>
                                    <p:cond delay="0"/>
                                  </p:stCondLst>
                                  <p:childTnLst>
                                    <p:set>
                                      <p:cBhvr>
                                        <p:cTn id="83" dur="1" fill="hold">
                                          <p:stCondLst>
                                            <p:cond delay="0"/>
                                          </p:stCondLst>
                                        </p:cTn>
                                        <p:tgtEl>
                                          <p:spTgt spid="14"/>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xit" presetSubtype="0" fill="hold" nodeType="clickEffect">
                                  <p:stCondLst>
                                    <p:cond delay="0"/>
                                  </p:stCondLst>
                                  <p:childTnLst>
                                    <p:set>
                                      <p:cBhvr>
                                        <p:cTn id="87" dur="1" fill="hold">
                                          <p:stCondLst>
                                            <p:cond delay="0"/>
                                          </p:stCondLst>
                                        </p:cTn>
                                        <p:tgtEl>
                                          <p:spTgt spid="6"/>
                                        </p:tgtEl>
                                        <p:attrNameLst>
                                          <p:attrName>style.visibility</p:attrName>
                                        </p:attrNameLst>
                                      </p:cBhvr>
                                      <p:to>
                                        <p:strVal val="hidden"/>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9" grpId="0"/>
      <p:bldP spid="9" grpId="1"/>
      <p:bldP spid="11" grpId="0"/>
      <p:bldP spid="11" grpId="1"/>
      <p:bldP spid="13" grpId="0"/>
      <p:bldP spid="13" grpId="1"/>
      <p:bldP spid="15" grpId="0"/>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AF0FDF-F30A-A700-7350-FCD6CEF1C3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642938"/>
            <a:ext cx="3086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A44188BF-44CC-62F7-EB35-89424C223B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1543051"/>
            <a:ext cx="3214688" cy="99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76A4109D-1DD9-227C-6B16-8448739822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00250" y="2443162"/>
            <a:ext cx="3471863" cy="107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6">
            <a:extLst>
              <a:ext uri="{FF2B5EF4-FFF2-40B4-BE49-F238E27FC236}">
                <a16:creationId xmlns:a16="http://schemas.microsoft.com/office/drawing/2014/main" id="{1C5BB9FA-9166-E0C9-FEE7-9A2348F3CBCE}"/>
              </a:ext>
            </a:extLst>
          </p:cNvPr>
          <p:cNvPicPr>
            <a:picLocks noChangeAspect="1"/>
          </p:cNvPicPr>
          <p:nvPr/>
        </p:nvPicPr>
        <p:blipFill>
          <a:blip r:embed="rId5">
            <a:extLst>
              <a:ext uri="{28A0092B-C50C-407E-A947-70E740481C1C}">
                <a14:useLocalDpi xmlns:a14="http://schemas.microsoft.com/office/drawing/2010/main" val="0"/>
              </a:ext>
            </a:extLst>
          </a:blip>
          <a:srcRect l="8849" t="7143" r="2315" b="7143"/>
          <a:stretch>
            <a:fillRect/>
          </a:stretch>
        </p:blipFill>
        <p:spPr bwMode="auto">
          <a:xfrm>
            <a:off x="5729288" y="642938"/>
            <a:ext cx="13716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1AD695B3-BA63-6D6B-2185-68462A72B0FA}"/>
              </a:ext>
            </a:extLst>
          </p:cNvPr>
          <p:cNvSpPr txBox="1">
            <a:spLocks noChangeArrowheads="1"/>
          </p:cNvSpPr>
          <p:nvPr/>
        </p:nvSpPr>
        <p:spPr bwMode="auto">
          <a:xfrm>
            <a:off x="5378054" y="1885950"/>
            <a:ext cx="1854995" cy="559961"/>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i="1" dirty="0">
                <a:latin typeface="+mj-lt"/>
              </a:rPr>
              <a:t>i</a:t>
            </a:r>
            <a:r>
              <a:rPr lang="en-US" altLang="en-US" sz="1013" i="1" baseline="-25000" dirty="0">
                <a:latin typeface="+mj-lt"/>
              </a:rPr>
              <a:t>t</a:t>
            </a:r>
            <a:r>
              <a:rPr lang="en-US" altLang="en-US" sz="1013" baseline="-25000" dirty="0"/>
              <a:t> </a:t>
            </a:r>
            <a:r>
              <a:rPr lang="en-US" altLang="en-US" sz="1013" dirty="0"/>
              <a:t>decides what component </a:t>
            </a:r>
          </a:p>
          <a:p>
            <a:pPr eaLnBrk="1" hangingPunct="1">
              <a:defRPr/>
            </a:pPr>
            <a:r>
              <a:rPr lang="en-US" altLang="en-US" sz="1013" dirty="0"/>
              <a:t>is to be updated.</a:t>
            </a:r>
          </a:p>
          <a:p>
            <a:pPr eaLnBrk="1" hangingPunct="1">
              <a:defRPr/>
            </a:pPr>
            <a:r>
              <a:rPr lang="en-US" altLang="en-US" sz="1013" i="1" dirty="0" err="1">
                <a:latin typeface="+mj-lt"/>
              </a:rPr>
              <a:t>C’</a:t>
            </a:r>
            <a:r>
              <a:rPr lang="en-US" altLang="ja-JP" sz="1013" i="1" baseline="-25000" dirty="0" err="1">
                <a:latin typeface="+mj-lt"/>
              </a:rPr>
              <a:t>t</a:t>
            </a:r>
            <a:r>
              <a:rPr lang="en-US" altLang="ja-JP" sz="1013" dirty="0"/>
              <a:t> provides change contents</a:t>
            </a:r>
            <a:endParaRPr lang="en-US" altLang="en-US" sz="1013" dirty="0"/>
          </a:p>
        </p:txBody>
      </p:sp>
      <p:sp>
        <p:nvSpPr>
          <p:cNvPr id="8" name="TextBox 8">
            <a:extLst>
              <a:ext uri="{FF2B5EF4-FFF2-40B4-BE49-F238E27FC236}">
                <a16:creationId xmlns:a16="http://schemas.microsoft.com/office/drawing/2014/main" id="{3373EC17-F922-753F-8ED2-5CC505C4FC00}"/>
              </a:ext>
            </a:extLst>
          </p:cNvPr>
          <p:cNvSpPr txBox="1">
            <a:spLocks noChangeArrowheads="1"/>
          </p:cNvSpPr>
          <p:nvPr/>
        </p:nvSpPr>
        <p:spPr bwMode="auto">
          <a:xfrm>
            <a:off x="5386387" y="2957513"/>
            <a:ext cx="1476686" cy="248209"/>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a:t>Updating the cell state</a:t>
            </a:r>
          </a:p>
        </p:txBody>
      </p:sp>
      <p:pic>
        <p:nvPicPr>
          <p:cNvPr id="38920" name="Picture 10">
            <a:extLst>
              <a:ext uri="{FF2B5EF4-FFF2-40B4-BE49-F238E27FC236}">
                <a16:creationId xmlns:a16="http://schemas.microsoft.com/office/drawing/2014/main" id="{E04806B0-E628-5D06-BB2D-1EDE04904B7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00250" y="3386138"/>
            <a:ext cx="3617119" cy="111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1">
            <a:extLst>
              <a:ext uri="{FF2B5EF4-FFF2-40B4-BE49-F238E27FC236}">
                <a16:creationId xmlns:a16="http://schemas.microsoft.com/office/drawing/2014/main" id="{5ABAC54A-EF36-9ADF-8E8F-64B9223C9419}"/>
              </a:ext>
            </a:extLst>
          </p:cNvPr>
          <p:cNvSpPr txBox="1">
            <a:spLocks noChangeArrowheads="1"/>
          </p:cNvSpPr>
          <p:nvPr/>
        </p:nvSpPr>
        <p:spPr bwMode="auto">
          <a:xfrm>
            <a:off x="5481637" y="3771900"/>
            <a:ext cx="1760418" cy="404085"/>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a:t>Decide what part of the cell</a:t>
            </a:r>
          </a:p>
          <a:p>
            <a:pPr eaLnBrk="1" hangingPunct="1">
              <a:defRPr/>
            </a:pPr>
            <a:r>
              <a:rPr lang="en-US" altLang="en-US" sz="1013"/>
              <a:t>state to output</a:t>
            </a:r>
          </a:p>
        </p:txBody>
      </p:sp>
      <p:sp>
        <p:nvSpPr>
          <p:cNvPr id="38922" name="Title 1">
            <a:extLst>
              <a:ext uri="{FF2B5EF4-FFF2-40B4-BE49-F238E27FC236}">
                <a16:creationId xmlns:a16="http://schemas.microsoft.com/office/drawing/2014/main" id="{8D2A20F4-51F6-D4A5-AFAD-93E0BE489972}"/>
              </a:ext>
            </a:extLst>
          </p:cNvPr>
          <p:cNvSpPr>
            <a:spLocks noGrp="1"/>
          </p:cNvSpPr>
          <p:nvPr>
            <p:ph type="title"/>
          </p:nvPr>
        </p:nvSpPr>
        <p:spPr/>
        <p:txBody>
          <a:bodyPr/>
          <a:lstStyle/>
          <a:p>
            <a:r>
              <a:rPr lang="LID4096" altLang="en-US">
                <a:latin typeface="Arial" panose="020B0604020202020204" pitchFamily="34" charset="0"/>
                <a:ea typeface="ＭＳ Ｐゴシック" panose="020B0600070205080204" pitchFamily="34" charset="-128"/>
                <a:cs typeface="Arial" panose="020B0604020202020204" pitchFamily="34" charset="0"/>
              </a:rPr>
              <a:t>LSTM</a:t>
            </a:r>
            <a:r>
              <a:rPr lang="en-US" altLang="en-US">
                <a:latin typeface="Arial" panose="020B0604020202020204" pitchFamily="34" charset="0"/>
                <a:ea typeface="ＭＳ Ｐゴシック" panose="020B0600070205080204" pitchFamily="34" charset="-128"/>
                <a:cs typeface="Arial" panose="020B0604020202020204" pitchFamily="34" charset="0"/>
              </a:rPr>
              <a:t> Architecture</a:t>
            </a:r>
          </a:p>
        </p:txBody>
      </p:sp>
      <p:sp>
        <p:nvSpPr>
          <p:cNvPr id="38923" name="Text Placeholder 10">
            <a:extLst>
              <a:ext uri="{FF2B5EF4-FFF2-40B4-BE49-F238E27FC236}">
                <a16:creationId xmlns:a16="http://schemas.microsoft.com/office/drawing/2014/main" id="{5C7CC9BD-F010-E7EE-8235-4C19AB89ECAF}"/>
              </a:ext>
            </a:extLst>
          </p:cNvPr>
          <p:cNvSpPr>
            <a:spLocks noGrp="1"/>
          </p:cNvSpPr>
          <p:nvPr>
            <p:ph type="body" sz="quarter" idx="10"/>
          </p:nvPr>
        </p:nvSpPr>
        <p:spPr>
          <a:xfrm>
            <a:off x="1485900" y="891779"/>
            <a:ext cx="6172200" cy="3059906"/>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7E0D9BDE-D1EB-A2ED-83B3-DBF37D79CFCB}"/>
              </a:ext>
            </a:extLst>
          </p:cNvPr>
          <p:cNvSpPr>
            <a:spLocks noGrp="1"/>
          </p:cNvSpPr>
          <p:nvPr>
            <p:ph type="title"/>
          </p:nvPr>
        </p:nvSpPr>
        <p:spPr>
          <a:xfrm>
            <a:off x="2220517" y="0"/>
            <a:ext cx="5784056" cy="566738"/>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RNN vs LSTM</a:t>
            </a:r>
          </a:p>
        </p:txBody>
      </p:sp>
      <p:pic>
        <p:nvPicPr>
          <p:cNvPr id="39939" name="Picture 3">
            <a:extLst>
              <a:ext uri="{FF2B5EF4-FFF2-40B4-BE49-F238E27FC236}">
                <a16:creationId xmlns:a16="http://schemas.microsoft.com/office/drawing/2014/main" id="{DDB1963C-2029-7221-E056-3A7CBF658F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4562" y="1500188"/>
            <a:ext cx="4700588"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2C9DC17-BA95-1588-8516-8BFB152B0B5D}"/>
              </a:ext>
            </a:extLst>
          </p:cNvPr>
          <p:cNvSpPr>
            <a:spLocks noGrp="1"/>
          </p:cNvSpPr>
          <p:nvPr>
            <p:ph type="title"/>
          </p:nvPr>
        </p:nvSpPr>
        <p:spPr>
          <a:xfrm>
            <a:off x="2220517" y="0"/>
            <a:ext cx="5784056" cy="566738"/>
          </a:xfrm>
        </p:spPr>
        <p:txBody>
          <a:bodyPr/>
          <a:lstStyle/>
          <a:p>
            <a:r>
              <a:rPr lang="en-US" altLang="en-US" sz="2700">
                <a:latin typeface="Arial" panose="020B0604020202020204" pitchFamily="34" charset="0"/>
                <a:ea typeface="CMU Bright SemiBold"/>
                <a:cs typeface="CMU Bright SemiBold"/>
              </a:rPr>
              <a:t>LSTM – Forward/Backward</a:t>
            </a:r>
          </a:p>
        </p:txBody>
      </p:sp>
      <p:sp>
        <p:nvSpPr>
          <p:cNvPr id="40963" name="TextBox 3">
            <a:extLst>
              <a:ext uri="{FF2B5EF4-FFF2-40B4-BE49-F238E27FC236}">
                <a16:creationId xmlns:a16="http://schemas.microsoft.com/office/drawing/2014/main" id="{F5FEEB78-4A41-7CC1-3463-ADC4A8874430}"/>
              </a:ext>
            </a:extLst>
          </p:cNvPr>
          <p:cNvSpPr txBox="1">
            <a:spLocks noChangeArrowheads="1"/>
          </p:cNvSpPr>
          <p:nvPr/>
        </p:nvSpPr>
        <p:spPr bwMode="auto">
          <a:xfrm>
            <a:off x="1709738" y="1671638"/>
            <a:ext cx="588645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100">
                <a:latin typeface="Calibri" panose="020F0502020204030204" pitchFamily="34" charset="0"/>
                <a:cs typeface="Calibri" panose="020F0502020204030204" pitchFamily="34" charset="0"/>
              </a:rPr>
              <a:t>Explore the equations for LSTM forward and backward computations:</a:t>
            </a:r>
          </a:p>
          <a:p>
            <a:pPr eaLnBrk="1" hangingPunct="1"/>
            <a:r>
              <a:rPr lang="en-US" altLang="en-US" sz="2100">
                <a:solidFill>
                  <a:srgbClr val="FF0000"/>
                </a:solidFill>
                <a:latin typeface="CMU Bright Roman"/>
                <a:ea typeface="CMU Bright Roman"/>
                <a:cs typeface="CMU Bright Roman"/>
                <a:hlinkClick r:id="rId2"/>
              </a:rPr>
              <a:t>Illustrated LSTM Forward and Backward Pass</a:t>
            </a:r>
            <a:endParaRPr lang="en-US" altLang="en-US" sz="2100">
              <a:solidFill>
                <a:srgbClr val="FF0000"/>
              </a:solidFill>
              <a:latin typeface="CMU Bright Roman"/>
              <a:ea typeface="CMU Bright Roman"/>
              <a:cs typeface="CMU Bright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6736-6005-9351-B1CF-C0F5373146C1}"/>
              </a:ext>
            </a:extLst>
          </p:cNvPr>
          <p:cNvSpPr>
            <a:spLocks noGrp="1"/>
          </p:cNvSpPr>
          <p:nvPr>
            <p:ph type="title"/>
          </p:nvPr>
        </p:nvSpPr>
        <p:spPr/>
        <p:txBody>
          <a:bodyPr>
            <a:normAutofit fontScale="90000"/>
          </a:bodyPr>
          <a:lstStyle/>
          <a:p>
            <a:r>
              <a:rPr lang="en-US" dirty="0"/>
              <a:t>Deep Learning Architecture for </a:t>
            </a:r>
            <a:r>
              <a:rPr lang="en-US" dirty="0">
                <a:solidFill>
                  <a:schemeClr val="accent6"/>
                </a:solidFill>
              </a:rPr>
              <a:t>Textual Data</a:t>
            </a:r>
          </a:p>
        </p:txBody>
      </p:sp>
      <p:sp>
        <p:nvSpPr>
          <p:cNvPr id="3" name="Content Placeholder 2">
            <a:extLst>
              <a:ext uri="{FF2B5EF4-FFF2-40B4-BE49-F238E27FC236}">
                <a16:creationId xmlns:a16="http://schemas.microsoft.com/office/drawing/2014/main" id="{13CBC5C8-9C51-E0F7-98F5-17DEEC4E7468}"/>
              </a:ext>
            </a:extLst>
          </p:cNvPr>
          <p:cNvSpPr>
            <a:spLocks noGrp="1"/>
          </p:cNvSpPr>
          <p:nvPr>
            <p:ph idx="1"/>
          </p:nvPr>
        </p:nvSpPr>
        <p:spPr/>
        <p:txBody>
          <a:bodyPr/>
          <a:lstStyle/>
          <a:p>
            <a:r>
              <a:rPr lang="en-US" dirty="0"/>
              <a:t>When input are textual data</a:t>
            </a:r>
          </a:p>
        </p:txBody>
      </p:sp>
      <p:pic>
        <p:nvPicPr>
          <p:cNvPr id="5" name="Picture 4">
            <a:extLst>
              <a:ext uri="{FF2B5EF4-FFF2-40B4-BE49-F238E27FC236}">
                <a16:creationId xmlns:a16="http://schemas.microsoft.com/office/drawing/2014/main" id="{FC9ABDE7-FB35-3A96-6EE7-AA1038966702}"/>
              </a:ext>
            </a:extLst>
          </p:cNvPr>
          <p:cNvPicPr>
            <a:picLocks noChangeAspect="1"/>
          </p:cNvPicPr>
          <p:nvPr/>
        </p:nvPicPr>
        <p:blipFill>
          <a:blip r:embed="rId2"/>
          <a:stretch>
            <a:fillRect/>
          </a:stretch>
        </p:blipFill>
        <p:spPr>
          <a:xfrm>
            <a:off x="1420721" y="1084773"/>
            <a:ext cx="7723279" cy="4066283"/>
          </a:xfrm>
          <a:prstGeom prst="rect">
            <a:avLst/>
          </a:prstGeom>
        </p:spPr>
      </p:pic>
    </p:spTree>
    <p:extLst>
      <p:ext uri="{BB962C8B-B14F-4D97-AF65-F5344CB8AC3E}">
        <p14:creationId xmlns:p14="http://schemas.microsoft.com/office/powerpoint/2010/main" val="1622518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DD108D1A-CCDD-6583-D9B8-F34C1DAF06E4}"/>
              </a:ext>
            </a:extLst>
          </p:cNvPr>
          <p:cNvSpPr>
            <a:spLocks noGrp="1"/>
          </p:cNvSpPr>
          <p:nvPr>
            <p:ph type="title"/>
          </p:nvPr>
        </p:nvSpPr>
        <p:spPr>
          <a:xfrm>
            <a:off x="2220517" y="0"/>
            <a:ext cx="5784056" cy="566738"/>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Information Flow in a LSTM</a:t>
            </a:r>
          </a:p>
        </p:txBody>
      </p:sp>
      <p:grpSp>
        <p:nvGrpSpPr>
          <p:cNvPr id="4" name="群組 164">
            <a:extLst>
              <a:ext uri="{FF2B5EF4-FFF2-40B4-BE49-F238E27FC236}">
                <a16:creationId xmlns:a16="http://schemas.microsoft.com/office/drawing/2014/main" id="{41A29307-B09D-8E90-7C30-C26CBEFCA5F9}"/>
              </a:ext>
            </a:extLst>
          </p:cNvPr>
          <p:cNvGrpSpPr>
            <a:grpSpLocks/>
          </p:cNvGrpSpPr>
          <p:nvPr/>
        </p:nvGrpSpPr>
        <p:grpSpPr bwMode="auto">
          <a:xfrm>
            <a:off x="3804048" y="4112413"/>
            <a:ext cx="510778" cy="300082"/>
            <a:chOff x="4765592" y="6396335"/>
            <a:chExt cx="907572" cy="536474"/>
          </a:xfrm>
        </p:grpSpPr>
        <p:sp>
          <p:nvSpPr>
            <p:cNvPr id="5" name="矩形 41">
              <a:extLst>
                <a:ext uri="{FF2B5EF4-FFF2-40B4-BE49-F238E27FC236}">
                  <a16:creationId xmlns:a16="http://schemas.microsoft.com/office/drawing/2014/main" id="{B13E2F0B-707E-3B14-B0E2-0BF17F56ECE0}"/>
                </a:ext>
              </a:extLst>
            </p:cNvPr>
            <p:cNvSpPr>
              <a:spLocks noChangeArrowheads="1"/>
            </p:cNvSpPr>
            <p:nvPr/>
          </p:nvSpPr>
          <p:spPr bwMode="auto">
            <a:xfrm>
              <a:off x="4822711" y="6443163"/>
              <a:ext cx="721405" cy="368239"/>
            </a:xfrm>
            <a:prstGeom prst="rect">
              <a:avLst/>
            </a:prstGeom>
            <a:solidFill>
              <a:srgbClr val="000000"/>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6" name="文字方塊 42">
              <a:extLst>
                <a:ext uri="{FF2B5EF4-FFF2-40B4-BE49-F238E27FC236}">
                  <a16:creationId xmlns:a16="http://schemas.microsoft.com/office/drawing/2014/main" id="{95558720-236F-DD96-9B38-A86D331C1890}"/>
                </a:ext>
              </a:extLst>
            </p:cNvPr>
            <p:cNvSpPr txBox="1">
              <a:spLocks noChangeArrowheads="1"/>
            </p:cNvSpPr>
            <p:nvPr/>
          </p:nvSpPr>
          <p:spPr bwMode="auto">
            <a:xfrm>
              <a:off x="4765592" y="6396335"/>
              <a:ext cx="907572" cy="536474"/>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dirty="0" err="1">
                  <a:solidFill>
                    <a:schemeClr val="bg1"/>
                  </a:solidFill>
                  <a:latin typeface="+mj-lt"/>
                </a:rPr>
                <a:t>x</a:t>
              </a:r>
              <a:r>
                <a:rPr lang="en-US" altLang="zh-TW" sz="1350" i="1" baseline="30000" dirty="0" err="1">
                  <a:solidFill>
                    <a:schemeClr val="bg1"/>
                  </a:solidFill>
                  <a:latin typeface="+mj-lt"/>
                </a:rPr>
                <a:t>t</a:t>
              </a:r>
              <a:endParaRPr lang="zh-TW" altLang="en-US" sz="1350" i="1" baseline="30000" dirty="0">
                <a:solidFill>
                  <a:schemeClr val="bg1"/>
                </a:solidFill>
                <a:latin typeface="+mj-lt"/>
              </a:endParaRPr>
            </a:p>
          </p:txBody>
        </p:sp>
      </p:grpSp>
      <p:sp>
        <p:nvSpPr>
          <p:cNvPr id="7" name="矩形 44">
            <a:extLst>
              <a:ext uri="{FF2B5EF4-FFF2-40B4-BE49-F238E27FC236}">
                <a16:creationId xmlns:a16="http://schemas.microsoft.com/office/drawing/2014/main" id="{0C170210-7C96-24F0-9E35-242E67F2AAFE}"/>
              </a:ext>
            </a:extLst>
          </p:cNvPr>
          <p:cNvSpPr>
            <a:spLocks noChangeArrowheads="1"/>
          </p:cNvSpPr>
          <p:nvPr/>
        </p:nvSpPr>
        <p:spPr bwMode="auto">
          <a:xfrm>
            <a:off x="3849291" y="3320653"/>
            <a:ext cx="404813" cy="24288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1350" i="1" dirty="0">
                <a:solidFill>
                  <a:schemeClr val="dk1"/>
                </a:solidFill>
                <a:latin typeface="+mj-lt"/>
              </a:rPr>
              <a:t>z</a:t>
            </a:r>
            <a:endParaRPr lang="zh-TW" altLang="en-US" sz="1350" i="1" dirty="0">
              <a:solidFill>
                <a:schemeClr val="dk1"/>
              </a:solidFill>
              <a:latin typeface="+mj-lt"/>
            </a:endParaRPr>
          </a:p>
        </p:txBody>
      </p:sp>
      <p:sp>
        <p:nvSpPr>
          <p:cNvPr id="8" name="矩形 45">
            <a:extLst>
              <a:ext uri="{FF2B5EF4-FFF2-40B4-BE49-F238E27FC236}">
                <a16:creationId xmlns:a16="http://schemas.microsoft.com/office/drawing/2014/main" id="{306EBB1A-5DE7-7FBC-DB14-8A4E1F6BA809}"/>
              </a:ext>
            </a:extLst>
          </p:cNvPr>
          <p:cNvSpPr/>
          <p:nvPr/>
        </p:nvSpPr>
        <p:spPr>
          <a:xfrm>
            <a:off x="3346847" y="3320653"/>
            <a:ext cx="404813" cy="2428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err="1">
                <a:solidFill>
                  <a:srgbClr val="000000"/>
                </a:solidFill>
                <a:latin typeface="+mj-lt"/>
              </a:rPr>
              <a:t>z</a:t>
            </a:r>
            <a:r>
              <a:rPr lang="en-US" altLang="zh-TW" sz="1350" i="1" baseline="30000" dirty="0" err="1">
                <a:solidFill>
                  <a:srgbClr val="000000"/>
                </a:solidFill>
                <a:latin typeface="+mj-lt"/>
              </a:rPr>
              <a:t>i</a:t>
            </a:r>
            <a:endParaRPr lang="zh-TW" altLang="en-US" sz="1350" i="1" baseline="30000" dirty="0">
              <a:solidFill>
                <a:srgbClr val="000000"/>
              </a:solidFill>
              <a:latin typeface="+mj-lt"/>
            </a:endParaRPr>
          </a:p>
        </p:txBody>
      </p:sp>
      <p:sp>
        <p:nvSpPr>
          <p:cNvPr id="9" name="矩形 49">
            <a:extLst>
              <a:ext uri="{FF2B5EF4-FFF2-40B4-BE49-F238E27FC236}">
                <a16:creationId xmlns:a16="http://schemas.microsoft.com/office/drawing/2014/main" id="{60B37C4B-90CF-BFB7-7EC2-D35D688F947A}"/>
              </a:ext>
            </a:extLst>
          </p:cNvPr>
          <p:cNvSpPr/>
          <p:nvPr/>
        </p:nvSpPr>
        <p:spPr>
          <a:xfrm>
            <a:off x="2849166" y="3320653"/>
            <a:ext cx="406003" cy="2428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err="1">
                <a:solidFill>
                  <a:srgbClr val="000000"/>
                </a:solidFill>
                <a:latin typeface="+mj-lt"/>
              </a:rPr>
              <a:t>z</a:t>
            </a:r>
            <a:r>
              <a:rPr lang="en-US" altLang="zh-TW" sz="1350" i="1" baseline="30000" dirty="0" err="1">
                <a:solidFill>
                  <a:srgbClr val="000000"/>
                </a:solidFill>
                <a:latin typeface="+mj-lt"/>
              </a:rPr>
              <a:t>f</a:t>
            </a:r>
            <a:endParaRPr lang="zh-TW" altLang="en-US" sz="1350" i="1" baseline="30000" dirty="0">
              <a:solidFill>
                <a:srgbClr val="000000"/>
              </a:solidFill>
              <a:latin typeface="+mj-lt"/>
            </a:endParaRPr>
          </a:p>
        </p:txBody>
      </p:sp>
      <p:sp>
        <p:nvSpPr>
          <p:cNvPr id="10" name="矩形 50">
            <a:extLst>
              <a:ext uri="{FF2B5EF4-FFF2-40B4-BE49-F238E27FC236}">
                <a16:creationId xmlns:a16="http://schemas.microsoft.com/office/drawing/2014/main" id="{F7F52BD6-D79A-4496-49FF-8B47A41230D6}"/>
              </a:ext>
            </a:extLst>
          </p:cNvPr>
          <p:cNvSpPr/>
          <p:nvPr/>
        </p:nvSpPr>
        <p:spPr>
          <a:xfrm>
            <a:off x="4346972" y="3323035"/>
            <a:ext cx="404813" cy="2428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a:solidFill>
                  <a:srgbClr val="000000"/>
                </a:solidFill>
                <a:latin typeface="+mj-lt"/>
              </a:rPr>
              <a:t>z</a:t>
            </a:r>
            <a:r>
              <a:rPr lang="en-US" altLang="zh-TW" sz="1350" i="1" baseline="30000" dirty="0">
                <a:solidFill>
                  <a:srgbClr val="000000"/>
                </a:solidFill>
                <a:latin typeface="+mj-lt"/>
              </a:rPr>
              <a:t>o</a:t>
            </a:r>
            <a:endParaRPr lang="zh-TW" altLang="en-US" sz="1350" i="1" baseline="30000" dirty="0">
              <a:solidFill>
                <a:srgbClr val="000000"/>
              </a:solidFill>
              <a:latin typeface="+mj-lt"/>
            </a:endParaRPr>
          </a:p>
        </p:txBody>
      </p:sp>
      <p:sp>
        <p:nvSpPr>
          <p:cNvPr id="11" name="向下箭號 162">
            <a:extLst>
              <a:ext uri="{FF2B5EF4-FFF2-40B4-BE49-F238E27FC236}">
                <a16:creationId xmlns:a16="http://schemas.microsoft.com/office/drawing/2014/main" id="{E344C435-105D-F3E7-06A7-81EE8535C9DB}"/>
              </a:ext>
            </a:extLst>
          </p:cNvPr>
          <p:cNvSpPr/>
          <p:nvPr/>
        </p:nvSpPr>
        <p:spPr>
          <a:xfrm rot="2620627" flipV="1">
            <a:off x="4287437" y="3579578"/>
            <a:ext cx="246460" cy="554348"/>
          </a:xfrm>
          <a:prstGeom prst="downArrow">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endParaRPr lang="zh-TW" altLang="en-US" sz="1350">
              <a:latin typeface="+mj-lt"/>
            </a:endParaRPr>
          </a:p>
        </p:txBody>
      </p:sp>
      <p:sp>
        <p:nvSpPr>
          <p:cNvPr id="12" name="向下箭號 163">
            <a:extLst>
              <a:ext uri="{FF2B5EF4-FFF2-40B4-BE49-F238E27FC236}">
                <a16:creationId xmlns:a16="http://schemas.microsoft.com/office/drawing/2014/main" id="{48832F89-C399-B56B-3FE4-9063ECD1F8F3}"/>
              </a:ext>
            </a:extLst>
          </p:cNvPr>
          <p:cNvSpPr/>
          <p:nvPr/>
        </p:nvSpPr>
        <p:spPr>
          <a:xfrm rot="20057551" flipV="1">
            <a:off x="3492318" y="3576473"/>
            <a:ext cx="246460" cy="511363"/>
          </a:xfrm>
          <a:prstGeom prst="downArrow">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endParaRPr lang="zh-TW" altLang="en-US" sz="1350">
              <a:latin typeface="+mj-lt"/>
            </a:endParaRPr>
          </a:p>
        </p:txBody>
      </p:sp>
      <p:sp>
        <p:nvSpPr>
          <p:cNvPr id="13" name="向下箭號 165">
            <a:extLst>
              <a:ext uri="{FF2B5EF4-FFF2-40B4-BE49-F238E27FC236}">
                <a16:creationId xmlns:a16="http://schemas.microsoft.com/office/drawing/2014/main" id="{EB6141E4-2EEB-F935-46F8-8227E2172878}"/>
              </a:ext>
            </a:extLst>
          </p:cNvPr>
          <p:cNvSpPr/>
          <p:nvPr/>
        </p:nvSpPr>
        <p:spPr>
          <a:xfrm rot="1353372" flipV="1">
            <a:off x="3892731" y="3602177"/>
            <a:ext cx="246460" cy="484413"/>
          </a:xfrm>
          <a:prstGeom prst="downArrow">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endParaRPr lang="zh-TW" altLang="en-US" sz="1350">
              <a:latin typeface="+mj-lt"/>
            </a:endParaRPr>
          </a:p>
        </p:txBody>
      </p:sp>
      <p:sp>
        <p:nvSpPr>
          <p:cNvPr id="14" name="向下箭號 166">
            <a:extLst>
              <a:ext uri="{FF2B5EF4-FFF2-40B4-BE49-F238E27FC236}">
                <a16:creationId xmlns:a16="http://schemas.microsoft.com/office/drawing/2014/main" id="{5F4A3FFA-17AB-4065-4F5A-0380976DFD91}"/>
              </a:ext>
            </a:extLst>
          </p:cNvPr>
          <p:cNvSpPr/>
          <p:nvPr/>
        </p:nvSpPr>
        <p:spPr>
          <a:xfrm rot="18851723" flipV="1">
            <a:off x="3072434" y="3562064"/>
            <a:ext cx="246460" cy="579638"/>
          </a:xfrm>
          <a:prstGeom prst="downArrow">
            <a:avLst/>
          </a:prstGeom>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zh-TW" altLang="en-US" sz="1350">
              <a:latin typeface="+mj-lt"/>
            </a:endParaRPr>
          </a:p>
        </p:txBody>
      </p:sp>
      <p:grpSp>
        <p:nvGrpSpPr>
          <p:cNvPr id="15" name="群組 219">
            <a:extLst>
              <a:ext uri="{FF2B5EF4-FFF2-40B4-BE49-F238E27FC236}">
                <a16:creationId xmlns:a16="http://schemas.microsoft.com/office/drawing/2014/main" id="{970D59E4-54BF-3E25-E86C-1F60C74B0016}"/>
              </a:ext>
            </a:extLst>
          </p:cNvPr>
          <p:cNvGrpSpPr>
            <a:grpSpLocks/>
          </p:cNvGrpSpPr>
          <p:nvPr/>
        </p:nvGrpSpPr>
        <p:grpSpPr bwMode="auto">
          <a:xfrm>
            <a:off x="3356373" y="4105279"/>
            <a:ext cx="510778" cy="300082"/>
            <a:chOff x="4765592" y="6396335"/>
            <a:chExt cx="907572" cy="532334"/>
          </a:xfrm>
        </p:grpSpPr>
        <p:sp>
          <p:nvSpPr>
            <p:cNvPr id="16" name="矩形 220">
              <a:extLst>
                <a:ext uri="{FF2B5EF4-FFF2-40B4-BE49-F238E27FC236}">
                  <a16:creationId xmlns:a16="http://schemas.microsoft.com/office/drawing/2014/main" id="{2634175C-C928-B773-6842-F28C7CA91A3D}"/>
                </a:ext>
              </a:extLst>
            </p:cNvPr>
            <p:cNvSpPr>
              <a:spLocks noChangeArrowheads="1"/>
            </p:cNvSpPr>
            <p:nvPr/>
          </p:nvSpPr>
          <p:spPr bwMode="auto">
            <a:xfrm>
              <a:off x="4822711" y="6442802"/>
              <a:ext cx="721405" cy="369623"/>
            </a:xfrm>
            <a:prstGeom prst="rect">
              <a:avLst/>
            </a:prstGeom>
            <a:solidFill>
              <a:srgbClr val="E2E2FF"/>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17" name="文字方塊 221">
              <a:extLst>
                <a:ext uri="{FF2B5EF4-FFF2-40B4-BE49-F238E27FC236}">
                  <a16:creationId xmlns:a16="http://schemas.microsoft.com/office/drawing/2014/main" id="{A6EE3958-A04B-8475-B399-3F83A165C802}"/>
                </a:ext>
              </a:extLst>
            </p:cNvPr>
            <p:cNvSpPr txBox="1">
              <a:spLocks noChangeArrowheads="1"/>
            </p:cNvSpPr>
            <p:nvPr/>
          </p:nvSpPr>
          <p:spPr bwMode="auto">
            <a:xfrm>
              <a:off x="4765592" y="6396335"/>
              <a:ext cx="907572" cy="532334"/>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dirty="0">
                  <a:latin typeface="+mj-lt"/>
                </a:rPr>
                <a:t>h</a:t>
              </a:r>
              <a:r>
                <a:rPr lang="en-US" altLang="zh-TW" sz="1350" i="1" baseline="30000" dirty="0">
                  <a:latin typeface="+mj-lt"/>
                </a:rPr>
                <a:t>t</a:t>
              </a:r>
              <a:r>
                <a:rPr lang="en-US" altLang="zh-TW" sz="1350" baseline="30000" dirty="0">
                  <a:latin typeface="+mj-lt"/>
                </a:rPr>
                <a:t>-1</a:t>
              </a:r>
              <a:endParaRPr lang="zh-TW" altLang="en-US" sz="1350" baseline="30000" dirty="0">
                <a:latin typeface="+mj-lt"/>
              </a:endParaRPr>
            </a:p>
          </p:txBody>
        </p:sp>
      </p:grpSp>
      <p:grpSp>
        <p:nvGrpSpPr>
          <p:cNvPr id="18" name="群組 113">
            <a:extLst>
              <a:ext uri="{FF2B5EF4-FFF2-40B4-BE49-F238E27FC236}">
                <a16:creationId xmlns:a16="http://schemas.microsoft.com/office/drawing/2014/main" id="{A5B983D2-7DA5-0D71-7C36-C37AE5ADB1D1}"/>
              </a:ext>
            </a:extLst>
          </p:cNvPr>
          <p:cNvGrpSpPr>
            <a:grpSpLocks/>
          </p:cNvGrpSpPr>
          <p:nvPr/>
        </p:nvGrpSpPr>
        <p:grpSpPr bwMode="auto">
          <a:xfrm>
            <a:off x="2471737" y="2349101"/>
            <a:ext cx="510779" cy="300082"/>
            <a:chOff x="4775004" y="6396335"/>
            <a:chExt cx="907572" cy="534628"/>
          </a:xfrm>
        </p:grpSpPr>
        <p:sp>
          <p:nvSpPr>
            <p:cNvPr id="19" name="矩形 114">
              <a:extLst>
                <a:ext uri="{FF2B5EF4-FFF2-40B4-BE49-F238E27FC236}">
                  <a16:creationId xmlns:a16="http://schemas.microsoft.com/office/drawing/2014/main" id="{423F38BE-8D67-60E9-D18C-6EF9A44C2B7A}"/>
                </a:ext>
              </a:extLst>
            </p:cNvPr>
            <p:cNvSpPr>
              <a:spLocks noChangeArrowheads="1"/>
            </p:cNvSpPr>
            <p:nvPr/>
          </p:nvSpPr>
          <p:spPr bwMode="auto">
            <a:xfrm>
              <a:off x="4823662" y="6443002"/>
              <a:ext cx="719287" cy="369094"/>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dk1"/>
                </a:solidFill>
                <a:latin typeface="+mj-lt"/>
              </a:endParaRPr>
            </a:p>
          </p:txBody>
        </p:sp>
        <p:sp>
          <p:nvSpPr>
            <p:cNvPr id="20" name="文字方塊 115">
              <a:extLst>
                <a:ext uri="{FF2B5EF4-FFF2-40B4-BE49-F238E27FC236}">
                  <a16:creationId xmlns:a16="http://schemas.microsoft.com/office/drawing/2014/main" id="{1BD6FCBE-4496-95C5-D39C-EB0C375A4BF9}"/>
                </a:ext>
              </a:extLst>
            </p:cNvPr>
            <p:cNvSpPr txBox="1">
              <a:spLocks noChangeArrowheads="1"/>
            </p:cNvSpPr>
            <p:nvPr/>
          </p:nvSpPr>
          <p:spPr bwMode="auto">
            <a:xfrm>
              <a:off x="4775004" y="6396335"/>
              <a:ext cx="907572" cy="534628"/>
            </a:xfrm>
            <a:prstGeom prst="rect">
              <a:avLst/>
            </a:prstGeom>
            <a:noFill/>
            <a:ln>
              <a:noFill/>
            </a:ln>
            <a:effectLst>
              <a:outerShdw blurRad="40000" dist="20000" dir="5400000" rotWithShape="0">
                <a:srgbClr val="808080">
                  <a:alpha val="37999"/>
                </a:srgbClr>
              </a:outerShdw>
            </a:effectLst>
          </p:spPr>
          <p:txBody>
            <a:bodyPr>
              <a:spAutoFit/>
            </a:bodyPr>
            <a:lstStyle/>
            <a:p>
              <a:pPr algn="ctr" eaLnBrk="1" hangingPunct="1">
                <a:defRPr/>
              </a:pPr>
              <a:r>
                <a:rPr lang="en-US" altLang="zh-TW" sz="1350" i="1" dirty="0">
                  <a:latin typeface="+mj-lt"/>
                </a:rPr>
                <a:t>c</a:t>
              </a:r>
              <a:r>
                <a:rPr lang="en-US" altLang="zh-TW" sz="1350" i="1" baseline="30000" dirty="0">
                  <a:latin typeface="+mj-lt"/>
                </a:rPr>
                <a:t>t-1</a:t>
              </a:r>
              <a:endParaRPr lang="zh-TW" altLang="en-US" sz="1350" i="1" baseline="30000" dirty="0">
                <a:latin typeface="+mj-lt"/>
              </a:endParaRPr>
            </a:p>
          </p:txBody>
        </p:sp>
      </p:grpSp>
      <p:sp>
        <p:nvSpPr>
          <p:cNvPr id="21" name="矩形 63">
            <a:extLst>
              <a:ext uri="{FF2B5EF4-FFF2-40B4-BE49-F238E27FC236}">
                <a16:creationId xmlns:a16="http://schemas.microsoft.com/office/drawing/2014/main" id="{C8506465-DBCD-3788-1BD6-42B60F7798A1}"/>
              </a:ext>
            </a:extLst>
          </p:cNvPr>
          <p:cNvSpPr>
            <a:spLocks noChangeArrowheads="1"/>
          </p:cNvSpPr>
          <p:nvPr/>
        </p:nvSpPr>
        <p:spPr bwMode="auto">
          <a:xfrm>
            <a:off x="5319712" y="1309687"/>
            <a:ext cx="242888" cy="35718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1350" i="1" dirty="0">
                <a:solidFill>
                  <a:schemeClr val="dk1"/>
                </a:solidFill>
                <a:latin typeface="+mj-lt"/>
              </a:rPr>
              <a:t>z</a:t>
            </a:r>
            <a:endParaRPr lang="zh-TW" altLang="en-US" sz="1350" i="1" dirty="0">
              <a:solidFill>
                <a:schemeClr val="dk1"/>
              </a:solidFill>
              <a:latin typeface="+mj-lt"/>
            </a:endParaRPr>
          </a:p>
        </p:txBody>
      </p:sp>
      <p:grpSp>
        <p:nvGrpSpPr>
          <p:cNvPr id="22" name="群組 3">
            <a:extLst>
              <a:ext uri="{FF2B5EF4-FFF2-40B4-BE49-F238E27FC236}">
                <a16:creationId xmlns:a16="http://schemas.microsoft.com/office/drawing/2014/main" id="{C1CC5E31-ADFA-77EB-4F30-3792D41E8FB8}"/>
              </a:ext>
            </a:extLst>
          </p:cNvPr>
          <p:cNvGrpSpPr>
            <a:grpSpLocks/>
          </p:cNvGrpSpPr>
          <p:nvPr/>
        </p:nvGrpSpPr>
        <p:grpSpPr bwMode="auto">
          <a:xfrm>
            <a:off x="6590110" y="1156097"/>
            <a:ext cx="510778" cy="714375"/>
            <a:chOff x="7012720" y="4534918"/>
            <a:chExt cx="907572" cy="1270403"/>
          </a:xfrm>
        </p:grpSpPr>
        <p:sp>
          <p:nvSpPr>
            <p:cNvPr id="23" name="矩形 69">
              <a:extLst>
                <a:ext uri="{FF2B5EF4-FFF2-40B4-BE49-F238E27FC236}">
                  <a16:creationId xmlns:a16="http://schemas.microsoft.com/office/drawing/2014/main" id="{737023BC-DEEB-4136-AB90-B29D66C2D5C7}"/>
                </a:ext>
              </a:extLst>
            </p:cNvPr>
            <p:cNvSpPr>
              <a:spLocks noChangeArrowheads="1"/>
            </p:cNvSpPr>
            <p:nvPr/>
          </p:nvSpPr>
          <p:spPr bwMode="auto">
            <a:xfrm>
              <a:off x="7224275" y="5165885"/>
              <a:ext cx="433688" cy="639436"/>
            </a:xfrm>
            <a:prstGeom prst="rect">
              <a:avLst/>
            </a:prstGeom>
            <a:solidFill>
              <a:srgbClr val="E2E2FF"/>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24" name="矩形 65">
              <a:extLst>
                <a:ext uri="{FF2B5EF4-FFF2-40B4-BE49-F238E27FC236}">
                  <a16:creationId xmlns:a16="http://schemas.microsoft.com/office/drawing/2014/main" id="{156DAD90-2CE6-810E-F75A-5CE01F8D6467}"/>
                </a:ext>
              </a:extLst>
            </p:cNvPr>
            <p:cNvSpPr>
              <a:spLocks noChangeArrowheads="1"/>
            </p:cNvSpPr>
            <p:nvPr/>
          </p:nvSpPr>
          <p:spPr bwMode="auto">
            <a:xfrm>
              <a:off x="7224275" y="4534918"/>
              <a:ext cx="433688" cy="630967"/>
            </a:xfrm>
            <a:prstGeom prst="rect">
              <a:avLst/>
            </a:prstGeom>
            <a:solidFill>
              <a:srgbClr val="000000"/>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25" name="文字方塊 66">
              <a:extLst>
                <a:ext uri="{FF2B5EF4-FFF2-40B4-BE49-F238E27FC236}">
                  <a16:creationId xmlns:a16="http://schemas.microsoft.com/office/drawing/2014/main" id="{CA8AE8C5-2E9E-1A50-48CE-EEB345D60D78}"/>
                </a:ext>
              </a:extLst>
            </p:cNvPr>
            <p:cNvSpPr txBox="1">
              <a:spLocks noChangeArrowheads="1"/>
            </p:cNvSpPr>
            <p:nvPr/>
          </p:nvSpPr>
          <p:spPr bwMode="auto">
            <a:xfrm>
              <a:off x="7192542" y="4653489"/>
              <a:ext cx="547928" cy="53364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a:solidFill>
                    <a:schemeClr val="bg1"/>
                  </a:solidFill>
                  <a:latin typeface="+mj-lt"/>
                </a:rPr>
                <a:t>x</a:t>
              </a:r>
              <a:r>
                <a:rPr lang="en-US" altLang="zh-TW" sz="1350" i="1" baseline="30000">
                  <a:solidFill>
                    <a:schemeClr val="bg1"/>
                  </a:solidFill>
                  <a:latin typeface="+mj-lt"/>
                </a:rPr>
                <a:t>t</a:t>
              </a:r>
              <a:endParaRPr lang="zh-TW" altLang="en-US" sz="1350" i="1" baseline="30000">
                <a:solidFill>
                  <a:schemeClr val="bg1"/>
                </a:solidFill>
                <a:latin typeface="+mj-lt"/>
              </a:endParaRPr>
            </a:p>
          </p:txBody>
        </p:sp>
        <p:sp>
          <p:nvSpPr>
            <p:cNvPr id="26" name="文字方塊 67">
              <a:extLst>
                <a:ext uri="{FF2B5EF4-FFF2-40B4-BE49-F238E27FC236}">
                  <a16:creationId xmlns:a16="http://schemas.microsoft.com/office/drawing/2014/main" id="{4C5FA6D7-6342-89BA-742F-FD16802A7711}"/>
                </a:ext>
              </a:extLst>
            </p:cNvPr>
            <p:cNvSpPr txBox="1">
              <a:spLocks noChangeArrowheads="1"/>
            </p:cNvSpPr>
            <p:nvPr/>
          </p:nvSpPr>
          <p:spPr bwMode="auto">
            <a:xfrm>
              <a:off x="7012720" y="5254812"/>
              <a:ext cx="907572" cy="53364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dirty="0">
                  <a:latin typeface="+mj-lt"/>
                </a:rPr>
                <a:t>h</a:t>
              </a:r>
              <a:r>
                <a:rPr lang="en-US" altLang="zh-TW" sz="1350" i="1" baseline="30000" dirty="0">
                  <a:latin typeface="+mj-lt"/>
                </a:rPr>
                <a:t>t</a:t>
              </a:r>
              <a:r>
                <a:rPr lang="en-US" altLang="zh-TW" sz="1350" baseline="30000" dirty="0">
                  <a:latin typeface="+mj-lt"/>
                </a:rPr>
                <a:t>-1</a:t>
              </a:r>
              <a:endParaRPr lang="zh-TW" altLang="en-US" sz="1350" baseline="30000" dirty="0">
                <a:latin typeface="+mj-lt"/>
              </a:endParaRPr>
            </a:p>
          </p:txBody>
        </p:sp>
      </p:grpSp>
      <p:sp>
        <p:nvSpPr>
          <p:cNvPr id="27" name="矩形 71">
            <a:extLst>
              <a:ext uri="{FF2B5EF4-FFF2-40B4-BE49-F238E27FC236}">
                <a16:creationId xmlns:a16="http://schemas.microsoft.com/office/drawing/2014/main" id="{DABD8E16-97EA-3D6E-3866-9C50787EEE23}"/>
              </a:ext>
            </a:extLst>
          </p:cNvPr>
          <p:cNvSpPr/>
          <p:nvPr/>
        </p:nvSpPr>
        <p:spPr>
          <a:xfrm>
            <a:off x="5986463" y="1302544"/>
            <a:ext cx="684610" cy="38219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altLang="zh-TW" sz="1350" i="1" dirty="0">
                <a:solidFill>
                  <a:schemeClr val="tx1"/>
                </a:solidFill>
                <a:latin typeface="+mj-lt"/>
              </a:rPr>
              <a:t>W</a:t>
            </a:r>
            <a:endParaRPr lang="zh-TW" altLang="en-US" sz="1350" i="1" dirty="0">
              <a:solidFill>
                <a:schemeClr val="tx1"/>
              </a:solidFill>
              <a:latin typeface="+mj-lt"/>
            </a:endParaRPr>
          </a:p>
        </p:txBody>
      </p:sp>
      <p:sp>
        <p:nvSpPr>
          <p:cNvPr id="29" name="矩形 73">
            <a:extLst>
              <a:ext uri="{FF2B5EF4-FFF2-40B4-BE49-F238E27FC236}">
                <a16:creationId xmlns:a16="http://schemas.microsoft.com/office/drawing/2014/main" id="{E6F2A471-1A09-AC75-8C41-CC8EBED3BF3B}"/>
              </a:ext>
            </a:extLst>
          </p:cNvPr>
          <p:cNvSpPr/>
          <p:nvPr/>
        </p:nvSpPr>
        <p:spPr>
          <a:xfrm>
            <a:off x="5318523" y="2171700"/>
            <a:ext cx="244078" cy="3571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err="1">
                <a:solidFill>
                  <a:srgbClr val="000000"/>
                </a:solidFill>
                <a:latin typeface="+mj-lt"/>
              </a:rPr>
              <a:t>z</a:t>
            </a:r>
            <a:r>
              <a:rPr lang="en-US" altLang="zh-TW" sz="1350" i="1" baseline="30000" dirty="0" err="1">
                <a:solidFill>
                  <a:srgbClr val="000000"/>
                </a:solidFill>
                <a:latin typeface="+mj-lt"/>
              </a:rPr>
              <a:t>i</a:t>
            </a:r>
            <a:endParaRPr lang="zh-TW" altLang="en-US" sz="1350" i="1" baseline="30000" dirty="0">
              <a:solidFill>
                <a:srgbClr val="000000"/>
              </a:solidFill>
              <a:latin typeface="+mj-lt"/>
            </a:endParaRPr>
          </a:p>
        </p:txBody>
      </p:sp>
      <p:grpSp>
        <p:nvGrpSpPr>
          <p:cNvPr id="30" name="群組 74">
            <a:extLst>
              <a:ext uri="{FF2B5EF4-FFF2-40B4-BE49-F238E27FC236}">
                <a16:creationId xmlns:a16="http://schemas.microsoft.com/office/drawing/2014/main" id="{FBF10C2A-0DBD-0441-C9C5-991EDD2FB7E7}"/>
              </a:ext>
            </a:extLst>
          </p:cNvPr>
          <p:cNvGrpSpPr>
            <a:grpSpLocks/>
          </p:cNvGrpSpPr>
          <p:nvPr/>
        </p:nvGrpSpPr>
        <p:grpSpPr bwMode="auto">
          <a:xfrm>
            <a:off x="6504385" y="1963341"/>
            <a:ext cx="510778" cy="714375"/>
            <a:chOff x="7012720" y="4534918"/>
            <a:chExt cx="907572" cy="1270403"/>
          </a:xfrm>
        </p:grpSpPr>
        <p:sp>
          <p:nvSpPr>
            <p:cNvPr id="31" name="矩形 75">
              <a:extLst>
                <a:ext uri="{FF2B5EF4-FFF2-40B4-BE49-F238E27FC236}">
                  <a16:creationId xmlns:a16="http://schemas.microsoft.com/office/drawing/2014/main" id="{A89CD67C-7401-D68B-D67B-06D54442E247}"/>
                </a:ext>
              </a:extLst>
            </p:cNvPr>
            <p:cNvSpPr>
              <a:spLocks noChangeArrowheads="1"/>
            </p:cNvSpPr>
            <p:nvPr/>
          </p:nvSpPr>
          <p:spPr bwMode="auto">
            <a:xfrm>
              <a:off x="7224275" y="5165885"/>
              <a:ext cx="433688" cy="639436"/>
            </a:xfrm>
            <a:prstGeom prst="rect">
              <a:avLst/>
            </a:prstGeom>
            <a:solidFill>
              <a:srgbClr val="E2E2FF"/>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32" name="矩形 76">
              <a:extLst>
                <a:ext uri="{FF2B5EF4-FFF2-40B4-BE49-F238E27FC236}">
                  <a16:creationId xmlns:a16="http://schemas.microsoft.com/office/drawing/2014/main" id="{0580E7CE-8AC6-32CD-F4E5-536189D2EC56}"/>
                </a:ext>
              </a:extLst>
            </p:cNvPr>
            <p:cNvSpPr>
              <a:spLocks noChangeArrowheads="1"/>
            </p:cNvSpPr>
            <p:nvPr/>
          </p:nvSpPr>
          <p:spPr bwMode="auto">
            <a:xfrm>
              <a:off x="7224275" y="4534918"/>
              <a:ext cx="433688" cy="630967"/>
            </a:xfrm>
            <a:prstGeom prst="rect">
              <a:avLst/>
            </a:prstGeom>
            <a:solidFill>
              <a:srgbClr val="000000"/>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33" name="文字方塊 77">
              <a:extLst>
                <a:ext uri="{FF2B5EF4-FFF2-40B4-BE49-F238E27FC236}">
                  <a16:creationId xmlns:a16="http://schemas.microsoft.com/office/drawing/2014/main" id="{D57B6E1D-C95E-1E99-E653-2A461E73C3ED}"/>
                </a:ext>
              </a:extLst>
            </p:cNvPr>
            <p:cNvSpPr txBox="1">
              <a:spLocks noChangeArrowheads="1"/>
            </p:cNvSpPr>
            <p:nvPr/>
          </p:nvSpPr>
          <p:spPr bwMode="auto">
            <a:xfrm>
              <a:off x="7192542" y="4653489"/>
              <a:ext cx="547928" cy="53364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a:solidFill>
                    <a:schemeClr val="bg1"/>
                  </a:solidFill>
                  <a:latin typeface="+mj-lt"/>
                </a:rPr>
                <a:t>x</a:t>
              </a:r>
              <a:r>
                <a:rPr lang="en-US" altLang="zh-TW" sz="1350" i="1" baseline="30000">
                  <a:solidFill>
                    <a:schemeClr val="bg1"/>
                  </a:solidFill>
                  <a:latin typeface="+mj-lt"/>
                </a:rPr>
                <a:t>t</a:t>
              </a:r>
              <a:endParaRPr lang="zh-TW" altLang="en-US" sz="1350" i="1" baseline="30000">
                <a:solidFill>
                  <a:schemeClr val="bg1"/>
                </a:solidFill>
                <a:latin typeface="+mj-lt"/>
              </a:endParaRPr>
            </a:p>
          </p:txBody>
        </p:sp>
        <p:sp>
          <p:nvSpPr>
            <p:cNvPr id="34" name="文字方塊 78">
              <a:extLst>
                <a:ext uri="{FF2B5EF4-FFF2-40B4-BE49-F238E27FC236}">
                  <a16:creationId xmlns:a16="http://schemas.microsoft.com/office/drawing/2014/main" id="{AE0CB5FF-A426-C3C0-2822-83170766C9B3}"/>
                </a:ext>
              </a:extLst>
            </p:cNvPr>
            <p:cNvSpPr txBox="1">
              <a:spLocks noChangeArrowheads="1"/>
            </p:cNvSpPr>
            <p:nvPr/>
          </p:nvSpPr>
          <p:spPr bwMode="auto">
            <a:xfrm>
              <a:off x="7012720" y="5254812"/>
              <a:ext cx="907572" cy="53364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dirty="0">
                  <a:solidFill>
                    <a:srgbClr val="000000"/>
                  </a:solidFill>
                  <a:latin typeface="+mj-lt"/>
                </a:rPr>
                <a:t>h</a:t>
              </a:r>
              <a:r>
                <a:rPr lang="en-US" altLang="zh-TW" sz="1350" i="1" baseline="30000" dirty="0">
                  <a:solidFill>
                    <a:srgbClr val="000000"/>
                  </a:solidFill>
                  <a:latin typeface="+mj-lt"/>
                </a:rPr>
                <a:t>t</a:t>
              </a:r>
              <a:r>
                <a:rPr lang="en-US" altLang="zh-TW" sz="1350" baseline="30000" dirty="0">
                  <a:solidFill>
                    <a:srgbClr val="000000"/>
                  </a:solidFill>
                  <a:latin typeface="+mj-lt"/>
                </a:rPr>
                <a:t>-1</a:t>
              </a:r>
              <a:endParaRPr lang="zh-TW" altLang="en-US" sz="1350" baseline="30000" dirty="0">
                <a:solidFill>
                  <a:srgbClr val="000000"/>
                </a:solidFill>
                <a:latin typeface="+mj-lt"/>
              </a:endParaRPr>
            </a:p>
          </p:txBody>
        </p:sp>
      </p:grpSp>
      <p:sp>
        <p:nvSpPr>
          <p:cNvPr id="35" name="矩形 79">
            <a:extLst>
              <a:ext uri="{FF2B5EF4-FFF2-40B4-BE49-F238E27FC236}">
                <a16:creationId xmlns:a16="http://schemas.microsoft.com/office/drawing/2014/main" id="{765350DA-037F-3C3E-F812-08842805147F}"/>
              </a:ext>
            </a:extLst>
          </p:cNvPr>
          <p:cNvSpPr/>
          <p:nvPr/>
        </p:nvSpPr>
        <p:spPr>
          <a:xfrm>
            <a:off x="5900738" y="2159794"/>
            <a:ext cx="684610" cy="38219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a:solidFill>
                  <a:srgbClr val="000000"/>
                </a:solidFill>
                <a:latin typeface="+mj-lt"/>
              </a:rPr>
              <a:t>W</a:t>
            </a:r>
            <a:r>
              <a:rPr lang="en-US" altLang="zh-TW" sz="1350" i="1" baseline="30000" dirty="0">
                <a:solidFill>
                  <a:srgbClr val="000000"/>
                </a:solidFill>
                <a:latin typeface="+mj-lt"/>
              </a:rPr>
              <a:t>i</a:t>
            </a:r>
            <a:endParaRPr lang="zh-TW" altLang="en-US" sz="1350" i="1" baseline="30000" dirty="0">
              <a:solidFill>
                <a:srgbClr val="000000"/>
              </a:solidFill>
              <a:latin typeface="+mj-lt"/>
            </a:endParaRPr>
          </a:p>
        </p:txBody>
      </p:sp>
      <p:sp>
        <p:nvSpPr>
          <p:cNvPr id="36" name="矩形 83">
            <a:extLst>
              <a:ext uri="{FF2B5EF4-FFF2-40B4-BE49-F238E27FC236}">
                <a16:creationId xmlns:a16="http://schemas.microsoft.com/office/drawing/2014/main" id="{C29B13D0-A90C-FABC-EBEE-719C539C1A7E}"/>
              </a:ext>
            </a:extLst>
          </p:cNvPr>
          <p:cNvSpPr/>
          <p:nvPr/>
        </p:nvSpPr>
        <p:spPr>
          <a:xfrm>
            <a:off x="5318523" y="2947987"/>
            <a:ext cx="321469" cy="3571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err="1">
                <a:solidFill>
                  <a:srgbClr val="000000"/>
                </a:solidFill>
                <a:latin typeface="+mj-lt"/>
              </a:rPr>
              <a:t>z</a:t>
            </a:r>
            <a:r>
              <a:rPr lang="en-US" altLang="zh-TW" sz="1350" i="1" baseline="30000" dirty="0" err="1">
                <a:solidFill>
                  <a:srgbClr val="000000"/>
                </a:solidFill>
                <a:latin typeface="+mj-lt"/>
              </a:rPr>
              <a:t>f</a:t>
            </a:r>
            <a:endParaRPr lang="zh-TW" altLang="en-US" sz="1350" i="1" baseline="30000" dirty="0">
              <a:solidFill>
                <a:srgbClr val="000000"/>
              </a:solidFill>
              <a:latin typeface="+mj-lt"/>
            </a:endParaRPr>
          </a:p>
        </p:txBody>
      </p:sp>
      <p:grpSp>
        <p:nvGrpSpPr>
          <p:cNvPr id="37" name="群組 84">
            <a:extLst>
              <a:ext uri="{FF2B5EF4-FFF2-40B4-BE49-F238E27FC236}">
                <a16:creationId xmlns:a16="http://schemas.microsoft.com/office/drawing/2014/main" id="{DA5A04FA-261F-60D9-0560-7DF9A56892F0}"/>
              </a:ext>
            </a:extLst>
          </p:cNvPr>
          <p:cNvGrpSpPr>
            <a:grpSpLocks/>
          </p:cNvGrpSpPr>
          <p:nvPr/>
        </p:nvGrpSpPr>
        <p:grpSpPr bwMode="auto">
          <a:xfrm>
            <a:off x="6504385" y="2788444"/>
            <a:ext cx="510778" cy="715566"/>
            <a:chOff x="7012720" y="4534918"/>
            <a:chExt cx="907572" cy="1270403"/>
          </a:xfrm>
        </p:grpSpPr>
        <p:sp>
          <p:nvSpPr>
            <p:cNvPr id="38" name="矩形 85">
              <a:extLst>
                <a:ext uri="{FF2B5EF4-FFF2-40B4-BE49-F238E27FC236}">
                  <a16:creationId xmlns:a16="http://schemas.microsoft.com/office/drawing/2014/main" id="{D39433E1-4FA2-B1AB-1978-8FE73FDF5C51}"/>
                </a:ext>
              </a:extLst>
            </p:cNvPr>
            <p:cNvSpPr>
              <a:spLocks noChangeArrowheads="1"/>
            </p:cNvSpPr>
            <p:nvPr/>
          </p:nvSpPr>
          <p:spPr bwMode="auto">
            <a:xfrm>
              <a:off x="7224275" y="5166949"/>
              <a:ext cx="433688" cy="638372"/>
            </a:xfrm>
            <a:prstGeom prst="rect">
              <a:avLst/>
            </a:prstGeom>
            <a:solidFill>
              <a:srgbClr val="E2E2FF"/>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39" name="矩形 86">
              <a:extLst>
                <a:ext uri="{FF2B5EF4-FFF2-40B4-BE49-F238E27FC236}">
                  <a16:creationId xmlns:a16="http://schemas.microsoft.com/office/drawing/2014/main" id="{39D65195-4888-5227-53D4-D1F875BB05BC}"/>
                </a:ext>
              </a:extLst>
            </p:cNvPr>
            <p:cNvSpPr>
              <a:spLocks noChangeArrowheads="1"/>
            </p:cNvSpPr>
            <p:nvPr/>
          </p:nvSpPr>
          <p:spPr bwMode="auto">
            <a:xfrm>
              <a:off x="7224275" y="4534918"/>
              <a:ext cx="433688" cy="632031"/>
            </a:xfrm>
            <a:prstGeom prst="rect">
              <a:avLst/>
            </a:prstGeom>
            <a:solidFill>
              <a:srgbClr val="000000"/>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40" name="文字方塊 87">
              <a:extLst>
                <a:ext uri="{FF2B5EF4-FFF2-40B4-BE49-F238E27FC236}">
                  <a16:creationId xmlns:a16="http://schemas.microsoft.com/office/drawing/2014/main" id="{049391C4-7EAD-E883-61D6-78C6FAF5B525}"/>
                </a:ext>
              </a:extLst>
            </p:cNvPr>
            <p:cNvSpPr txBox="1">
              <a:spLocks noChangeArrowheads="1"/>
            </p:cNvSpPr>
            <p:nvPr/>
          </p:nvSpPr>
          <p:spPr bwMode="auto">
            <a:xfrm>
              <a:off x="7192542" y="4653292"/>
              <a:ext cx="547928" cy="53276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a:solidFill>
                    <a:srgbClr val="FFFFFF"/>
                  </a:solidFill>
                  <a:latin typeface="+mj-lt"/>
                </a:rPr>
                <a:t>x</a:t>
              </a:r>
              <a:r>
                <a:rPr lang="en-US" altLang="zh-TW" sz="1350" i="1" baseline="30000">
                  <a:solidFill>
                    <a:srgbClr val="FFFFFF"/>
                  </a:solidFill>
                  <a:latin typeface="+mj-lt"/>
                </a:rPr>
                <a:t>t</a:t>
              </a:r>
              <a:endParaRPr lang="zh-TW" altLang="en-US" sz="1350" i="1" baseline="30000">
                <a:solidFill>
                  <a:srgbClr val="FFFFFF"/>
                </a:solidFill>
                <a:latin typeface="+mj-lt"/>
              </a:endParaRPr>
            </a:p>
          </p:txBody>
        </p:sp>
        <p:sp>
          <p:nvSpPr>
            <p:cNvPr id="41" name="文字方塊 88">
              <a:extLst>
                <a:ext uri="{FF2B5EF4-FFF2-40B4-BE49-F238E27FC236}">
                  <a16:creationId xmlns:a16="http://schemas.microsoft.com/office/drawing/2014/main" id="{7766D802-21E3-5CDA-44E4-9DE1E9140E29}"/>
                </a:ext>
              </a:extLst>
            </p:cNvPr>
            <p:cNvSpPr txBox="1">
              <a:spLocks noChangeArrowheads="1"/>
            </p:cNvSpPr>
            <p:nvPr/>
          </p:nvSpPr>
          <p:spPr bwMode="auto">
            <a:xfrm>
              <a:off x="7012720" y="5255728"/>
              <a:ext cx="907572" cy="53276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dirty="0">
                  <a:solidFill>
                    <a:srgbClr val="000000"/>
                  </a:solidFill>
                  <a:latin typeface="+mj-lt"/>
                </a:rPr>
                <a:t>h</a:t>
              </a:r>
              <a:r>
                <a:rPr lang="en-US" altLang="zh-TW" sz="1350" i="1" baseline="30000" dirty="0">
                  <a:solidFill>
                    <a:srgbClr val="000000"/>
                  </a:solidFill>
                  <a:latin typeface="+mj-lt"/>
                </a:rPr>
                <a:t>t</a:t>
              </a:r>
              <a:r>
                <a:rPr lang="en-US" altLang="zh-TW" sz="1350" baseline="30000" dirty="0">
                  <a:solidFill>
                    <a:srgbClr val="000000"/>
                  </a:solidFill>
                  <a:latin typeface="+mj-lt"/>
                </a:rPr>
                <a:t>-1</a:t>
              </a:r>
              <a:endParaRPr lang="zh-TW" altLang="en-US" sz="1350" i="1" baseline="30000" dirty="0">
                <a:solidFill>
                  <a:schemeClr val="bg1"/>
                </a:solidFill>
                <a:latin typeface="+mj-lt"/>
              </a:endParaRPr>
            </a:p>
          </p:txBody>
        </p:sp>
      </p:grpSp>
      <p:sp>
        <p:nvSpPr>
          <p:cNvPr id="42" name="矩形 89">
            <a:extLst>
              <a:ext uri="{FF2B5EF4-FFF2-40B4-BE49-F238E27FC236}">
                <a16:creationId xmlns:a16="http://schemas.microsoft.com/office/drawing/2014/main" id="{E780C8B0-99AA-E8B6-5DB9-24B7B85CDDF6}"/>
              </a:ext>
            </a:extLst>
          </p:cNvPr>
          <p:cNvSpPr/>
          <p:nvPr/>
        </p:nvSpPr>
        <p:spPr>
          <a:xfrm>
            <a:off x="5900738" y="2931319"/>
            <a:ext cx="684610" cy="38219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altLang="zh-TW" sz="1350" i="1" dirty="0" err="1">
                <a:solidFill>
                  <a:srgbClr val="000000"/>
                </a:solidFill>
                <a:latin typeface="+mj-lt"/>
              </a:rPr>
              <a:t>W</a:t>
            </a:r>
            <a:r>
              <a:rPr lang="en-US" altLang="zh-TW" sz="1350" i="1" baseline="30000" dirty="0" err="1">
                <a:solidFill>
                  <a:srgbClr val="000000"/>
                </a:solidFill>
                <a:latin typeface="+mj-lt"/>
              </a:rPr>
              <a:t>f</a:t>
            </a:r>
            <a:endParaRPr lang="zh-TW" altLang="en-US" sz="1350" i="1" baseline="30000" dirty="0">
              <a:solidFill>
                <a:srgbClr val="000000"/>
              </a:solidFill>
              <a:latin typeface="+mj-lt"/>
            </a:endParaRPr>
          </a:p>
        </p:txBody>
      </p:sp>
      <p:sp>
        <p:nvSpPr>
          <p:cNvPr id="43" name="矩形 91">
            <a:extLst>
              <a:ext uri="{FF2B5EF4-FFF2-40B4-BE49-F238E27FC236}">
                <a16:creationId xmlns:a16="http://schemas.microsoft.com/office/drawing/2014/main" id="{82AA24A2-AC5B-4850-BBC7-E9FF1907BCF0}"/>
              </a:ext>
            </a:extLst>
          </p:cNvPr>
          <p:cNvSpPr/>
          <p:nvPr/>
        </p:nvSpPr>
        <p:spPr>
          <a:xfrm>
            <a:off x="5318523" y="3815953"/>
            <a:ext cx="244078" cy="3571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125" dirty="0">
                <a:solidFill>
                  <a:srgbClr val="000000"/>
                </a:solidFill>
                <a:latin typeface="+mj-lt"/>
              </a:rPr>
              <a:t>z</a:t>
            </a:r>
            <a:r>
              <a:rPr lang="en-US" altLang="zh-TW" sz="1125" baseline="30000" dirty="0">
                <a:solidFill>
                  <a:srgbClr val="000000"/>
                </a:solidFill>
                <a:latin typeface="+mj-lt"/>
              </a:rPr>
              <a:t>o</a:t>
            </a:r>
            <a:endParaRPr lang="zh-TW" altLang="en-US" sz="1125" baseline="30000" dirty="0">
              <a:solidFill>
                <a:srgbClr val="000000"/>
              </a:solidFill>
              <a:latin typeface="+mj-lt"/>
            </a:endParaRPr>
          </a:p>
        </p:txBody>
      </p:sp>
      <p:grpSp>
        <p:nvGrpSpPr>
          <p:cNvPr id="44" name="群組 92">
            <a:extLst>
              <a:ext uri="{FF2B5EF4-FFF2-40B4-BE49-F238E27FC236}">
                <a16:creationId xmlns:a16="http://schemas.microsoft.com/office/drawing/2014/main" id="{082B534F-376C-E11C-7817-66A027457D7E}"/>
              </a:ext>
            </a:extLst>
          </p:cNvPr>
          <p:cNvGrpSpPr>
            <a:grpSpLocks/>
          </p:cNvGrpSpPr>
          <p:nvPr/>
        </p:nvGrpSpPr>
        <p:grpSpPr bwMode="auto">
          <a:xfrm>
            <a:off x="6504385" y="3657600"/>
            <a:ext cx="510778" cy="714375"/>
            <a:chOff x="7012720" y="4534918"/>
            <a:chExt cx="907572" cy="1270403"/>
          </a:xfrm>
        </p:grpSpPr>
        <p:sp>
          <p:nvSpPr>
            <p:cNvPr id="45" name="矩形 93">
              <a:extLst>
                <a:ext uri="{FF2B5EF4-FFF2-40B4-BE49-F238E27FC236}">
                  <a16:creationId xmlns:a16="http://schemas.microsoft.com/office/drawing/2014/main" id="{842FFE53-6127-C948-F044-A0506C87D6E6}"/>
                </a:ext>
              </a:extLst>
            </p:cNvPr>
            <p:cNvSpPr>
              <a:spLocks noChangeArrowheads="1"/>
            </p:cNvSpPr>
            <p:nvPr/>
          </p:nvSpPr>
          <p:spPr bwMode="auto">
            <a:xfrm>
              <a:off x="7224275" y="5165885"/>
              <a:ext cx="433688" cy="639436"/>
            </a:xfrm>
            <a:prstGeom prst="rect">
              <a:avLst/>
            </a:prstGeom>
            <a:solidFill>
              <a:srgbClr val="E2E2FF"/>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46" name="矩形 94">
              <a:extLst>
                <a:ext uri="{FF2B5EF4-FFF2-40B4-BE49-F238E27FC236}">
                  <a16:creationId xmlns:a16="http://schemas.microsoft.com/office/drawing/2014/main" id="{991676B5-594D-6D0B-7079-70AB3F9BE873}"/>
                </a:ext>
              </a:extLst>
            </p:cNvPr>
            <p:cNvSpPr>
              <a:spLocks noChangeArrowheads="1"/>
            </p:cNvSpPr>
            <p:nvPr/>
          </p:nvSpPr>
          <p:spPr bwMode="auto">
            <a:xfrm>
              <a:off x="7224275" y="4534918"/>
              <a:ext cx="433688" cy="630967"/>
            </a:xfrm>
            <a:prstGeom prst="rect">
              <a:avLst/>
            </a:prstGeom>
            <a:solidFill>
              <a:srgbClr val="000000"/>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47" name="文字方塊 95">
              <a:extLst>
                <a:ext uri="{FF2B5EF4-FFF2-40B4-BE49-F238E27FC236}">
                  <a16:creationId xmlns:a16="http://schemas.microsoft.com/office/drawing/2014/main" id="{4219B842-8A6E-14C2-1E32-72B4B20FF05B}"/>
                </a:ext>
              </a:extLst>
            </p:cNvPr>
            <p:cNvSpPr txBox="1">
              <a:spLocks noChangeArrowheads="1"/>
            </p:cNvSpPr>
            <p:nvPr/>
          </p:nvSpPr>
          <p:spPr bwMode="auto">
            <a:xfrm>
              <a:off x="7192542" y="4653489"/>
              <a:ext cx="547928" cy="53364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a:solidFill>
                    <a:srgbClr val="FFFFFF"/>
                  </a:solidFill>
                  <a:latin typeface="+mj-lt"/>
                </a:rPr>
                <a:t>x</a:t>
              </a:r>
              <a:r>
                <a:rPr lang="en-US" altLang="zh-TW" sz="1350" i="1" baseline="30000">
                  <a:solidFill>
                    <a:srgbClr val="FFFFFF"/>
                  </a:solidFill>
                  <a:latin typeface="+mj-lt"/>
                </a:rPr>
                <a:t>t</a:t>
              </a:r>
              <a:endParaRPr lang="zh-TW" altLang="en-US" sz="1350" i="1" baseline="30000">
                <a:solidFill>
                  <a:srgbClr val="FFFFFF"/>
                </a:solidFill>
                <a:latin typeface="+mj-lt"/>
              </a:endParaRPr>
            </a:p>
          </p:txBody>
        </p:sp>
        <p:sp>
          <p:nvSpPr>
            <p:cNvPr id="48" name="文字方塊 96">
              <a:extLst>
                <a:ext uri="{FF2B5EF4-FFF2-40B4-BE49-F238E27FC236}">
                  <a16:creationId xmlns:a16="http://schemas.microsoft.com/office/drawing/2014/main" id="{ED08CF39-3980-341E-C7E2-30EE245039AD}"/>
                </a:ext>
              </a:extLst>
            </p:cNvPr>
            <p:cNvSpPr txBox="1">
              <a:spLocks noChangeArrowheads="1"/>
            </p:cNvSpPr>
            <p:nvPr/>
          </p:nvSpPr>
          <p:spPr bwMode="auto">
            <a:xfrm>
              <a:off x="7012720" y="5254812"/>
              <a:ext cx="907572" cy="53364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dirty="0">
                  <a:solidFill>
                    <a:srgbClr val="000000"/>
                  </a:solidFill>
                  <a:latin typeface="+mj-lt"/>
                </a:rPr>
                <a:t>h</a:t>
              </a:r>
              <a:r>
                <a:rPr lang="en-US" altLang="zh-TW" sz="1350" i="1" baseline="30000" dirty="0">
                  <a:solidFill>
                    <a:srgbClr val="000000"/>
                  </a:solidFill>
                  <a:latin typeface="+mj-lt"/>
                </a:rPr>
                <a:t>t</a:t>
              </a:r>
              <a:r>
                <a:rPr lang="en-US" altLang="zh-TW" sz="1350" baseline="30000" dirty="0">
                  <a:solidFill>
                    <a:srgbClr val="000000"/>
                  </a:solidFill>
                  <a:latin typeface="+mj-lt"/>
                </a:rPr>
                <a:t>-1</a:t>
              </a:r>
              <a:endParaRPr lang="zh-TW" altLang="en-US" sz="1350" baseline="30000" dirty="0">
                <a:solidFill>
                  <a:srgbClr val="000000"/>
                </a:solidFill>
                <a:latin typeface="+mj-lt"/>
              </a:endParaRPr>
            </a:p>
          </p:txBody>
        </p:sp>
      </p:grpSp>
      <p:sp>
        <p:nvSpPr>
          <p:cNvPr id="49" name="矩形 97">
            <a:extLst>
              <a:ext uri="{FF2B5EF4-FFF2-40B4-BE49-F238E27FC236}">
                <a16:creationId xmlns:a16="http://schemas.microsoft.com/office/drawing/2014/main" id="{A76E1372-BE7E-1B3A-CA14-B2C50EF40797}"/>
              </a:ext>
            </a:extLst>
          </p:cNvPr>
          <p:cNvSpPr/>
          <p:nvPr/>
        </p:nvSpPr>
        <p:spPr>
          <a:xfrm>
            <a:off x="5900738" y="3831431"/>
            <a:ext cx="684610" cy="38219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altLang="zh-TW" sz="1350" dirty="0">
                <a:solidFill>
                  <a:srgbClr val="000000"/>
                </a:solidFill>
                <a:latin typeface="+mj-lt"/>
              </a:rPr>
              <a:t>W</a:t>
            </a:r>
            <a:r>
              <a:rPr lang="en-US" altLang="zh-TW" sz="1350" baseline="30000" dirty="0">
                <a:solidFill>
                  <a:srgbClr val="000000"/>
                </a:solidFill>
                <a:latin typeface="+mj-lt"/>
              </a:rPr>
              <a:t>o</a:t>
            </a:r>
            <a:endParaRPr lang="zh-TW" altLang="en-US" sz="1350" baseline="30000" dirty="0">
              <a:solidFill>
                <a:srgbClr val="000000"/>
              </a:solidFill>
              <a:latin typeface="+mj-lt"/>
            </a:endParaRPr>
          </a:p>
        </p:txBody>
      </p:sp>
      <p:sp>
        <p:nvSpPr>
          <p:cNvPr id="51" name="TextBox 53">
            <a:extLst>
              <a:ext uri="{FF2B5EF4-FFF2-40B4-BE49-F238E27FC236}">
                <a16:creationId xmlns:a16="http://schemas.microsoft.com/office/drawing/2014/main" id="{6FE90470-9294-B36A-CFB4-6D0F830D391B}"/>
              </a:ext>
            </a:extLst>
          </p:cNvPr>
          <p:cNvSpPr txBox="1">
            <a:spLocks noChangeArrowheads="1"/>
          </p:cNvSpPr>
          <p:nvPr/>
        </p:nvSpPr>
        <p:spPr bwMode="auto">
          <a:xfrm>
            <a:off x="5600700" y="2234804"/>
            <a:ext cx="1457325" cy="40408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a:latin typeface="+mj-lt"/>
              </a:rPr>
              <a:t>= σ(          </a:t>
            </a:r>
            <a:r>
              <a:rPr lang="en-US" altLang="en-US" sz="1013" dirty="0">
                <a:solidFill>
                  <a:srgbClr val="000000"/>
                </a:solidFill>
                <a:latin typeface="+mj-lt"/>
              </a:rPr>
              <a:t>      </a:t>
            </a:r>
            <a:r>
              <a:rPr lang="en-US" altLang="en-US" sz="1013" dirty="0">
                <a:latin typeface="+mj-lt"/>
              </a:rPr>
              <a:t>                     )</a:t>
            </a:r>
          </a:p>
        </p:txBody>
      </p:sp>
      <p:sp>
        <p:nvSpPr>
          <p:cNvPr id="52" name="TextBox 54">
            <a:extLst>
              <a:ext uri="{FF2B5EF4-FFF2-40B4-BE49-F238E27FC236}">
                <a16:creationId xmlns:a16="http://schemas.microsoft.com/office/drawing/2014/main" id="{64A16287-753E-4948-D4FC-B4AC41160B9A}"/>
              </a:ext>
            </a:extLst>
          </p:cNvPr>
          <p:cNvSpPr txBox="1">
            <a:spLocks noChangeArrowheads="1"/>
          </p:cNvSpPr>
          <p:nvPr/>
        </p:nvSpPr>
        <p:spPr bwMode="auto">
          <a:xfrm>
            <a:off x="5600700" y="3874294"/>
            <a:ext cx="1457325" cy="40408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a:latin typeface="+mj-lt"/>
              </a:rPr>
              <a:t>= σ(                                     )</a:t>
            </a:r>
          </a:p>
        </p:txBody>
      </p:sp>
      <p:sp>
        <p:nvSpPr>
          <p:cNvPr id="53" name="TextBox 55">
            <a:extLst>
              <a:ext uri="{FF2B5EF4-FFF2-40B4-BE49-F238E27FC236}">
                <a16:creationId xmlns:a16="http://schemas.microsoft.com/office/drawing/2014/main" id="{6FC86005-D584-8ADA-7BB9-258E9FF36D59}"/>
              </a:ext>
            </a:extLst>
          </p:cNvPr>
          <p:cNvSpPr txBox="1">
            <a:spLocks noChangeArrowheads="1"/>
          </p:cNvSpPr>
          <p:nvPr/>
        </p:nvSpPr>
        <p:spPr bwMode="auto">
          <a:xfrm>
            <a:off x="5600700" y="3017044"/>
            <a:ext cx="1457325" cy="40408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a:latin typeface="+mj-lt"/>
              </a:rPr>
              <a:t>= σ(                                     )</a:t>
            </a:r>
          </a:p>
        </p:txBody>
      </p:sp>
      <p:sp>
        <p:nvSpPr>
          <p:cNvPr id="54" name="TextBox 53">
            <a:extLst>
              <a:ext uri="{FF2B5EF4-FFF2-40B4-BE49-F238E27FC236}">
                <a16:creationId xmlns:a16="http://schemas.microsoft.com/office/drawing/2014/main" id="{4EDA5AB0-F104-6621-9F83-C1A37A278E33}"/>
              </a:ext>
            </a:extLst>
          </p:cNvPr>
          <p:cNvSpPr txBox="1">
            <a:spLocks noChangeArrowheads="1"/>
          </p:cNvSpPr>
          <p:nvPr/>
        </p:nvSpPr>
        <p:spPr bwMode="auto">
          <a:xfrm>
            <a:off x="2428876" y="2717006"/>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D95900"/>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900"/>
              <a:t>Controls </a:t>
            </a:r>
          </a:p>
          <a:p>
            <a:pPr eaLnBrk="1" hangingPunct="1">
              <a:spcBef>
                <a:spcPct val="0"/>
              </a:spcBef>
              <a:buClrTx/>
              <a:buFontTx/>
              <a:buNone/>
            </a:pPr>
            <a:r>
              <a:rPr lang="en-US" altLang="en-US" sz="900"/>
              <a:t>forget gate</a:t>
            </a:r>
          </a:p>
        </p:txBody>
      </p:sp>
      <p:cxnSp>
        <p:nvCxnSpPr>
          <p:cNvPr id="55" name="Straight Arrow Connector 54">
            <a:extLst>
              <a:ext uri="{FF2B5EF4-FFF2-40B4-BE49-F238E27FC236}">
                <a16:creationId xmlns:a16="http://schemas.microsoft.com/office/drawing/2014/main" id="{DFC74745-8142-98E9-3631-74F6944A5D83}"/>
              </a:ext>
            </a:extLst>
          </p:cNvPr>
          <p:cNvCxnSpPr>
            <a:cxnSpLocks noChangeShapeType="1"/>
            <a:stCxn id="54" idx="2"/>
          </p:cNvCxnSpPr>
          <p:nvPr/>
        </p:nvCxnSpPr>
        <p:spPr bwMode="auto">
          <a:xfrm>
            <a:off x="2796926" y="3086338"/>
            <a:ext cx="103437" cy="187881"/>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
        <p:nvSpPr>
          <p:cNvPr id="56" name="TextBox 55">
            <a:extLst>
              <a:ext uri="{FF2B5EF4-FFF2-40B4-BE49-F238E27FC236}">
                <a16:creationId xmlns:a16="http://schemas.microsoft.com/office/drawing/2014/main" id="{533EACFC-2A04-AEF7-8790-F311134B2B24}"/>
              </a:ext>
            </a:extLst>
          </p:cNvPr>
          <p:cNvSpPr txBox="1">
            <a:spLocks noChangeArrowheads="1"/>
          </p:cNvSpPr>
          <p:nvPr/>
        </p:nvSpPr>
        <p:spPr bwMode="auto">
          <a:xfrm>
            <a:off x="3103960" y="2759869"/>
            <a:ext cx="691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D95900"/>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900"/>
              <a:t>Controls </a:t>
            </a:r>
          </a:p>
          <a:p>
            <a:pPr eaLnBrk="1" hangingPunct="1">
              <a:spcBef>
                <a:spcPct val="0"/>
              </a:spcBef>
              <a:buClrTx/>
              <a:buFontTx/>
              <a:buNone/>
            </a:pPr>
            <a:r>
              <a:rPr lang="en-US" altLang="en-US" sz="900"/>
              <a:t>input gate</a:t>
            </a:r>
          </a:p>
        </p:txBody>
      </p:sp>
      <p:cxnSp>
        <p:nvCxnSpPr>
          <p:cNvPr id="57" name="Straight Arrow Connector 56">
            <a:extLst>
              <a:ext uri="{FF2B5EF4-FFF2-40B4-BE49-F238E27FC236}">
                <a16:creationId xmlns:a16="http://schemas.microsoft.com/office/drawing/2014/main" id="{55B20B05-FA4B-F0BA-6818-ABD1C2450978}"/>
              </a:ext>
            </a:extLst>
          </p:cNvPr>
          <p:cNvCxnSpPr>
            <a:cxnSpLocks noChangeShapeType="1"/>
          </p:cNvCxnSpPr>
          <p:nvPr/>
        </p:nvCxnSpPr>
        <p:spPr bwMode="auto">
          <a:xfrm>
            <a:off x="3500438" y="3102769"/>
            <a:ext cx="0" cy="214313"/>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
        <p:nvSpPr>
          <p:cNvPr id="58" name="TextBox 57">
            <a:extLst>
              <a:ext uri="{FF2B5EF4-FFF2-40B4-BE49-F238E27FC236}">
                <a16:creationId xmlns:a16="http://schemas.microsoft.com/office/drawing/2014/main" id="{F71C1A9D-CD8F-CDB5-BC4C-5A81E013480A}"/>
              </a:ext>
            </a:extLst>
          </p:cNvPr>
          <p:cNvSpPr txBox="1">
            <a:spLocks noChangeArrowheads="1"/>
          </p:cNvSpPr>
          <p:nvPr/>
        </p:nvSpPr>
        <p:spPr bwMode="auto">
          <a:xfrm>
            <a:off x="3714751" y="2759869"/>
            <a:ext cx="75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D95900"/>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900"/>
              <a:t>Updating</a:t>
            </a:r>
          </a:p>
          <a:p>
            <a:pPr eaLnBrk="1" hangingPunct="1">
              <a:spcBef>
                <a:spcPct val="0"/>
              </a:spcBef>
              <a:buClrTx/>
              <a:buFontTx/>
              <a:buNone/>
            </a:pPr>
            <a:r>
              <a:rPr lang="en-US" altLang="en-US" sz="900"/>
              <a:t>information</a:t>
            </a:r>
          </a:p>
        </p:txBody>
      </p:sp>
      <p:sp>
        <p:nvSpPr>
          <p:cNvPr id="59" name="TextBox 58">
            <a:extLst>
              <a:ext uri="{FF2B5EF4-FFF2-40B4-BE49-F238E27FC236}">
                <a16:creationId xmlns:a16="http://schemas.microsoft.com/office/drawing/2014/main" id="{1A04612E-0383-390C-CF44-80A1BA7D0504}"/>
              </a:ext>
            </a:extLst>
          </p:cNvPr>
          <p:cNvSpPr txBox="1">
            <a:spLocks noChangeArrowheads="1"/>
          </p:cNvSpPr>
          <p:nvPr/>
        </p:nvSpPr>
        <p:spPr bwMode="auto">
          <a:xfrm>
            <a:off x="4314826" y="2759869"/>
            <a:ext cx="787395" cy="369332"/>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900" dirty="0">
                <a:latin typeface="+mn-lt"/>
              </a:rPr>
              <a:t>Controls</a:t>
            </a:r>
          </a:p>
          <a:p>
            <a:pPr eaLnBrk="1" hangingPunct="1">
              <a:defRPr/>
            </a:pPr>
            <a:r>
              <a:rPr lang="en-US" altLang="en-US" sz="900" dirty="0">
                <a:latin typeface="+mn-lt"/>
              </a:rPr>
              <a:t>Output gate</a:t>
            </a:r>
          </a:p>
        </p:txBody>
      </p:sp>
      <p:cxnSp>
        <p:nvCxnSpPr>
          <p:cNvPr id="60" name="Straight Arrow Connector 59">
            <a:extLst>
              <a:ext uri="{FF2B5EF4-FFF2-40B4-BE49-F238E27FC236}">
                <a16:creationId xmlns:a16="http://schemas.microsoft.com/office/drawing/2014/main" id="{CA51B225-700A-1C4C-19CF-D4BAC2A34CF6}"/>
              </a:ext>
            </a:extLst>
          </p:cNvPr>
          <p:cNvCxnSpPr>
            <a:cxnSpLocks noChangeShapeType="1"/>
          </p:cNvCxnSpPr>
          <p:nvPr/>
        </p:nvCxnSpPr>
        <p:spPr bwMode="auto">
          <a:xfrm flipH="1">
            <a:off x="4051697" y="3059907"/>
            <a:ext cx="0" cy="23217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cxnSp>
        <p:nvCxnSpPr>
          <p:cNvPr id="61" name="Straight Arrow Connector 60">
            <a:extLst>
              <a:ext uri="{FF2B5EF4-FFF2-40B4-BE49-F238E27FC236}">
                <a16:creationId xmlns:a16="http://schemas.microsoft.com/office/drawing/2014/main" id="{98B8E8B8-80C8-B6F4-5154-64BB0A94C3FC}"/>
              </a:ext>
            </a:extLst>
          </p:cNvPr>
          <p:cNvCxnSpPr>
            <a:cxnSpLocks noChangeShapeType="1"/>
          </p:cNvCxnSpPr>
          <p:nvPr/>
        </p:nvCxnSpPr>
        <p:spPr bwMode="auto">
          <a:xfrm>
            <a:off x="4572000" y="3102769"/>
            <a:ext cx="0" cy="214313"/>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
        <p:nvSpPr>
          <p:cNvPr id="62" name="TextBox 61">
            <a:extLst>
              <a:ext uri="{FF2B5EF4-FFF2-40B4-BE49-F238E27FC236}">
                <a16:creationId xmlns:a16="http://schemas.microsoft.com/office/drawing/2014/main" id="{99D9E1C7-31DC-6881-F2AB-3E240D402B1C}"/>
              </a:ext>
            </a:extLst>
          </p:cNvPr>
          <p:cNvSpPr txBox="1">
            <a:spLocks noChangeArrowheads="1"/>
          </p:cNvSpPr>
          <p:nvPr/>
        </p:nvSpPr>
        <p:spPr bwMode="auto">
          <a:xfrm>
            <a:off x="4121944" y="1982391"/>
            <a:ext cx="1048941" cy="871713"/>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a:t>These 4 matrix</a:t>
            </a:r>
          </a:p>
          <a:p>
            <a:pPr eaLnBrk="1" hangingPunct="1">
              <a:defRPr/>
            </a:pPr>
            <a:r>
              <a:rPr lang="en-US" altLang="en-US" sz="1013" dirty="0"/>
              <a:t>computation can</a:t>
            </a:r>
          </a:p>
          <a:p>
            <a:pPr eaLnBrk="1" hangingPunct="1">
              <a:defRPr/>
            </a:pPr>
            <a:r>
              <a:rPr lang="en-US" altLang="en-US" sz="1013" dirty="0"/>
              <a:t>be done concurrently.</a:t>
            </a:r>
          </a:p>
        </p:txBody>
      </p:sp>
      <p:pic>
        <p:nvPicPr>
          <p:cNvPr id="42030" name="Picture 55">
            <a:extLst>
              <a:ext uri="{FF2B5EF4-FFF2-40B4-BE49-F238E27FC236}">
                <a16:creationId xmlns:a16="http://schemas.microsoft.com/office/drawing/2014/main" id="{3B210554-0382-0304-4B35-19C70BFA7A30}"/>
              </a:ext>
            </a:extLst>
          </p:cNvPr>
          <p:cNvPicPr>
            <a:picLocks noChangeAspect="1"/>
          </p:cNvPicPr>
          <p:nvPr/>
        </p:nvPicPr>
        <p:blipFill>
          <a:blip r:embed="rId2">
            <a:extLst>
              <a:ext uri="{28A0092B-C50C-407E-A947-70E740481C1C}">
                <a14:useLocalDpi xmlns:a14="http://schemas.microsoft.com/office/drawing/2010/main" val="0"/>
              </a:ext>
            </a:extLst>
          </a:blip>
          <a:srcRect l="10178" t="10715" r="3760" b="10715"/>
          <a:stretch>
            <a:fillRect/>
          </a:stretch>
        </p:blipFill>
        <p:spPr bwMode="auto">
          <a:xfrm>
            <a:off x="2600325" y="1285875"/>
            <a:ext cx="132873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53">
            <a:extLst>
              <a:ext uri="{FF2B5EF4-FFF2-40B4-BE49-F238E27FC236}">
                <a16:creationId xmlns:a16="http://schemas.microsoft.com/office/drawing/2014/main" id="{3601AF59-6E1F-BE03-E881-9895267C1372}"/>
              </a:ext>
            </a:extLst>
          </p:cNvPr>
          <p:cNvSpPr txBox="1">
            <a:spLocks noChangeArrowheads="1"/>
          </p:cNvSpPr>
          <p:nvPr/>
        </p:nvSpPr>
        <p:spPr bwMode="auto">
          <a:xfrm>
            <a:off x="5549503" y="1421607"/>
            <a:ext cx="1594247" cy="40408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a:latin typeface="+mj-lt"/>
              </a:rPr>
              <a:t>= tanh(          </a:t>
            </a:r>
            <a:r>
              <a:rPr lang="en-US" altLang="en-US" sz="1013" dirty="0">
                <a:solidFill>
                  <a:srgbClr val="000000"/>
                </a:solidFill>
                <a:latin typeface="+mj-lt"/>
              </a:rPr>
              <a:t>      </a:t>
            </a:r>
            <a:r>
              <a:rPr lang="en-US" altLang="en-US" sz="1013" dirty="0">
                <a:latin typeface="+mj-lt"/>
              </a:rPr>
              <a:t>                    )</a:t>
            </a:r>
          </a:p>
        </p:txBody>
      </p:sp>
      <p:sp>
        <p:nvSpPr>
          <p:cNvPr id="42032" name="Left Brace 64">
            <a:extLst>
              <a:ext uri="{FF2B5EF4-FFF2-40B4-BE49-F238E27FC236}">
                <a16:creationId xmlns:a16="http://schemas.microsoft.com/office/drawing/2014/main" id="{89F9D78D-5CAD-4888-702B-F60C3E04513B}"/>
              </a:ext>
            </a:extLst>
          </p:cNvPr>
          <p:cNvSpPr>
            <a:spLocks/>
          </p:cNvSpPr>
          <p:nvPr/>
        </p:nvSpPr>
        <p:spPr bwMode="auto">
          <a:xfrm>
            <a:off x="5126831" y="1309687"/>
            <a:ext cx="153591" cy="2882504"/>
          </a:xfrm>
          <a:prstGeom prst="leftBrace">
            <a:avLst>
              <a:gd name="adj1" fmla="val 8341"/>
              <a:gd name="adj2" fmla="val 50000"/>
            </a:avLst>
          </a:prstGeom>
          <a:noFill/>
          <a:ln w="38100" cap="sq" algn="ctr">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51435" tIns="25718" rIns="51435" bIns="25718"/>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35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0"/>
                                          </p:stCondLst>
                                        </p:cTn>
                                        <p:tgtEl>
                                          <p:spTgt spid="5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7"/>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nodeType="clickEffect">
                                  <p:stCondLst>
                                    <p:cond delay="0"/>
                                  </p:stCondLst>
                                  <p:childTnLst>
                                    <p:set>
                                      <p:cBhvr>
                                        <p:cTn id="116" dur="1" fill="hold">
                                          <p:stCondLst>
                                            <p:cond delay="0"/>
                                          </p:stCondLst>
                                        </p:cTn>
                                        <p:tgtEl>
                                          <p:spTgt spid="5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1"/>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nodeType="clickEffect">
                                  <p:stCondLst>
                                    <p:cond delay="0"/>
                                  </p:stCondLst>
                                  <p:childTnLst>
                                    <p:set>
                                      <p:cBhvr>
                                        <p:cTn id="122" dur="1" fill="hold">
                                          <p:stCondLst>
                                            <p:cond delay="0"/>
                                          </p:stCondLst>
                                        </p:cTn>
                                        <p:tgtEl>
                                          <p:spTgt spid="62"/>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nodeType="clickEffect">
                                  <p:stCondLst>
                                    <p:cond delay="0"/>
                                  </p:stCondLst>
                                  <p:childTnLst>
                                    <p:set>
                                      <p:cBhvr>
                                        <p:cTn id="12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51" grpId="0"/>
      <p:bldP spid="52" grpId="0"/>
      <p:bldP spid="53" grpId="0"/>
      <p:bldP spid="54" grpId="0"/>
      <p:bldP spid="56" grpId="0"/>
      <p:bldP spid="58" grpId="0"/>
      <p:bldP spid="59" grpId="0"/>
      <p:bldP spid="62" grpId="0"/>
      <p:bldP spid="6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3">
            <a:extLst>
              <a:ext uri="{FF2B5EF4-FFF2-40B4-BE49-F238E27FC236}">
                <a16:creationId xmlns:a16="http://schemas.microsoft.com/office/drawing/2014/main" id="{53D73931-DCD1-C0F0-261A-9BD3EE26B7F2}"/>
              </a:ext>
            </a:extLst>
          </p:cNvPr>
          <p:cNvSpPr>
            <a:spLocks noGrp="1"/>
          </p:cNvSpPr>
          <p:nvPr>
            <p:ph type="title"/>
          </p:nvPr>
        </p:nvSpPr>
        <p:spPr>
          <a:xfrm>
            <a:off x="2152651" y="0"/>
            <a:ext cx="5851922" cy="566738"/>
          </a:xfrm>
        </p:spPr>
        <p:txBody>
          <a:bodyPr/>
          <a:lstStyle/>
          <a:p>
            <a:endParaRPr lang="LID4096" altLang="en-US">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5" name="群組 212">
            <a:extLst>
              <a:ext uri="{FF2B5EF4-FFF2-40B4-BE49-F238E27FC236}">
                <a16:creationId xmlns:a16="http://schemas.microsoft.com/office/drawing/2014/main" id="{08F8D6A7-D1E0-5087-0E55-8BAC096351E2}"/>
              </a:ext>
            </a:extLst>
          </p:cNvPr>
          <p:cNvGrpSpPr>
            <a:grpSpLocks/>
          </p:cNvGrpSpPr>
          <p:nvPr/>
        </p:nvGrpSpPr>
        <p:grpSpPr bwMode="auto">
          <a:xfrm>
            <a:off x="5314950" y="3920733"/>
            <a:ext cx="510779" cy="300082"/>
            <a:chOff x="4765592" y="6396335"/>
            <a:chExt cx="907572" cy="532336"/>
          </a:xfrm>
        </p:grpSpPr>
        <p:sp>
          <p:nvSpPr>
            <p:cNvPr id="6" name="矩形 213">
              <a:extLst>
                <a:ext uri="{FF2B5EF4-FFF2-40B4-BE49-F238E27FC236}">
                  <a16:creationId xmlns:a16="http://schemas.microsoft.com/office/drawing/2014/main" id="{047447F0-2FAF-7ADA-0F57-9A1176C430FB}"/>
                </a:ext>
              </a:extLst>
            </p:cNvPr>
            <p:cNvSpPr>
              <a:spLocks noChangeArrowheads="1"/>
            </p:cNvSpPr>
            <p:nvPr/>
          </p:nvSpPr>
          <p:spPr bwMode="auto">
            <a:xfrm>
              <a:off x="4822713" y="6442802"/>
              <a:ext cx="721402" cy="369623"/>
            </a:xfrm>
            <a:prstGeom prst="rect">
              <a:avLst/>
            </a:prstGeom>
            <a:solidFill>
              <a:srgbClr val="E2E2FF"/>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a:solidFill>
                  <a:schemeClr val="lt1"/>
                </a:solidFill>
              </a:endParaRPr>
            </a:p>
          </p:txBody>
        </p:sp>
        <p:sp>
          <p:nvSpPr>
            <p:cNvPr id="43072" name="文字方塊 214">
              <a:extLst>
                <a:ext uri="{FF2B5EF4-FFF2-40B4-BE49-F238E27FC236}">
                  <a16:creationId xmlns:a16="http://schemas.microsoft.com/office/drawing/2014/main" id="{ED182EC2-B104-3B05-79A8-DB4C64B291B9}"/>
                </a:ext>
              </a:extLst>
            </p:cNvPr>
            <p:cNvSpPr txBox="1">
              <a:spLocks noChangeArrowheads="1"/>
            </p:cNvSpPr>
            <p:nvPr/>
          </p:nvSpPr>
          <p:spPr bwMode="auto">
            <a:xfrm>
              <a:off x="4765592" y="6396335"/>
              <a:ext cx="907572" cy="53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95900"/>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zh-TW" sz="1350">
                  <a:solidFill>
                    <a:srgbClr val="000000"/>
                  </a:solidFill>
                </a:rPr>
                <a:t>h</a:t>
              </a:r>
              <a:r>
                <a:rPr lang="en-US" altLang="zh-TW" sz="1350" baseline="30000">
                  <a:solidFill>
                    <a:srgbClr val="000000"/>
                  </a:solidFill>
                </a:rPr>
                <a:t>t</a:t>
              </a:r>
              <a:endParaRPr lang="zh-TW" altLang="en-US" sz="1350" baseline="30000">
                <a:solidFill>
                  <a:srgbClr val="000000"/>
                </a:solidFill>
              </a:endParaRPr>
            </a:p>
          </p:txBody>
        </p:sp>
      </p:grpSp>
      <p:sp>
        <p:nvSpPr>
          <p:cNvPr id="8" name="手繪多邊形 110">
            <a:extLst>
              <a:ext uri="{FF2B5EF4-FFF2-40B4-BE49-F238E27FC236}">
                <a16:creationId xmlns:a16="http://schemas.microsoft.com/office/drawing/2014/main" id="{DAADFFC7-FC27-8B65-4E38-F22A4916BFD4}"/>
              </a:ext>
            </a:extLst>
          </p:cNvPr>
          <p:cNvSpPr/>
          <p:nvPr/>
        </p:nvSpPr>
        <p:spPr>
          <a:xfrm>
            <a:off x="4263628" y="2316957"/>
            <a:ext cx="1071563" cy="1745456"/>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sz="1350"/>
          </a:p>
        </p:txBody>
      </p:sp>
      <p:grpSp>
        <p:nvGrpSpPr>
          <p:cNvPr id="43013" name="群組 123">
            <a:extLst>
              <a:ext uri="{FF2B5EF4-FFF2-40B4-BE49-F238E27FC236}">
                <a16:creationId xmlns:a16="http://schemas.microsoft.com/office/drawing/2014/main" id="{CC5BC5DC-B573-0F2A-0081-B13C9C0A7402}"/>
              </a:ext>
            </a:extLst>
          </p:cNvPr>
          <p:cNvGrpSpPr>
            <a:grpSpLocks/>
          </p:cNvGrpSpPr>
          <p:nvPr/>
        </p:nvGrpSpPr>
        <p:grpSpPr bwMode="auto">
          <a:xfrm>
            <a:off x="3375423" y="3923113"/>
            <a:ext cx="510778" cy="300082"/>
            <a:chOff x="4765592" y="6396335"/>
            <a:chExt cx="907572" cy="534169"/>
          </a:xfrm>
        </p:grpSpPr>
        <p:sp>
          <p:nvSpPr>
            <p:cNvPr id="10" name="矩形 125">
              <a:extLst>
                <a:ext uri="{FF2B5EF4-FFF2-40B4-BE49-F238E27FC236}">
                  <a16:creationId xmlns:a16="http://schemas.microsoft.com/office/drawing/2014/main" id="{2FF9DDAE-078C-2EAD-BE6F-33E86C3419AD}"/>
                </a:ext>
              </a:extLst>
            </p:cNvPr>
            <p:cNvSpPr>
              <a:spLocks noChangeArrowheads="1"/>
            </p:cNvSpPr>
            <p:nvPr/>
          </p:nvSpPr>
          <p:spPr bwMode="auto">
            <a:xfrm>
              <a:off x="4822711" y="6442962"/>
              <a:ext cx="721405" cy="368777"/>
            </a:xfrm>
            <a:prstGeom prst="rect">
              <a:avLst/>
            </a:prstGeom>
            <a:solidFill>
              <a:srgbClr val="000000"/>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11" name="文字方塊 129">
              <a:extLst>
                <a:ext uri="{FF2B5EF4-FFF2-40B4-BE49-F238E27FC236}">
                  <a16:creationId xmlns:a16="http://schemas.microsoft.com/office/drawing/2014/main" id="{A1EEB62F-E124-A64F-DCFD-9EDDBC7226E6}"/>
                </a:ext>
              </a:extLst>
            </p:cNvPr>
            <p:cNvSpPr txBox="1">
              <a:spLocks noChangeArrowheads="1"/>
            </p:cNvSpPr>
            <p:nvPr/>
          </p:nvSpPr>
          <p:spPr bwMode="auto">
            <a:xfrm>
              <a:off x="4765592" y="6396335"/>
              <a:ext cx="907572" cy="534169"/>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a:solidFill>
                    <a:schemeClr val="bg1"/>
                  </a:solidFill>
                  <a:latin typeface="+mj-lt"/>
                </a:rPr>
                <a:t>x</a:t>
              </a:r>
              <a:r>
                <a:rPr lang="en-US" altLang="zh-TW" sz="1350" i="1" baseline="30000">
                  <a:solidFill>
                    <a:schemeClr val="bg1"/>
                  </a:solidFill>
                  <a:latin typeface="+mj-lt"/>
                </a:rPr>
                <a:t>t</a:t>
              </a:r>
              <a:endParaRPr lang="zh-TW" altLang="en-US" sz="1350" i="1" baseline="30000">
                <a:solidFill>
                  <a:schemeClr val="bg1"/>
                </a:solidFill>
                <a:latin typeface="+mj-lt"/>
              </a:endParaRPr>
            </a:p>
          </p:txBody>
        </p:sp>
      </p:grpSp>
      <p:sp>
        <p:nvSpPr>
          <p:cNvPr id="12" name="矩形 130">
            <a:extLst>
              <a:ext uri="{FF2B5EF4-FFF2-40B4-BE49-F238E27FC236}">
                <a16:creationId xmlns:a16="http://schemas.microsoft.com/office/drawing/2014/main" id="{F447CF5C-F0C3-E11F-1748-0BE67232FD81}"/>
              </a:ext>
            </a:extLst>
          </p:cNvPr>
          <p:cNvSpPr>
            <a:spLocks noChangeArrowheads="1"/>
          </p:cNvSpPr>
          <p:nvPr/>
        </p:nvSpPr>
        <p:spPr bwMode="auto">
          <a:xfrm>
            <a:off x="3420666" y="3131344"/>
            <a:ext cx="404813" cy="24288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1350" i="1" dirty="0">
                <a:solidFill>
                  <a:schemeClr val="dk1"/>
                </a:solidFill>
                <a:latin typeface="+mj-lt"/>
              </a:rPr>
              <a:t>z</a:t>
            </a:r>
            <a:endParaRPr lang="zh-TW" altLang="en-US" sz="1350" i="1" dirty="0">
              <a:solidFill>
                <a:schemeClr val="dk1"/>
              </a:solidFill>
              <a:latin typeface="+mj-lt"/>
            </a:endParaRPr>
          </a:p>
        </p:txBody>
      </p:sp>
      <p:sp>
        <p:nvSpPr>
          <p:cNvPr id="13" name="矩形 131">
            <a:extLst>
              <a:ext uri="{FF2B5EF4-FFF2-40B4-BE49-F238E27FC236}">
                <a16:creationId xmlns:a16="http://schemas.microsoft.com/office/drawing/2014/main" id="{28D2C1EF-82CA-DB77-EFC7-A6B9B8294DF3}"/>
              </a:ext>
            </a:extLst>
          </p:cNvPr>
          <p:cNvSpPr/>
          <p:nvPr/>
        </p:nvSpPr>
        <p:spPr>
          <a:xfrm>
            <a:off x="2918222" y="3131344"/>
            <a:ext cx="404813" cy="2428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err="1">
                <a:solidFill>
                  <a:srgbClr val="000000"/>
                </a:solidFill>
                <a:latin typeface="+mj-lt"/>
              </a:rPr>
              <a:t>z</a:t>
            </a:r>
            <a:r>
              <a:rPr lang="en-US" altLang="zh-TW" sz="1350" i="1" baseline="30000" dirty="0" err="1">
                <a:solidFill>
                  <a:srgbClr val="000000"/>
                </a:solidFill>
                <a:latin typeface="+mj-lt"/>
              </a:rPr>
              <a:t>i</a:t>
            </a:r>
            <a:endParaRPr lang="zh-TW" altLang="en-US" sz="1350" i="1" baseline="30000" dirty="0">
              <a:solidFill>
                <a:srgbClr val="000000"/>
              </a:solidFill>
              <a:latin typeface="+mj-lt"/>
            </a:endParaRPr>
          </a:p>
        </p:txBody>
      </p:sp>
      <p:sp>
        <p:nvSpPr>
          <p:cNvPr id="14" name="矩形 140">
            <a:extLst>
              <a:ext uri="{FF2B5EF4-FFF2-40B4-BE49-F238E27FC236}">
                <a16:creationId xmlns:a16="http://schemas.microsoft.com/office/drawing/2014/main" id="{D5406828-E69B-C7FD-C43A-D5E1BF61BFCD}"/>
              </a:ext>
            </a:extLst>
          </p:cNvPr>
          <p:cNvSpPr/>
          <p:nvPr/>
        </p:nvSpPr>
        <p:spPr>
          <a:xfrm>
            <a:off x="2420541" y="3131344"/>
            <a:ext cx="406003" cy="2428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err="1">
                <a:solidFill>
                  <a:srgbClr val="000000"/>
                </a:solidFill>
                <a:latin typeface="+mj-lt"/>
              </a:rPr>
              <a:t>z</a:t>
            </a:r>
            <a:r>
              <a:rPr lang="en-US" altLang="zh-TW" sz="1350" i="1" baseline="30000" dirty="0" err="1">
                <a:solidFill>
                  <a:srgbClr val="000000"/>
                </a:solidFill>
                <a:latin typeface="+mj-lt"/>
              </a:rPr>
              <a:t>f</a:t>
            </a:r>
            <a:endParaRPr lang="zh-TW" altLang="en-US" sz="1350" i="1" baseline="30000" dirty="0">
              <a:solidFill>
                <a:srgbClr val="000000"/>
              </a:solidFill>
              <a:latin typeface="+mj-lt"/>
            </a:endParaRPr>
          </a:p>
        </p:txBody>
      </p:sp>
      <p:sp>
        <p:nvSpPr>
          <p:cNvPr id="15" name="矩形 142">
            <a:extLst>
              <a:ext uri="{FF2B5EF4-FFF2-40B4-BE49-F238E27FC236}">
                <a16:creationId xmlns:a16="http://schemas.microsoft.com/office/drawing/2014/main" id="{C548E7C4-A6CC-3101-02CA-7C7A825C07B3}"/>
              </a:ext>
            </a:extLst>
          </p:cNvPr>
          <p:cNvSpPr/>
          <p:nvPr/>
        </p:nvSpPr>
        <p:spPr>
          <a:xfrm>
            <a:off x="3918347" y="3134916"/>
            <a:ext cx="404813" cy="2428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a:solidFill>
                  <a:schemeClr val="tx1"/>
                </a:solidFill>
                <a:latin typeface="+mj-lt"/>
              </a:rPr>
              <a:t>z</a:t>
            </a:r>
            <a:r>
              <a:rPr lang="en-US" altLang="zh-TW" sz="1350" i="1" baseline="30000" dirty="0">
                <a:solidFill>
                  <a:schemeClr val="tx1"/>
                </a:solidFill>
                <a:latin typeface="+mj-lt"/>
              </a:rPr>
              <a:t>o</a:t>
            </a:r>
            <a:endParaRPr lang="zh-TW" altLang="en-US" sz="1350" i="1" baseline="30000" dirty="0">
              <a:solidFill>
                <a:schemeClr val="tx1"/>
              </a:solidFill>
              <a:latin typeface="+mj-lt"/>
            </a:endParaRPr>
          </a:p>
        </p:txBody>
      </p:sp>
      <p:grpSp>
        <p:nvGrpSpPr>
          <p:cNvPr id="16" name="群組 147">
            <a:extLst>
              <a:ext uri="{FF2B5EF4-FFF2-40B4-BE49-F238E27FC236}">
                <a16:creationId xmlns:a16="http://schemas.microsoft.com/office/drawing/2014/main" id="{0645347F-FDFF-DB9D-3184-190E631134B4}"/>
              </a:ext>
            </a:extLst>
          </p:cNvPr>
          <p:cNvGrpSpPr>
            <a:grpSpLocks/>
          </p:cNvGrpSpPr>
          <p:nvPr/>
        </p:nvGrpSpPr>
        <p:grpSpPr bwMode="auto">
          <a:xfrm>
            <a:off x="3230166" y="2175272"/>
            <a:ext cx="246459" cy="246459"/>
            <a:chOff x="6656524" y="2699227"/>
            <a:chExt cx="438150" cy="438150"/>
          </a:xfrm>
        </p:grpSpPr>
        <p:sp>
          <p:nvSpPr>
            <p:cNvPr id="17" name="橢圓 149">
              <a:extLst>
                <a:ext uri="{FF2B5EF4-FFF2-40B4-BE49-F238E27FC236}">
                  <a16:creationId xmlns:a16="http://schemas.microsoft.com/office/drawing/2014/main" id="{3AF61F6F-7F1E-A7D4-E243-9B11EFE54FDB}"/>
                </a:ext>
              </a:extLst>
            </p:cNvPr>
            <p:cNvSpPr>
              <a:spLocks noChangeArrowheads="1"/>
            </p:cNvSpPr>
            <p:nvPr/>
          </p:nvSpPr>
          <p:spPr bwMode="auto">
            <a:xfrm>
              <a:off x="6656524" y="2699227"/>
              <a:ext cx="438150" cy="438150"/>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dirty="0">
                <a:solidFill>
                  <a:schemeClr val="dk1"/>
                </a:solidFill>
              </a:endParaRPr>
            </a:p>
          </p:txBody>
        </p:sp>
        <p:sp>
          <p:nvSpPr>
            <p:cNvPr id="18" name="文字方塊 150">
              <a:extLst>
                <a:ext uri="{FF2B5EF4-FFF2-40B4-BE49-F238E27FC236}">
                  <a16:creationId xmlns:a16="http://schemas.microsoft.com/office/drawing/2014/main" id="{5810CE13-ED45-2FE3-06BC-2062CB780098}"/>
                </a:ext>
              </a:extLst>
            </p:cNvPr>
            <p:cNvSpPr txBox="1">
              <a:spLocks noRot="1" noChangeAspect="1" noMove="1" noResize="1" noEditPoints="1" noAdjustHandles="1" noChangeArrowheads="1" noChangeShapeType="1" noTextEdit="1"/>
            </p:cNvSpPr>
            <p:nvPr/>
          </p:nvSpPr>
          <p:spPr>
            <a:xfrm>
              <a:off x="6749816" y="2808362"/>
              <a:ext cx="283732" cy="276999"/>
            </a:xfrm>
            <a:prstGeom prst="rect">
              <a:avLst/>
            </a:prstGeom>
            <a:blipFill rotWithShape="1">
              <a:blip r:embed="rId2"/>
              <a:stretch>
                <a:fillRect l="-10638" t="-8511" b="-4255"/>
              </a:stretch>
            </a:blipFill>
          </p:spPr>
          <p:txBody>
            <a:bodyPr/>
            <a:lstStyle/>
            <a:p>
              <a:pPr eaLnBrk="1" hangingPunct="1">
                <a:defRPr/>
              </a:pPr>
              <a:r>
                <a:rPr lang="en-US" sz="1350">
                  <a:noFill/>
                  <a:latin typeface="Arial" charset="0"/>
                  <a:ea typeface="ＭＳ Ｐゴシック" charset="0"/>
                  <a:cs typeface="ＭＳ Ｐゴシック" charset="0"/>
                </a:rPr>
                <a:t> </a:t>
              </a:r>
            </a:p>
          </p:txBody>
        </p:sp>
      </p:grpSp>
      <p:sp>
        <p:nvSpPr>
          <p:cNvPr id="19" name="矩形 167">
            <a:extLst>
              <a:ext uri="{FF2B5EF4-FFF2-40B4-BE49-F238E27FC236}">
                <a16:creationId xmlns:a16="http://schemas.microsoft.com/office/drawing/2014/main" id="{E18C1F85-41FD-56A6-4B25-6A64CE8FD109}"/>
              </a:ext>
            </a:extLst>
          </p:cNvPr>
          <p:cNvSpPr/>
          <p:nvPr/>
        </p:nvSpPr>
        <p:spPr>
          <a:xfrm>
            <a:off x="3917182" y="1435774"/>
            <a:ext cx="405000" cy="2430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endParaRPr lang="zh-TW" altLang="en-US" sz="1350"/>
          </a:p>
        </p:txBody>
      </p:sp>
      <p:sp>
        <p:nvSpPr>
          <p:cNvPr id="20" name="文字方塊 168">
            <a:extLst>
              <a:ext uri="{FF2B5EF4-FFF2-40B4-BE49-F238E27FC236}">
                <a16:creationId xmlns:a16="http://schemas.microsoft.com/office/drawing/2014/main" id="{A282B69D-1835-50DD-5097-B3E6775A1943}"/>
              </a:ext>
            </a:extLst>
          </p:cNvPr>
          <p:cNvSpPr txBox="1">
            <a:spLocks noChangeArrowheads="1"/>
          </p:cNvSpPr>
          <p:nvPr/>
        </p:nvSpPr>
        <p:spPr bwMode="auto">
          <a:xfrm>
            <a:off x="3870723" y="1427560"/>
            <a:ext cx="510778" cy="300082"/>
          </a:xfrm>
          <a:prstGeom prst="rect">
            <a:avLst/>
          </a:prstGeom>
          <a:ln/>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a:latin typeface="+mj-lt"/>
              </a:rPr>
              <a:t>y</a:t>
            </a:r>
            <a:r>
              <a:rPr lang="en-US" altLang="zh-TW" sz="1350" i="1" baseline="30000">
                <a:latin typeface="+mj-lt"/>
              </a:rPr>
              <a:t>t</a:t>
            </a:r>
            <a:endParaRPr lang="zh-TW" altLang="en-US" sz="1350" i="1" baseline="30000">
              <a:latin typeface="+mj-lt"/>
            </a:endParaRPr>
          </a:p>
        </p:txBody>
      </p:sp>
      <p:cxnSp>
        <p:nvCxnSpPr>
          <p:cNvPr id="21" name="直線單箭頭接點 169">
            <a:extLst>
              <a:ext uri="{FF2B5EF4-FFF2-40B4-BE49-F238E27FC236}">
                <a16:creationId xmlns:a16="http://schemas.microsoft.com/office/drawing/2014/main" id="{72D1B347-0769-1C82-5C91-628273B0FBA2}"/>
              </a:ext>
            </a:extLst>
          </p:cNvPr>
          <p:cNvCxnSpPr>
            <a:cxnSpLocks/>
          </p:cNvCxnSpPr>
          <p:nvPr/>
        </p:nvCxnSpPr>
        <p:spPr>
          <a:xfrm flipH="1" flipV="1">
            <a:off x="2622947" y="2452687"/>
            <a:ext cx="0" cy="6917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1">
            <a:extLst>
              <a:ext uri="{FF2B5EF4-FFF2-40B4-BE49-F238E27FC236}">
                <a16:creationId xmlns:a16="http://schemas.microsoft.com/office/drawing/2014/main" id="{C17766E7-AB6E-1C69-6FAB-A60A6C14B725}"/>
              </a:ext>
            </a:extLst>
          </p:cNvPr>
          <p:cNvCxnSpPr>
            <a:cxnSpLocks/>
          </p:cNvCxnSpPr>
          <p:nvPr/>
        </p:nvCxnSpPr>
        <p:spPr>
          <a:xfrm>
            <a:off x="2739628" y="2320529"/>
            <a:ext cx="4988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15">
            <a:extLst>
              <a:ext uri="{FF2B5EF4-FFF2-40B4-BE49-F238E27FC236}">
                <a16:creationId xmlns:a16="http://schemas.microsoft.com/office/drawing/2014/main" id="{1599DDC5-E090-D3DC-FDFC-8960D1F5668B}"/>
              </a:ext>
            </a:extLst>
          </p:cNvPr>
          <p:cNvCxnSpPr>
            <a:cxnSpLocks/>
          </p:cNvCxnSpPr>
          <p:nvPr/>
        </p:nvCxnSpPr>
        <p:spPr>
          <a:xfrm flipH="1" flipV="1">
            <a:off x="3446860" y="2862263"/>
            <a:ext cx="190500" cy="2786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16">
            <a:extLst>
              <a:ext uri="{FF2B5EF4-FFF2-40B4-BE49-F238E27FC236}">
                <a16:creationId xmlns:a16="http://schemas.microsoft.com/office/drawing/2014/main" id="{546A901A-46AC-8E21-7353-DFEED62CAA7A}"/>
              </a:ext>
            </a:extLst>
          </p:cNvPr>
          <p:cNvCxnSpPr>
            <a:cxnSpLocks/>
          </p:cNvCxnSpPr>
          <p:nvPr/>
        </p:nvCxnSpPr>
        <p:spPr>
          <a:xfrm flipV="1">
            <a:off x="3120629" y="2862263"/>
            <a:ext cx="152400" cy="2690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17">
            <a:extLst>
              <a:ext uri="{FF2B5EF4-FFF2-40B4-BE49-F238E27FC236}">
                <a16:creationId xmlns:a16="http://schemas.microsoft.com/office/drawing/2014/main" id="{FDE27138-9A79-1011-3E8E-05B984547EF7}"/>
              </a:ext>
            </a:extLst>
          </p:cNvPr>
          <p:cNvCxnSpPr>
            <a:cxnSpLocks/>
          </p:cNvCxnSpPr>
          <p:nvPr/>
        </p:nvCxnSpPr>
        <p:spPr>
          <a:xfrm flipV="1">
            <a:off x="3357563" y="2426494"/>
            <a:ext cx="0" cy="2226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向下箭號 161">
            <a:extLst>
              <a:ext uri="{FF2B5EF4-FFF2-40B4-BE49-F238E27FC236}">
                <a16:creationId xmlns:a16="http://schemas.microsoft.com/office/drawing/2014/main" id="{6B67496B-80FE-1AFF-DA6B-6C440D45C75B}"/>
              </a:ext>
            </a:extLst>
          </p:cNvPr>
          <p:cNvSpPr/>
          <p:nvPr/>
        </p:nvSpPr>
        <p:spPr>
          <a:xfrm flipV="1">
            <a:off x="4003323" y="1731700"/>
            <a:ext cx="246460" cy="420973"/>
          </a:xfrm>
          <a:prstGeom prst="downArrow">
            <a:avLst/>
          </a:prstGeom>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endParaRPr lang="zh-TW" altLang="en-US" sz="1350"/>
          </a:p>
        </p:txBody>
      </p:sp>
      <p:sp>
        <p:nvSpPr>
          <p:cNvPr id="27" name="向下箭號 162">
            <a:extLst>
              <a:ext uri="{FF2B5EF4-FFF2-40B4-BE49-F238E27FC236}">
                <a16:creationId xmlns:a16="http://schemas.microsoft.com/office/drawing/2014/main" id="{760EC9C4-9AB8-47FE-84EC-1FA037CAF1D8}"/>
              </a:ext>
            </a:extLst>
          </p:cNvPr>
          <p:cNvSpPr/>
          <p:nvPr/>
        </p:nvSpPr>
        <p:spPr>
          <a:xfrm rot="2620627" flipV="1">
            <a:off x="3858812" y="3391162"/>
            <a:ext cx="246460" cy="554348"/>
          </a:xfrm>
          <a:prstGeom prst="downArrow">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endParaRPr lang="zh-TW" altLang="en-US" sz="1350"/>
          </a:p>
        </p:txBody>
      </p:sp>
      <p:sp>
        <p:nvSpPr>
          <p:cNvPr id="28" name="向下箭號 163">
            <a:extLst>
              <a:ext uri="{FF2B5EF4-FFF2-40B4-BE49-F238E27FC236}">
                <a16:creationId xmlns:a16="http://schemas.microsoft.com/office/drawing/2014/main" id="{D0B9FBEA-9A9F-7F31-CD92-38240489275E}"/>
              </a:ext>
            </a:extLst>
          </p:cNvPr>
          <p:cNvSpPr/>
          <p:nvPr/>
        </p:nvSpPr>
        <p:spPr>
          <a:xfrm rot="20057551" flipV="1">
            <a:off x="3063693" y="3388057"/>
            <a:ext cx="246460" cy="511363"/>
          </a:xfrm>
          <a:prstGeom prst="downArrow">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endParaRPr lang="zh-TW" altLang="en-US" sz="1350"/>
          </a:p>
        </p:txBody>
      </p:sp>
      <p:sp>
        <p:nvSpPr>
          <p:cNvPr id="29" name="向下箭號 165">
            <a:extLst>
              <a:ext uri="{FF2B5EF4-FFF2-40B4-BE49-F238E27FC236}">
                <a16:creationId xmlns:a16="http://schemas.microsoft.com/office/drawing/2014/main" id="{5536A172-D76D-E350-0F4A-352E33DCA229}"/>
              </a:ext>
            </a:extLst>
          </p:cNvPr>
          <p:cNvSpPr/>
          <p:nvPr/>
        </p:nvSpPr>
        <p:spPr>
          <a:xfrm rot="1353372" flipV="1">
            <a:off x="3464106" y="3413760"/>
            <a:ext cx="246460" cy="484413"/>
          </a:xfrm>
          <a:prstGeom prst="downArrow">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endParaRPr lang="zh-TW" altLang="en-US" sz="1350"/>
          </a:p>
        </p:txBody>
      </p:sp>
      <p:sp>
        <p:nvSpPr>
          <p:cNvPr id="30" name="向下箭號 166">
            <a:extLst>
              <a:ext uri="{FF2B5EF4-FFF2-40B4-BE49-F238E27FC236}">
                <a16:creationId xmlns:a16="http://schemas.microsoft.com/office/drawing/2014/main" id="{C5A61DFC-2103-C99C-E631-14DBF785842F}"/>
              </a:ext>
            </a:extLst>
          </p:cNvPr>
          <p:cNvSpPr/>
          <p:nvPr/>
        </p:nvSpPr>
        <p:spPr>
          <a:xfrm rot="18851723" flipV="1">
            <a:off x="2643809" y="3373648"/>
            <a:ext cx="246460" cy="579638"/>
          </a:xfrm>
          <a:prstGeom prst="downArrow">
            <a:avLst/>
          </a:prstGeom>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zh-TW" altLang="en-US" sz="1350"/>
          </a:p>
        </p:txBody>
      </p:sp>
      <p:grpSp>
        <p:nvGrpSpPr>
          <p:cNvPr id="43043" name="群組 227">
            <a:extLst>
              <a:ext uri="{FF2B5EF4-FFF2-40B4-BE49-F238E27FC236}">
                <a16:creationId xmlns:a16="http://schemas.microsoft.com/office/drawing/2014/main" id="{9560E0CB-683E-9C22-F050-63A4127109FE}"/>
              </a:ext>
            </a:extLst>
          </p:cNvPr>
          <p:cNvGrpSpPr>
            <a:grpSpLocks/>
          </p:cNvGrpSpPr>
          <p:nvPr/>
        </p:nvGrpSpPr>
        <p:grpSpPr bwMode="auto">
          <a:xfrm>
            <a:off x="2927748" y="3925487"/>
            <a:ext cx="510778" cy="300082"/>
            <a:chOff x="4765592" y="6396335"/>
            <a:chExt cx="907572" cy="532335"/>
          </a:xfrm>
        </p:grpSpPr>
        <p:sp>
          <p:nvSpPr>
            <p:cNvPr id="32" name="矩形 228">
              <a:extLst>
                <a:ext uri="{FF2B5EF4-FFF2-40B4-BE49-F238E27FC236}">
                  <a16:creationId xmlns:a16="http://schemas.microsoft.com/office/drawing/2014/main" id="{1534296F-C0C6-A94B-E90B-87CCDDE2B874}"/>
                </a:ext>
              </a:extLst>
            </p:cNvPr>
            <p:cNvSpPr>
              <a:spLocks noChangeArrowheads="1"/>
            </p:cNvSpPr>
            <p:nvPr/>
          </p:nvSpPr>
          <p:spPr bwMode="auto">
            <a:xfrm>
              <a:off x="4822711" y="6442802"/>
              <a:ext cx="721405" cy="369622"/>
            </a:xfrm>
            <a:prstGeom prst="rect">
              <a:avLst/>
            </a:prstGeom>
            <a:solidFill>
              <a:srgbClr val="E2E2FF"/>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lt1"/>
                </a:solidFill>
                <a:latin typeface="+mj-lt"/>
              </a:endParaRPr>
            </a:p>
          </p:txBody>
        </p:sp>
        <p:sp>
          <p:nvSpPr>
            <p:cNvPr id="33" name="文字方塊 229">
              <a:extLst>
                <a:ext uri="{FF2B5EF4-FFF2-40B4-BE49-F238E27FC236}">
                  <a16:creationId xmlns:a16="http://schemas.microsoft.com/office/drawing/2014/main" id="{9B57C6C5-5842-A2BA-A781-9FEF12C62443}"/>
                </a:ext>
              </a:extLst>
            </p:cNvPr>
            <p:cNvSpPr txBox="1">
              <a:spLocks noChangeArrowheads="1"/>
            </p:cNvSpPr>
            <p:nvPr/>
          </p:nvSpPr>
          <p:spPr bwMode="auto">
            <a:xfrm>
              <a:off x="4765592" y="6396335"/>
              <a:ext cx="907572" cy="53233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a:solidFill>
                    <a:srgbClr val="000000"/>
                  </a:solidFill>
                  <a:latin typeface="+mj-lt"/>
                </a:rPr>
                <a:t>h</a:t>
              </a:r>
              <a:r>
                <a:rPr lang="en-US" altLang="zh-TW" sz="1350" i="1" baseline="30000">
                  <a:solidFill>
                    <a:srgbClr val="000000"/>
                  </a:solidFill>
                  <a:latin typeface="+mj-lt"/>
                </a:rPr>
                <a:t>t-1</a:t>
              </a:r>
              <a:endParaRPr lang="zh-TW" altLang="en-US" sz="1350" i="1" baseline="30000">
                <a:solidFill>
                  <a:srgbClr val="000000"/>
                </a:solidFill>
                <a:latin typeface="+mj-lt"/>
              </a:endParaRPr>
            </a:p>
          </p:txBody>
        </p:sp>
      </p:grpSp>
      <p:grpSp>
        <p:nvGrpSpPr>
          <p:cNvPr id="43044" name="群組 230">
            <a:extLst>
              <a:ext uri="{FF2B5EF4-FFF2-40B4-BE49-F238E27FC236}">
                <a16:creationId xmlns:a16="http://schemas.microsoft.com/office/drawing/2014/main" id="{5E476217-4807-860E-7B09-F17199A96ADD}"/>
              </a:ext>
            </a:extLst>
          </p:cNvPr>
          <p:cNvGrpSpPr>
            <a:grpSpLocks/>
          </p:cNvGrpSpPr>
          <p:nvPr/>
        </p:nvGrpSpPr>
        <p:grpSpPr bwMode="auto">
          <a:xfrm>
            <a:off x="1907381" y="1834755"/>
            <a:ext cx="510779" cy="300082"/>
            <a:chOff x="4775004" y="6396335"/>
            <a:chExt cx="907572" cy="534282"/>
          </a:xfrm>
        </p:grpSpPr>
        <p:sp>
          <p:nvSpPr>
            <p:cNvPr id="35" name="矩形 231">
              <a:extLst>
                <a:ext uri="{FF2B5EF4-FFF2-40B4-BE49-F238E27FC236}">
                  <a16:creationId xmlns:a16="http://schemas.microsoft.com/office/drawing/2014/main" id="{BBBC8607-B519-2920-DC0A-9DC24FAB9C8A}"/>
                </a:ext>
              </a:extLst>
            </p:cNvPr>
            <p:cNvSpPr>
              <a:spLocks noChangeArrowheads="1"/>
            </p:cNvSpPr>
            <p:nvPr/>
          </p:nvSpPr>
          <p:spPr bwMode="auto">
            <a:xfrm>
              <a:off x="4823662" y="6442972"/>
              <a:ext cx="719287" cy="368855"/>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dk1"/>
                </a:solidFill>
                <a:latin typeface="+mj-lt"/>
              </a:endParaRPr>
            </a:p>
          </p:txBody>
        </p:sp>
        <p:sp>
          <p:nvSpPr>
            <p:cNvPr id="36" name="文字方塊 232">
              <a:extLst>
                <a:ext uri="{FF2B5EF4-FFF2-40B4-BE49-F238E27FC236}">
                  <a16:creationId xmlns:a16="http://schemas.microsoft.com/office/drawing/2014/main" id="{7BB47C7E-AE31-44DF-2BE4-ED5209895349}"/>
                </a:ext>
              </a:extLst>
            </p:cNvPr>
            <p:cNvSpPr txBox="1">
              <a:spLocks noChangeArrowheads="1"/>
            </p:cNvSpPr>
            <p:nvPr/>
          </p:nvSpPr>
          <p:spPr bwMode="auto">
            <a:xfrm>
              <a:off x="4775004" y="6396335"/>
              <a:ext cx="907572" cy="534282"/>
            </a:xfrm>
            <a:prstGeom prst="rect">
              <a:avLst/>
            </a:prstGeom>
            <a:noFill/>
            <a:ln>
              <a:noFill/>
            </a:ln>
            <a:effectLst>
              <a:outerShdw blurRad="40000" dist="20000" dir="5400000" rotWithShape="0">
                <a:srgbClr val="808080">
                  <a:alpha val="37999"/>
                </a:srgbClr>
              </a:outerShdw>
            </a:effectLst>
          </p:spPr>
          <p:txBody>
            <a:bodyPr>
              <a:spAutoFit/>
            </a:bodyPr>
            <a:lstStyle/>
            <a:p>
              <a:pPr algn="ctr" eaLnBrk="1" hangingPunct="1">
                <a:defRPr/>
              </a:pPr>
              <a:r>
                <a:rPr lang="en-US" altLang="zh-TW" sz="1350" i="1" dirty="0">
                  <a:latin typeface="+mj-lt"/>
                </a:rPr>
                <a:t>c</a:t>
              </a:r>
              <a:r>
                <a:rPr lang="en-US" altLang="zh-TW" sz="1350" i="1" baseline="30000" dirty="0">
                  <a:latin typeface="+mj-lt"/>
                </a:rPr>
                <a:t>t-1</a:t>
              </a:r>
              <a:endParaRPr lang="zh-TW" altLang="en-US" sz="1350" i="1" baseline="30000" dirty="0">
                <a:latin typeface="+mj-lt"/>
              </a:endParaRPr>
            </a:p>
          </p:txBody>
        </p:sp>
      </p:grpSp>
      <p:grpSp>
        <p:nvGrpSpPr>
          <p:cNvPr id="37" name="群組 233">
            <a:extLst>
              <a:ext uri="{FF2B5EF4-FFF2-40B4-BE49-F238E27FC236}">
                <a16:creationId xmlns:a16="http://schemas.microsoft.com/office/drawing/2014/main" id="{53A58F08-D470-F4C8-BC33-24BED7FE6D56}"/>
              </a:ext>
            </a:extLst>
          </p:cNvPr>
          <p:cNvGrpSpPr>
            <a:grpSpLocks/>
          </p:cNvGrpSpPr>
          <p:nvPr/>
        </p:nvGrpSpPr>
        <p:grpSpPr bwMode="auto">
          <a:xfrm>
            <a:off x="4320778" y="1828797"/>
            <a:ext cx="509588" cy="300082"/>
            <a:chOff x="4775004" y="6396335"/>
            <a:chExt cx="907572" cy="531989"/>
          </a:xfrm>
        </p:grpSpPr>
        <p:sp>
          <p:nvSpPr>
            <p:cNvPr id="38" name="矩形 234">
              <a:extLst>
                <a:ext uri="{FF2B5EF4-FFF2-40B4-BE49-F238E27FC236}">
                  <a16:creationId xmlns:a16="http://schemas.microsoft.com/office/drawing/2014/main" id="{DCC9062B-9111-3F07-2327-2BD9B2E47782}"/>
                </a:ext>
              </a:extLst>
            </p:cNvPr>
            <p:cNvSpPr>
              <a:spLocks noChangeArrowheads="1"/>
            </p:cNvSpPr>
            <p:nvPr/>
          </p:nvSpPr>
          <p:spPr bwMode="auto">
            <a:xfrm>
              <a:off x="4821655" y="6442772"/>
              <a:ext cx="720968" cy="369383"/>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dk1"/>
                </a:solidFill>
                <a:latin typeface="+mj-lt"/>
              </a:endParaRPr>
            </a:p>
          </p:txBody>
        </p:sp>
        <p:sp>
          <p:nvSpPr>
            <p:cNvPr id="39" name="文字方塊 235">
              <a:extLst>
                <a:ext uri="{FF2B5EF4-FFF2-40B4-BE49-F238E27FC236}">
                  <a16:creationId xmlns:a16="http://schemas.microsoft.com/office/drawing/2014/main" id="{344351AE-BBCB-8453-C928-06F0105A6962}"/>
                </a:ext>
              </a:extLst>
            </p:cNvPr>
            <p:cNvSpPr txBox="1">
              <a:spLocks noChangeArrowheads="1"/>
            </p:cNvSpPr>
            <p:nvPr/>
          </p:nvSpPr>
          <p:spPr bwMode="auto">
            <a:xfrm>
              <a:off x="4775004" y="6396335"/>
              <a:ext cx="907572" cy="531989"/>
            </a:xfrm>
            <a:prstGeom prst="rect">
              <a:avLst/>
            </a:prstGeom>
            <a:noFill/>
            <a:ln>
              <a:noFill/>
            </a:ln>
            <a:effectLst>
              <a:outerShdw blurRad="40000" dist="20000" dir="5400000" rotWithShape="0">
                <a:srgbClr val="808080">
                  <a:alpha val="37999"/>
                </a:srgbClr>
              </a:outerShdw>
            </a:effectLst>
          </p:spPr>
          <p:txBody>
            <a:bodyPr>
              <a:spAutoFit/>
            </a:bodyPr>
            <a:lstStyle/>
            <a:p>
              <a:pPr algn="ctr" eaLnBrk="1" hangingPunct="1">
                <a:defRPr/>
              </a:pPr>
              <a:r>
                <a:rPr lang="en-US" altLang="zh-TW" sz="1350" i="1" dirty="0" err="1">
                  <a:latin typeface="+mj-lt"/>
                </a:rPr>
                <a:t>c</a:t>
              </a:r>
              <a:r>
                <a:rPr lang="en-US" altLang="zh-TW" sz="1350" i="1" baseline="30000" dirty="0" err="1">
                  <a:latin typeface="+mj-lt"/>
                </a:rPr>
                <a:t>t</a:t>
              </a:r>
              <a:endParaRPr lang="zh-TW" altLang="en-US" sz="1350" i="1" baseline="30000" dirty="0">
                <a:latin typeface="+mj-lt"/>
              </a:endParaRPr>
            </a:p>
          </p:txBody>
        </p:sp>
      </p:grpSp>
      <p:sp>
        <p:nvSpPr>
          <p:cNvPr id="40" name="手繪多邊形 2">
            <a:extLst>
              <a:ext uri="{FF2B5EF4-FFF2-40B4-BE49-F238E27FC236}">
                <a16:creationId xmlns:a16="http://schemas.microsoft.com/office/drawing/2014/main" id="{E76273E1-D226-DA4B-681A-A8CC8C36F94E}"/>
              </a:ext>
            </a:extLst>
          </p:cNvPr>
          <p:cNvSpPr/>
          <p:nvPr/>
        </p:nvSpPr>
        <p:spPr>
          <a:xfrm>
            <a:off x="3420666" y="1956197"/>
            <a:ext cx="914400" cy="214313"/>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sz="1350"/>
          </a:p>
        </p:txBody>
      </p:sp>
      <p:sp>
        <p:nvSpPr>
          <p:cNvPr id="41" name="手繪多邊形 4">
            <a:extLst>
              <a:ext uri="{FF2B5EF4-FFF2-40B4-BE49-F238E27FC236}">
                <a16:creationId xmlns:a16="http://schemas.microsoft.com/office/drawing/2014/main" id="{4A77913D-1AA7-D8D5-91B6-B0741519C7A3}"/>
              </a:ext>
            </a:extLst>
          </p:cNvPr>
          <p:cNvSpPr/>
          <p:nvPr/>
        </p:nvSpPr>
        <p:spPr>
          <a:xfrm>
            <a:off x="2351485" y="1974057"/>
            <a:ext cx="244078" cy="211931"/>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sz="1350"/>
          </a:p>
        </p:txBody>
      </p:sp>
      <p:cxnSp>
        <p:nvCxnSpPr>
          <p:cNvPr id="42" name="直線單箭頭接點 239">
            <a:extLst>
              <a:ext uri="{FF2B5EF4-FFF2-40B4-BE49-F238E27FC236}">
                <a16:creationId xmlns:a16="http://schemas.microsoft.com/office/drawing/2014/main" id="{FC1F6C9A-EECA-9C41-BB1F-01933EADA4BA}"/>
              </a:ext>
            </a:extLst>
          </p:cNvPr>
          <p:cNvCxnSpPr>
            <a:cxnSpLocks/>
          </p:cNvCxnSpPr>
          <p:nvPr/>
        </p:nvCxnSpPr>
        <p:spPr>
          <a:xfrm>
            <a:off x="3495676" y="2320529"/>
            <a:ext cx="4988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240">
            <a:extLst>
              <a:ext uri="{FF2B5EF4-FFF2-40B4-BE49-F238E27FC236}">
                <a16:creationId xmlns:a16="http://schemas.microsoft.com/office/drawing/2014/main" id="{9FEF24AD-9F6A-CEEF-8E4C-77B609FF2688}"/>
              </a:ext>
            </a:extLst>
          </p:cNvPr>
          <p:cNvCxnSpPr>
            <a:cxnSpLocks/>
          </p:cNvCxnSpPr>
          <p:nvPr/>
        </p:nvCxnSpPr>
        <p:spPr>
          <a:xfrm flipH="1" flipV="1">
            <a:off x="4126706" y="2434829"/>
            <a:ext cx="0" cy="6917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3">
            <a:extLst>
              <a:ext uri="{FF2B5EF4-FFF2-40B4-BE49-F238E27FC236}">
                <a16:creationId xmlns:a16="http://schemas.microsoft.com/office/drawing/2014/main" id="{EA8952EF-B89E-2EC5-E335-87E977C7C5E7}"/>
              </a:ext>
            </a:extLst>
          </p:cNvPr>
          <p:cNvSpPr txBox="1">
            <a:spLocks noChangeArrowheads="1"/>
          </p:cNvSpPr>
          <p:nvPr/>
        </p:nvSpPr>
        <p:spPr bwMode="auto">
          <a:xfrm>
            <a:off x="3327797" y="2280047"/>
            <a:ext cx="80367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D95900"/>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hangingPunct="1">
              <a:spcBef>
                <a:spcPct val="0"/>
              </a:spcBef>
              <a:buClrTx/>
              <a:buFontTx/>
              <a:buNone/>
            </a:pPr>
            <a:r>
              <a:rPr lang="en-US" altLang="zh-TW" sz="1350"/>
              <a:t>tanh</a:t>
            </a:r>
            <a:endParaRPr lang="zh-TW" altLang="en-US" sz="1350"/>
          </a:p>
        </p:txBody>
      </p:sp>
      <p:sp>
        <p:nvSpPr>
          <p:cNvPr id="45" name="TextBox 44">
            <a:extLst>
              <a:ext uri="{FF2B5EF4-FFF2-40B4-BE49-F238E27FC236}">
                <a16:creationId xmlns:a16="http://schemas.microsoft.com/office/drawing/2014/main" id="{11B4D5C4-C5C7-C4F2-BA8D-641C185551E8}"/>
              </a:ext>
            </a:extLst>
          </p:cNvPr>
          <p:cNvSpPr txBox="1"/>
          <p:nvPr/>
        </p:nvSpPr>
        <p:spPr>
          <a:xfrm>
            <a:off x="5214938" y="2057400"/>
            <a:ext cx="1624163" cy="300082"/>
          </a:xfrm>
          <a:prstGeom prst="rect">
            <a:avLst/>
          </a:prstGeom>
          <a:noFill/>
        </p:spPr>
        <p:txBody>
          <a:bodyPr wrap="none">
            <a:spAutoFit/>
          </a:bodyPr>
          <a:lstStyle/>
          <a:p>
            <a:pPr eaLnBrk="1" hangingPunct="1">
              <a:defRPr/>
            </a:pPr>
            <a:r>
              <a:rPr lang="en-US" sz="1350" i="1" dirty="0" err="1">
                <a:latin typeface="+mj-lt"/>
                <a:ea typeface="ＭＳ Ｐゴシック" charset="0"/>
                <a:cs typeface="ＭＳ Ｐゴシック" charset="0"/>
              </a:rPr>
              <a:t>c</a:t>
            </a:r>
            <a:r>
              <a:rPr lang="en-US" sz="1350" i="1" baseline="30000" dirty="0" err="1">
                <a:latin typeface="+mj-lt"/>
                <a:ea typeface="ＭＳ Ｐゴシック" charset="0"/>
                <a:cs typeface="ＭＳ Ｐゴシック" charset="0"/>
              </a:rPr>
              <a:t>t</a:t>
            </a:r>
            <a:r>
              <a:rPr lang="en-US" sz="1350" i="1" dirty="0">
                <a:latin typeface="+mj-lt"/>
                <a:ea typeface="ＭＳ Ｐゴシック" charset="0"/>
                <a:cs typeface="ＭＳ Ｐゴシック" charset="0"/>
              </a:rPr>
              <a:t> = </a:t>
            </a:r>
            <a:r>
              <a:rPr lang="en-US" sz="1350" i="1" dirty="0" err="1">
                <a:latin typeface="+mj-lt"/>
                <a:ea typeface="ＭＳ Ｐゴシック" charset="0"/>
                <a:cs typeface="ＭＳ Ｐゴシック" charset="0"/>
              </a:rPr>
              <a:t>z</a:t>
            </a:r>
            <a:r>
              <a:rPr lang="en-US" sz="1350" i="1" baseline="30000" dirty="0" err="1">
                <a:latin typeface="+mj-lt"/>
                <a:ea typeface="ＭＳ Ｐゴシック" charset="0"/>
                <a:cs typeface="ＭＳ Ｐゴシック" charset="0"/>
              </a:rPr>
              <a:t>f</a:t>
            </a:r>
            <a:r>
              <a:rPr lang="en-US" sz="1350" i="1" dirty="0">
                <a:latin typeface="+mj-lt"/>
                <a:ea typeface="ＭＳ Ｐゴシック" charset="0"/>
                <a:cs typeface="ＭＳ Ｐゴシック" charset="0"/>
              </a:rPr>
              <a:t> </a:t>
            </a:r>
            <a:r>
              <a:rPr lang="en-US" sz="1350" dirty="0">
                <a:latin typeface="Wingdings"/>
                <a:ea typeface="Wingdings"/>
                <a:cs typeface="Wingdings"/>
                <a:sym typeface="Wingdings"/>
              </a:rPr>
              <a:t></a:t>
            </a:r>
            <a:r>
              <a:rPr lang="en-US" sz="1350" dirty="0">
                <a:latin typeface="Arial" charset="0"/>
                <a:ea typeface="ＭＳ Ｐゴシック" charset="0"/>
                <a:cs typeface="ＭＳ Ｐゴシック" charset="0"/>
                <a:sym typeface="Wingdings"/>
              </a:rPr>
              <a:t> </a:t>
            </a:r>
            <a:r>
              <a:rPr lang="en-US" sz="1350" i="1" dirty="0">
                <a:latin typeface="+mj-lt"/>
                <a:ea typeface="ＭＳ Ｐゴシック" charset="0"/>
                <a:cs typeface="ＭＳ Ｐゴシック" charset="0"/>
                <a:sym typeface="Wingdings"/>
              </a:rPr>
              <a:t>c</a:t>
            </a:r>
            <a:r>
              <a:rPr lang="en-US" sz="1350" i="1" baseline="30000" dirty="0">
                <a:latin typeface="+mj-lt"/>
                <a:ea typeface="ＭＳ Ｐゴシック" charset="0"/>
                <a:cs typeface="ＭＳ Ｐゴシック" charset="0"/>
                <a:sym typeface="Wingdings"/>
              </a:rPr>
              <a:t>t-1 </a:t>
            </a:r>
            <a:r>
              <a:rPr lang="en-US" sz="1350" i="1" dirty="0">
                <a:latin typeface="+mj-lt"/>
                <a:ea typeface="ＭＳ Ｐゴシック" charset="0"/>
                <a:cs typeface="ＭＳ Ｐゴシック" charset="0"/>
                <a:sym typeface="Wingdings"/>
              </a:rPr>
              <a:t>+ </a:t>
            </a:r>
            <a:r>
              <a:rPr lang="en-US" sz="1350" i="1" dirty="0" err="1">
                <a:latin typeface="+mj-lt"/>
                <a:ea typeface="ＭＳ Ｐゴシック" charset="0"/>
                <a:cs typeface="ＭＳ Ｐゴシック" charset="0"/>
                <a:sym typeface="Wingdings"/>
              </a:rPr>
              <a:t>z</a:t>
            </a:r>
            <a:r>
              <a:rPr lang="en-US" sz="1350" i="1" baseline="30000" dirty="0" err="1">
                <a:latin typeface="+mj-lt"/>
                <a:ea typeface="ＭＳ Ｐゴシック" charset="0"/>
                <a:cs typeface="ＭＳ Ｐゴシック" charset="0"/>
                <a:sym typeface="Wingdings"/>
              </a:rPr>
              <a:t>i</a:t>
            </a:r>
            <a:r>
              <a:rPr lang="en-US" sz="1350" dirty="0" err="1">
                <a:latin typeface="Wingdings"/>
                <a:ea typeface="Wingdings"/>
                <a:cs typeface="Wingdings"/>
                <a:sym typeface="Wingdings"/>
              </a:rPr>
              <a:t></a:t>
            </a:r>
            <a:r>
              <a:rPr lang="en-US" sz="1350" dirty="0" err="1">
                <a:latin typeface="+mj-lt"/>
                <a:ea typeface="Wingdings"/>
                <a:cs typeface="Wingdings"/>
                <a:sym typeface="Wingdings"/>
              </a:rPr>
              <a:t>z</a:t>
            </a:r>
            <a:endParaRPr lang="en-US" sz="1350" dirty="0">
              <a:latin typeface="Arial" charset="0"/>
              <a:ea typeface="ＭＳ Ｐゴシック" charset="0"/>
              <a:cs typeface="ＭＳ Ｐゴシック" charset="0"/>
            </a:endParaRPr>
          </a:p>
        </p:txBody>
      </p:sp>
      <p:sp>
        <p:nvSpPr>
          <p:cNvPr id="46" name="TextBox 55">
            <a:extLst>
              <a:ext uri="{FF2B5EF4-FFF2-40B4-BE49-F238E27FC236}">
                <a16:creationId xmlns:a16="http://schemas.microsoft.com/office/drawing/2014/main" id="{2402AB73-A8A9-B1E3-2A42-61692CDCA2BD}"/>
              </a:ext>
            </a:extLst>
          </p:cNvPr>
          <p:cNvSpPr txBox="1">
            <a:spLocks noChangeArrowheads="1"/>
          </p:cNvSpPr>
          <p:nvPr/>
        </p:nvSpPr>
        <p:spPr bwMode="auto">
          <a:xfrm>
            <a:off x="5214937" y="2357438"/>
            <a:ext cx="1162498" cy="248209"/>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i="1" dirty="0" err="1">
                <a:latin typeface="+mj-lt"/>
              </a:rPr>
              <a:t>h</a:t>
            </a:r>
            <a:r>
              <a:rPr lang="en-US" altLang="en-US" sz="1013" i="1" baseline="30000" dirty="0" err="1">
                <a:latin typeface="+mj-lt"/>
              </a:rPr>
              <a:t>t</a:t>
            </a:r>
            <a:r>
              <a:rPr lang="en-US" altLang="en-US" sz="1013" i="1" dirty="0">
                <a:latin typeface="+mj-lt"/>
              </a:rPr>
              <a:t> = z</a:t>
            </a:r>
            <a:r>
              <a:rPr lang="en-US" altLang="en-US" sz="1013" i="1" baseline="30000" dirty="0">
                <a:latin typeface="+mj-lt"/>
              </a:rPr>
              <a:t>o</a:t>
            </a:r>
            <a:r>
              <a:rPr lang="en-US" altLang="en-US" sz="1013" i="1" dirty="0">
                <a:latin typeface="+mj-lt"/>
              </a:rPr>
              <a:t> </a:t>
            </a:r>
            <a:r>
              <a:rPr lang="en-US" altLang="en-US" sz="1013" dirty="0">
                <a:latin typeface="Wingdings" panose="05000000000000000000" pitchFamily="2" charset="2"/>
                <a:sym typeface="Wingdings" panose="05000000000000000000" pitchFamily="2" charset="2"/>
              </a:rPr>
              <a:t></a:t>
            </a:r>
            <a:r>
              <a:rPr lang="en-US" altLang="en-US" sz="1013" dirty="0">
                <a:latin typeface="+mj-lt"/>
                <a:sym typeface="Wingdings" panose="05000000000000000000" pitchFamily="2" charset="2"/>
              </a:rPr>
              <a:t> </a:t>
            </a:r>
            <a:r>
              <a:rPr lang="en-US" altLang="en-US" sz="1013" dirty="0" err="1">
                <a:latin typeface="+mj-lt"/>
                <a:sym typeface="Wingdings" panose="05000000000000000000" pitchFamily="2" charset="2"/>
              </a:rPr>
              <a:t>tanh</a:t>
            </a:r>
            <a:r>
              <a:rPr lang="en-US" altLang="en-US" sz="1013" dirty="0">
                <a:latin typeface="+mj-lt"/>
                <a:sym typeface="Wingdings" panose="05000000000000000000" pitchFamily="2" charset="2"/>
              </a:rPr>
              <a:t>(</a:t>
            </a:r>
            <a:r>
              <a:rPr lang="en-US" altLang="en-US" sz="1013" i="1" dirty="0" err="1">
                <a:latin typeface="+mj-lt"/>
                <a:sym typeface="Wingdings" panose="05000000000000000000" pitchFamily="2" charset="2"/>
              </a:rPr>
              <a:t>c</a:t>
            </a:r>
            <a:r>
              <a:rPr lang="en-US" altLang="en-US" sz="1013" i="1" baseline="30000" dirty="0" err="1">
                <a:latin typeface="+mj-lt"/>
                <a:sym typeface="Wingdings" panose="05000000000000000000" pitchFamily="2" charset="2"/>
              </a:rPr>
              <a:t>t</a:t>
            </a:r>
            <a:r>
              <a:rPr lang="en-US" altLang="en-US" sz="1013" dirty="0">
                <a:latin typeface="+mj-lt"/>
                <a:sym typeface="Wingdings" panose="05000000000000000000" pitchFamily="2" charset="2"/>
              </a:rPr>
              <a:t>)</a:t>
            </a:r>
            <a:endParaRPr lang="en-US" altLang="en-US" sz="1013" dirty="0">
              <a:latin typeface="+mj-lt"/>
            </a:endParaRPr>
          </a:p>
        </p:txBody>
      </p:sp>
      <p:sp>
        <p:nvSpPr>
          <p:cNvPr id="47" name="TextBox 57">
            <a:extLst>
              <a:ext uri="{FF2B5EF4-FFF2-40B4-BE49-F238E27FC236}">
                <a16:creationId xmlns:a16="http://schemas.microsoft.com/office/drawing/2014/main" id="{CB07C70F-03E5-9616-6C03-F86349F07CC0}"/>
              </a:ext>
            </a:extLst>
          </p:cNvPr>
          <p:cNvSpPr txBox="1">
            <a:spLocks noChangeArrowheads="1"/>
          </p:cNvSpPr>
          <p:nvPr/>
        </p:nvSpPr>
        <p:spPr bwMode="auto">
          <a:xfrm>
            <a:off x="5214938" y="2657475"/>
            <a:ext cx="910827" cy="248209"/>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err="1">
                <a:latin typeface="+mj-lt"/>
              </a:rPr>
              <a:t>y</a:t>
            </a:r>
            <a:r>
              <a:rPr lang="en-US" altLang="en-US" sz="1013" baseline="30000" dirty="0" err="1">
                <a:latin typeface="+mj-lt"/>
              </a:rPr>
              <a:t>t</a:t>
            </a:r>
            <a:r>
              <a:rPr lang="en-US" altLang="en-US" sz="1013" dirty="0">
                <a:latin typeface="+mj-lt"/>
              </a:rPr>
              <a:t> = </a:t>
            </a:r>
            <a:r>
              <a:rPr lang="en-US" altLang="en-US" sz="1013" dirty="0"/>
              <a:t>σ(</a:t>
            </a:r>
            <a:r>
              <a:rPr lang="en-US" altLang="en-US" sz="1013" i="1" dirty="0">
                <a:latin typeface="+mj-lt"/>
              </a:rPr>
              <a:t>W’ </a:t>
            </a:r>
            <a:r>
              <a:rPr lang="en-US" altLang="en-US" sz="1013" i="1" dirty="0" err="1">
                <a:latin typeface="+mj-lt"/>
              </a:rPr>
              <a:t>h</a:t>
            </a:r>
            <a:r>
              <a:rPr lang="en-US" altLang="en-US" sz="1013" i="1" baseline="30000" dirty="0" err="1">
                <a:latin typeface="+mj-lt"/>
              </a:rPr>
              <a:t>t</a:t>
            </a:r>
            <a:r>
              <a:rPr lang="en-US" altLang="en-US" sz="1013" dirty="0"/>
              <a:t>) </a:t>
            </a:r>
          </a:p>
        </p:txBody>
      </p:sp>
      <p:sp>
        <p:nvSpPr>
          <p:cNvPr id="43054" name="TextBox 58">
            <a:extLst>
              <a:ext uri="{FF2B5EF4-FFF2-40B4-BE49-F238E27FC236}">
                <a16:creationId xmlns:a16="http://schemas.microsoft.com/office/drawing/2014/main" id="{1DE79492-D06A-E107-DD02-011AA20C4907}"/>
              </a:ext>
            </a:extLst>
          </p:cNvPr>
          <p:cNvSpPr txBox="1">
            <a:spLocks noChangeArrowheads="1"/>
          </p:cNvSpPr>
          <p:nvPr/>
        </p:nvSpPr>
        <p:spPr bwMode="auto">
          <a:xfrm>
            <a:off x="3457575" y="4292203"/>
            <a:ext cx="226215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D95900"/>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Tx/>
              <a:buNone/>
            </a:pPr>
            <a:r>
              <a:rPr lang="en-US" altLang="en-US" sz="1350" b="1">
                <a:solidFill>
                  <a:srgbClr val="FF0000"/>
                </a:solidFill>
              </a:rPr>
              <a:t>Information flow of LSTM</a:t>
            </a:r>
          </a:p>
        </p:txBody>
      </p:sp>
      <p:sp>
        <p:nvSpPr>
          <p:cNvPr id="49" name="TextBox 2">
            <a:extLst>
              <a:ext uri="{FF2B5EF4-FFF2-40B4-BE49-F238E27FC236}">
                <a16:creationId xmlns:a16="http://schemas.microsoft.com/office/drawing/2014/main" id="{F66F7991-932D-CB17-390E-4B819405F84A}"/>
              </a:ext>
            </a:extLst>
          </p:cNvPr>
          <p:cNvSpPr txBox="1">
            <a:spLocks noChangeArrowheads="1"/>
          </p:cNvSpPr>
          <p:nvPr/>
        </p:nvSpPr>
        <p:spPr bwMode="auto">
          <a:xfrm>
            <a:off x="4700587" y="771525"/>
            <a:ext cx="1446230" cy="248209"/>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a:t>Element-wise multiply</a:t>
            </a:r>
          </a:p>
        </p:txBody>
      </p:sp>
      <p:pic>
        <p:nvPicPr>
          <p:cNvPr id="43056" name="Picture 65">
            <a:extLst>
              <a:ext uri="{FF2B5EF4-FFF2-40B4-BE49-F238E27FC236}">
                <a16:creationId xmlns:a16="http://schemas.microsoft.com/office/drawing/2014/main" id="{D3C6F0A9-E962-2E7E-F347-B5F2FF52CD68}"/>
              </a:ext>
            </a:extLst>
          </p:cNvPr>
          <p:cNvPicPr>
            <a:picLocks noChangeAspect="1"/>
          </p:cNvPicPr>
          <p:nvPr/>
        </p:nvPicPr>
        <p:blipFill>
          <a:blip r:embed="rId3">
            <a:extLst>
              <a:ext uri="{28A0092B-C50C-407E-A947-70E740481C1C}">
                <a14:useLocalDpi xmlns:a14="http://schemas.microsoft.com/office/drawing/2010/main" val="0"/>
              </a:ext>
            </a:extLst>
          </a:blip>
          <a:srcRect t="10715" b="10715"/>
          <a:stretch>
            <a:fillRect/>
          </a:stretch>
        </p:blipFill>
        <p:spPr bwMode="auto">
          <a:xfrm>
            <a:off x="2000250" y="642938"/>
            <a:ext cx="1544241"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7" name="Oval 50">
            <a:extLst>
              <a:ext uri="{FF2B5EF4-FFF2-40B4-BE49-F238E27FC236}">
                <a16:creationId xmlns:a16="http://schemas.microsoft.com/office/drawing/2014/main" id="{80FD9620-5CE8-E7C1-619D-C8E33B79ADB2}"/>
              </a:ext>
            </a:extLst>
          </p:cNvPr>
          <p:cNvSpPr>
            <a:spLocks noChangeArrowheads="1"/>
          </p:cNvSpPr>
          <p:nvPr/>
        </p:nvSpPr>
        <p:spPr bwMode="auto">
          <a:xfrm>
            <a:off x="4381500" y="736997"/>
            <a:ext cx="242888" cy="242888"/>
          </a:xfrm>
          <a:prstGeom prst="ellipse">
            <a:avLst/>
          </a:prstGeom>
          <a:solidFill>
            <a:schemeClr val="accent1"/>
          </a:solidFill>
          <a:ln w="12700" cap="sq" algn="ctr">
            <a:solidFill>
              <a:schemeClr val="tx1"/>
            </a:solidFill>
            <a:miter lim="800000"/>
            <a:headEnd type="none" w="sm" len="sm"/>
            <a:tailEnd type="none" w="sm" len="sm"/>
          </a:ln>
        </p:spPr>
        <p:txBody>
          <a:bodyPr lIns="51435" tIns="25718" rIns="51435" bIns="2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350">
                <a:sym typeface="Wingdings" panose="05000000000000000000" pitchFamily="2" charset="2"/>
              </a:rPr>
              <a:t></a:t>
            </a:r>
            <a:endParaRPr lang="en-US" altLang="en-US" sz="1350">
              <a:latin typeface="Times New Roman" panose="02020603050405020304" pitchFamily="18" charset="0"/>
            </a:endParaRPr>
          </a:p>
        </p:txBody>
      </p:sp>
      <p:sp>
        <p:nvSpPr>
          <p:cNvPr id="43058" name="Oval 51">
            <a:extLst>
              <a:ext uri="{FF2B5EF4-FFF2-40B4-BE49-F238E27FC236}">
                <a16:creationId xmlns:a16="http://schemas.microsoft.com/office/drawing/2014/main" id="{35812EE5-D6D8-ACF7-4A9C-E399A866283F}"/>
              </a:ext>
            </a:extLst>
          </p:cNvPr>
          <p:cNvSpPr>
            <a:spLocks noChangeArrowheads="1"/>
          </p:cNvSpPr>
          <p:nvPr/>
        </p:nvSpPr>
        <p:spPr bwMode="auto">
          <a:xfrm>
            <a:off x="3996928" y="2177653"/>
            <a:ext cx="242888" cy="242888"/>
          </a:xfrm>
          <a:prstGeom prst="ellipse">
            <a:avLst/>
          </a:prstGeom>
          <a:solidFill>
            <a:schemeClr val="accent1"/>
          </a:solidFill>
          <a:ln w="12700" cap="sq" algn="ctr">
            <a:solidFill>
              <a:schemeClr val="tx1"/>
            </a:solidFill>
            <a:miter lim="800000"/>
            <a:headEnd type="none" w="sm" len="sm"/>
            <a:tailEnd type="none" w="sm" len="sm"/>
          </a:ln>
        </p:spPr>
        <p:txBody>
          <a:bodyPr lIns="51435" tIns="25718" rIns="51435" bIns="2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350">
                <a:sym typeface="Wingdings" panose="05000000000000000000" pitchFamily="2" charset="2"/>
              </a:rPr>
              <a:t></a:t>
            </a:r>
            <a:endParaRPr lang="en-US" altLang="en-US" sz="1350">
              <a:latin typeface="Times New Roman" panose="02020603050405020304" pitchFamily="18" charset="0"/>
            </a:endParaRPr>
          </a:p>
        </p:txBody>
      </p:sp>
      <p:sp>
        <p:nvSpPr>
          <p:cNvPr id="43059" name="Oval 52">
            <a:extLst>
              <a:ext uri="{FF2B5EF4-FFF2-40B4-BE49-F238E27FC236}">
                <a16:creationId xmlns:a16="http://schemas.microsoft.com/office/drawing/2014/main" id="{9BAA69F3-78A3-C1E9-93EF-FB69AC4DBADC}"/>
              </a:ext>
            </a:extLst>
          </p:cNvPr>
          <p:cNvSpPr>
            <a:spLocks noChangeArrowheads="1"/>
          </p:cNvSpPr>
          <p:nvPr/>
        </p:nvSpPr>
        <p:spPr bwMode="auto">
          <a:xfrm>
            <a:off x="3230166" y="2653903"/>
            <a:ext cx="242888" cy="242888"/>
          </a:xfrm>
          <a:prstGeom prst="ellipse">
            <a:avLst/>
          </a:prstGeom>
          <a:solidFill>
            <a:schemeClr val="accent1"/>
          </a:solidFill>
          <a:ln w="12700" cap="sq" algn="ctr">
            <a:solidFill>
              <a:schemeClr val="tx1"/>
            </a:solidFill>
            <a:miter lim="800000"/>
            <a:headEnd type="none" w="sm" len="sm"/>
            <a:tailEnd type="none" w="sm" len="sm"/>
          </a:ln>
        </p:spPr>
        <p:txBody>
          <a:bodyPr lIns="51435" tIns="25718" rIns="51435" bIns="2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350">
                <a:sym typeface="Wingdings" panose="05000000000000000000" pitchFamily="2" charset="2"/>
              </a:rPr>
              <a:t></a:t>
            </a:r>
            <a:endParaRPr lang="en-US" altLang="en-US" sz="1350">
              <a:latin typeface="Times New Roman" panose="02020603050405020304" pitchFamily="18" charset="0"/>
            </a:endParaRPr>
          </a:p>
        </p:txBody>
      </p:sp>
      <p:sp>
        <p:nvSpPr>
          <p:cNvPr id="43060" name="Oval 53">
            <a:extLst>
              <a:ext uri="{FF2B5EF4-FFF2-40B4-BE49-F238E27FC236}">
                <a16:creationId xmlns:a16="http://schemas.microsoft.com/office/drawing/2014/main" id="{1BD3F3A7-9D74-E416-502F-FB203BBEDF71}"/>
              </a:ext>
            </a:extLst>
          </p:cNvPr>
          <p:cNvSpPr>
            <a:spLocks noChangeArrowheads="1"/>
          </p:cNvSpPr>
          <p:nvPr/>
        </p:nvSpPr>
        <p:spPr bwMode="auto">
          <a:xfrm>
            <a:off x="2468166" y="2200275"/>
            <a:ext cx="242888" cy="242888"/>
          </a:xfrm>
          <a:prstGeom prst="ellipse">
            <a:avLst/>
          </a:prstGeom>
          <a:solidFill>
            <a:schemeClr val="accent1"/>
          </a:solidFill>
          <a:ln w="12700" cap="sq" algn="ctr">
            <a:solidFill>
              <a:schemeClr val="tx1"/>
            </a:solidFill>
            <a:miter lim="800000"/>
            <a:headEnd type="none" w="sm" len="sm"/>
            <a:tailEnd type="none" w="sm" len="sm"/>
          </a:ln>
        </p:spPr>
        <p:txBody>
          <a:bodyPr lIns="51435" tIns="25718" rIns="51435" bIns="2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350">
                <a:sym typeface="Wingdings" panose="05000000000000000000" pitchFamily="2" charset="2"/>
              </a:rPr>
              <a:t></a:t>
            </a:r>
            <a:endParaRPr lang="en-US" altLang="en-US" sz="135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8A7A0-2128-C981-73E9-C450790F6771}"/>
              </a:ext>
            </a:extLst>
          </p:cNvPr>
          <p:cNvSpPr txBox="1">
            <a:spLocks/>
          </p:cNvSpPr>
          <p:nvPr/>
        </p:nvSpPr>
        <p:spPr bwMode="auto">
          <a:xfrm>
            <a:off x="1787129" y="635794"/>
            <a:ext cx="5569744" cy="425054"/>
          </a:xfrm>
          <a:prstGeom prst="rect">
            <a:avLst/>
          </a:prstGeom>
          <a:noFill/>
          <a:ln w="9525">
            <a:noFill/>
            <a:miter lim="800000"/>
            <a:headEnd/>
            <a:tailEnd/>
          </a:ln>
          <a:effectLst/>
        </p:spPr>
        <p:txBody>
          <a:bodyPr lIns="51792" tIns="25897" rIns="51792" bIns="25897" anchor="ctr"/>
          <a:lstStyle>
            <a:lvl1pPr algn="l" rtl="0" eaLnBrk="1" fontAlgn="base" hangingPunct="1">
              <a:spcBef>
                <a:spcPct val="0"/>
              </a:spcBef>
              <a:spcAft>
                <a:spcPct val="0"/>
              </a:spcAft>
              <a:defRPr kumimoji="1" sz="4400">
                <a:solidFill>
                  <a:schemeClr val="tx2"/>
                </a:solidFill>
                <a:effectLst>
                  <a:outerShdw blurRad="38100" dist="38100" dir="2700000" algn="tl">
                    <a:srgbClr val="C0C0C0"/>
                  </a:outerShdw>
                </a:effectLst>
                <a:latin typeface="Tw Cen MT Condensed" pitchFamily="34" charset="0"/>
                <a:ea typeface="+mj-ea"/>
                <a:cs typeface="+mj-cs"/>
              </a:defRPr>
            </a:lvl1pPr>
            <a:lvl2pPr algn="l" rtl="0" eaLnBrk="1" fontAlgn="base" hangingPunct="1">
              <a:spcBef>
                <a:spcPct val="0"/>
              </a:spcBef>
              <a:spcAft>
                <a:spcPct val="0"/>
              </a:spcAft>
              <a:defRPr kumimoji="1" sz="4400">
                <a:solidFill>
                  <a:schemeClr val="tx2"/>
                </a:solidFill>
                <a:effectLst>
                  <a:outerShdw blurRad="38100" dist="38100" dir="2700000" algn="tl">
                    <a:srgbClr val="C0C0C0"/>
                  </a:outerShdw>
                </a:effectLst>
                <a:latin typeface="Tw Cen MT Condensed" pitchFamily="34" charset="0"/>
              </a:defRPr>
            </a:lvl2pPr>
            <a:lvl3pPr algn="l" rtl="0" eaLnBrk="1" fontAlgn="base" hangingPunct="1">
              <a:spcBef>
                <a:spcPct val="0"/>
              </a:spcBef>
              <a:spcAft>
                <a:spcPct val="0"/>
              </a:spcAft>
              <a:defRPr kumimoji="1" sz="4400">
                <a:solidFill>
                  <a:schemeClr val="tx2"/>
                </a:solidFill>
                <a:effectLst>
                  <a:outerShdw blurRad="38100" dist="38100" dir="2700000" algn="tl">
                    <a:srgbClr val="C0C0C0"/>
                  </a:outerShdw>
                </a:effectLst>
                <a:latin typeface="Tw Cen MT Condensed" pitchFamily="34" charset="0"/>
              </a:defRPr>
            </a:lvl3pPr>
            <a:lvl4pPr algn="l" rtl="0" eaLnBrk="1" fontAlgn="base" hangingPunct="1">
              <a:spcBef>
                <a:spcPct val="0"/>
              </a:spcBef>
              <a:spcAft>
                <a:spcPct val="0"/>
              </a:spcAft>
              <a:defRPr kumimoji="1" sz="4400">
                <a:solidFill>
                  <a:schemeClr val="tx2"/>
                </a:solidFill>
                <a:effectLst>
                  <a:outerShdw blurRad="38100" dist="38100" dir="2700000" algn="tl">
                    <a:srgbClr val="C0C0C0"/>
                  </a:outerShdw>
                </a:effectLst>
                <a:latin typeface="Tw Cen MT Condensed" pitchFamily="34" charset="0"/>
              </a:defRPr>
            </a:lvl4pPr>
            <a:lvl5pPr algn="l" rtl="0" eaLnBrk="1" fontAlgn="base" hangingPunct="1">
              <a:spcBef>
                <a:spcPct val="0"/>
              </a:spcBef>
              <a:spcAft>
                <a:spcPct val="0"/>
              </a:spcAft>
              <a:defRPr kumimoji="1" sz="4400">
                <a:solidFill>
                  <a:schemeClr val="tx2"/>
                </a:solidFill>
                <a:effectLst>
                  <a:outerShdw blurRad="38100" dist="38100" dir="2700000" algn="tl">
                    <a:srgbClr val="C0C0C0"/>
                  </a:outerShdw>
                </a:effectLst>
                <a:latin typeface="Tw Cen MT Condensed" pitchFamily="34" charset="0"/>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C0C0C0"/>
                  </a:outerShdw>
                </a:effectLst>
                <a:latin typeface="Times New Roman" pitchFamily="18"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C0C0C0"/>
                  </a:outerShdw>
                </a:effectLst>
                <a:latin typeface="Times New Roman" pitchFamily="18"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C0C0C0"/>
                  </a:outerShdw>
                </a:effectLst>
                <a:latin typeface="Times New Roman" pitchFamily="18"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C0C0C0"/>
                  </a:outerShdw>
                </a:effectLst>
                <a:latin typeface="Times New Roman" pitchFamily="18" charset="0"/>
              </a:defRPr>
            </a:lvl9pPr>
          </a:lstStyle>
          <a:p>
            <a:pPr>
              <a:defRPr/>
            </a:pPr>
            <a:r>
              <a:rPr lang="en-US" altLang="zh-TW" sz="2475" kern="0" dirty="0"/>
              <a:t>LSTM information flow</a:t>
            </a:r>
            <a:endParaRPr lang="zh-TW" altLang="en-US" sz="2475" kern="0" dirty="0"/>
          </a:p>
        </p:txBody>
      </p:sp>
      <p:grpSp>
        <p:nvGrpSpPr>
          <p:cNvPr id="44035" name="群組 129">
            <a:extLst>
              <a:ext uri="{FF2B5EF4-FFF2-40B4-BE49-F238E27FC236}">
                <a16:creationId xmlns:a16="http://schemas.microsoft.com/office/drawing/2014/main" id="{C628B13E-50B5-DCC2-486C-15005987CA3E}"/>
              </a:ext>
            </a:extLst>
          </p:cNvPr>
          <p:cNvGrpSpPr>
            <a:grpSpLocks/>
          </p:cNvGrpSpPr>
          <p:nvPr/>
        </p:nvGrpSpPr>
        <p:grpSpPr bwMode="auto">
          <a:xfrm>
            <a:off x="3296841" y="4069557"/>
            <a:ext cx="510778" cy="300082"/>
            <a:chOff x="4765592" y="6396335"/>
            <a:chExt cx="907572" cy="534168"/>
          </a:xfrm>
        </p:grpSpPr>
        <p:sp>
          <p:nvSpPr>
            <p:cNvPr id="4" name="矩形 130">
              <a:extLst>
                <a:ext uri="{FF2B5EF4-FFF2-40B4-BE49-F238E27FC236}">
                  <a16:creationId xmlns:a16="http://schemas.microsoft.com/office/drawing/2014/main" id="{5E6D9BB4-CA14-9AAE-A120-4CB862006B66}"/>
                </a:ext>
              </a:extLst>
            </p:cNvPr>
            <p:cNvSpPr>
              <a:spLocks noChangeArrowheads="1"/>
            </p:cNvSpPr>
            <p:nvPr/>
          </p:nvSpPr>
          <p:spPr bwMode="auto">
            <a:xfrm>
              <a:off x="4822711" y="6442962"/>
              <a:ext cx="721405" cy="368776"/>
            </a:xfrm>
            <a:prstGeom prst="rect">
              <a:avLst/>
            </a:prstGeom>
            <a:solidFill>
              <a:srgbClr val="000000"/>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u="sng">
                <a:solidFill>
                  <a:schemeClr val="lt1"/>
                </a:solidFill>
                <a:latin typeface="+mj-lt"/>
              </a:endParaRPr>
            </a:p>
          </p:txBody>
        </p:sp>
        <p:sp>
          <p:nvSpPr>
            <p:cNvPr id="5" name="文字方塊 131">
              <a:extLst>
                <a:ext uri="{FF2B5EF4-FFF2-40B4-BE49-F238E27FC236}">
                  <a16:creationId xmlns:a16="http://schemas.microsoft.com/office/drawing/2014/main" id="{979E8454-671B-FF02-851E-645C8C2D17FE}"/>
                </a:ext>
              </a:extLst>
            </p:cNvPr>
            <p:cNvSpPr txBox="1">
              <a:spLocks noChangeArrowheads="1"/>
            </p:cNvSpPr>
            <p:nvPr/>
          </p:nvSpPr>
          <p:spPr bwMode="auto">
            <a:xfrm>
              <a:off x="4765592" y="6396335"/>
              <a:ext cx="907572" cy="53416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u="sng" dirty="0" err="1">
                  <a:solidFill>
                    <a:schemeClr val="bg1"/>
                  </a:solidFill>
                  <a:latin typeface="+mj-lt"/>
                </a:rPr>
                <a:t>x</a:t>
              </a:r>
              <a:r>
                <a:rPr lang="en-US" altLang="zh-TW" sz="1350" i="1" u="sng" baseline="30000" dirty="0" err="1">
                  <a:solidFill>
                    <a:schemeClr val="bg1"/>
                  </a:solidFill>
                  <a:latin typeface="+mj-lt"/>
                </a:rPr>
                <a:t>t</a:t>
              </a:r>
              <a:endParaRPr lang="zh-TW" altLang="en-US" sz="1350" i="1" u="sng" baseline="30000" dirty="0">
                <a:solidFill>
                  <a:schemeClr val="bg1"/>
                </a:solidFill>
                <a:latin typeface="+mj-lt"/>
              </a:endParaRPr>
            </a:p>
          </p:txBody>
        </p:sp>
      </p:grpSp>
      <p:sp>
        <p:nvSpPr>
          <p:cNvPr id="6" name="矩形 136">
            <a:extLst>
              <a:ext uri="{FF2B5EF4-FFF2-40B4-BE49-F238E27FC236}">
                <a16:creationId xmlns:a16="http://schemas.microsoft.com/office/drawing/2014/main" id="{4EDBEDFA-5E20-9983-C43D-B84699DC05EC}"/>
              </a:ext>
            </a:extLst>
          </p:cNvPr>
          <p:cNvSpPr>
            <a:spLocks noChangeArrowheads="1"/>
          </p:cNvSpPr>
          <p:nvPr/>
        </p:nvSpPr>
        <p:spPr bwMode="auto">
          <a:xfrm>
            <a:off x="3342085" y="3277791"/>
            <a:ext cx="404813" cy="24288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1350" i="1" dirty="0">
                <a:solidFill>
                  <a:schemeClr val="dk1"/>
                </a:solidFill>
                <a:latin typeface="+mj-lt"/>
              </a:rPr>
              <a:t>z</a:t>
            </a:r>
            <a:endParaRPr lang="zh-TW" altLang="en-US" sz="1350" i="1" dirty="0">
              <a:solidFill>
                <a:schemeClr val="dk1"/>
              </a:solidFill>
              <a:latin typeface="+mj-lt"/>
            </a:endParaRPr>
          </a:p>
        </p:txBody>
      </p:sp>
      <p:sp>
        <p:nvSpPr>
          <p:cNvPr id="7" name="矩形 137">
            <a:extLst>
              <a:ext uri="{FF2B5EF4-FFF2-40B4-BE49-F238E27FC236}">
                <a16:creationId xmlns:a16="http://schemas.microsoft.com/office/drawing/2014/main" id="{E8A91836-EE8C-4E9A-D401-6D577EFA56A9}"/>
              </a:ext>
            </a:extLst>
          </p:cNvPr>
          <p:cNvSpPr/>
          <p:nvPr/>
        </p:nvSpPr>
        <p:spPr>
          <a:xfrm>
            <a:off x="2839641" y="3277791"/>
            <a:ext cx="404813" cy="2428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err="1">
                <a:solidFill>
                  <a:srgbClr val="000000"/>
                </a:solidFill>
                <a:latin typeface="+mj-lt"/>
              </a:rPr>
              <a:t>z</a:t>
            </a:r>
            <a:r>
              <a:rPr lang="en-US" altLang="zh-TW" sz="1350" i="1" baseline="30000" dirty="0" err="1">
                <a:solidFill>
                  <a:srgbClr val="000000"/>
                </a:solidFill>
                <a:latin typeface="+mj-lt"/>
              </a:rPr>
              <a:t>i</a:t>
            </a:r>
            <a:endParaRPr lang="zh-TW" altLang="en-US" sz="1350" i="1" baseline="30000" dirty="0">
              <a:solidFill>
                <a:srgbClr val="000000"/>
              </a:solidFill>
              <a:latin typeface="+mj-lt"/>
            </a:endParaRPr>
          </a:p>
        </p:txBody>
      </p:sp>
      <p:sp>
        <p:nvSpPr>
          <p:cNvPr id="9" name="矩形 144">
            <a:extLst>
              <a:ext uri="{FF2B5EF4-FFF2-40B4-BE49-F238E27FC236}">
                <a16:creationId xmlns:a16="http://schemas.microsoft.com/office/drawing/2014/main" id="{2E373BE9-4697-61F5-97FA-C2602F80C6C1}"/>
              </a:ext>
            </a:extLst>
          </p:cNvPr>
          <p:cNvSpPr/>
          <p:nvPr/>
        </p:nvSpPr>
        <p:spPr>
          <a:xfrm>
            <a:off x="2341960" y="3277791"/>
            <a:ext cx="406003" cy="2428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err="1">
                <a:solidFill>
                  <a:schemeClr val="tx1"/>
                </a:solidFill>
                <a:latin typeface="+mj-lt"/>
              </a:rPr>
              <a:t>z</a:t>
            </a:r>
            <a:r>
              <a:rPr lang="en-US" altLang="zh-TW" sz="1350" i="1" baseline="30000" dirty="0" err="1">
                <a:solidFill>
                  <a:schemeClr val="tx1"/>
                </a:solidFill>
                <a:latin typeface="+mj-lt"/>
              </a:rPr>
              <a:t>f</a:t>
            </a:r>
            <a:endParaRPr lang="zh-TW" altLang="en-US" sz="1350" i="1" baseline="30000" dirty="0">
              <a:solidFill>
                <a:schemeClr val="tx1"/>
              </a:solidFill>
              <a:latin typeface="+mj-lt"/>
            </a:endParaRPr>
          </a:p>
        </p:txBody>
      </p:sp>
      <p:sp>
        <p:nvSpPr>
          <p:cNvPr id="10" name="矩形 145">
            <a:extLst>
              <a:ext uri="{FF2B5EF4-FFF2-40B4-BE49-F238E27FC236}">
                <a16:creationId xmlns:a16="http://schemas.microsoft.com/office/drawing/2014/main" id="{A5ADDEFD-906E-DEE8-EFDB-57FCAE3075E8}"/>
              </a:ext>
            </a:extLst>
          </p:cNvPr>
          <p:cNvSpPr/>
          <p:nvPr/>
        </p:nvSpPr>
        <p:spPr>
          <a:xfrm>
            <a:off x="3839766" y="3281362"/>
            <a:ext cx="404813" cy="2428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a:solidFill>
                  <a:srgbClr val="000000"/>
                </a:solidFill>
                <a:latin typeface="+mj-lt"/>
              </a:rPr>
              <a:t>z</a:t>
            </a:r>
            <a:r>
              <a:rPr lang="en-US" altLang="zh-TW" sz="1350" i="1" baseline="30000" dirty="0">
                <a:solidFill>
                  <a:srgbClr val="000000"/>
                </a:solidFill>
                <a:latin typeface="+mj-lt"/>
              </a:rPr>
              <a:t>o</a:t>
            </a:r>
            <a:endParaRPr lang="zh-TW" altLang="en-US" sz="1350" i="1" baseline="30000" dirty="0">
              <a:solidFill>
                <a:srgbClr val="000000"/>
              </a:solidFill>
              <a:latin typeface="+mj-lt"/>
            </a:endParaRPr>
          </a:p>
        </p:txBody>
      </p:sp>
      <p:grpSp>
        <p:nvGrpSpPr>
          <p:cNvPr id="44040" name="群組 150">
            <a:extLst>
              <a:ext uri="{FF2B5EF4-FFF2-40B4-BE49-F238E27FC236}">
                <a16:creationId xmlns:a16="http://schemas.microsoft.com/office/drawing/2014/main" id="{8452C255-F4C0-36FB-9617-5B8B105A2BE0}"/>
              </a:ext>
            </a:extLst>
          </p:cNvPr>
          <p:cNvGrpSpPr>
            <a:grpSpLocks/>
          </p:cNvGrpSpPr>
          <p:nvPr/>
        </p:nvGrpSpPr>
        <p:grpSpPr bwMode="auto">
          <a:xfrm>
            <a:off x="3151585" y="2321719"/>
            <a:ext cx="246459" cy="246460"/>
            <a:chOff x="6656524" y="2699227"/>
            <a:chExt cx="438150" cy="438150"/>
          </a:xfrm>
        </p:grpSpPr>
        <p:sp>
          <p:nvSpPr>
            <p:cNvPr id="15" name="橢圓 154">
              <a:extLst>
                <a:ext uri="{FF2B5EF4-FFF2-40B4-BE49-F238E27FC236}">
                  <a16:creationId xmlns:a16="http://schemas.microsoft.com/office/drawing/2014/main" id="{DBDF8DD9-741F-8B03-3744-1B09536A5B4F}"/>
                </a:ext>
              </a:extLst>
            </p:cNvPr>
            <p:cNvSpPr>
              <a:spLocks noChangeArrowheads="1"/>
            </p:cNvSpPr>
            <p:nvPr/>
          </p:nvSpPr>
          <p:spPr bwMode="auto">
            <a:xfrm>
              <a:off x="6656524" y="2699227"/>
              <a:ext cx="438150" cy="438150"/>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dirty="0">
                <a:solidFill>
                  <a:schemeClr val="dk1"/>
                </a:solidFill>
                <a:latin typeface="+mj-lt"/>
              </a:endParaRPr>
            </a:p>
          </p:txBody>
        </p:sp>
        <p:sp>
          <p:nvSpPr>
            <p:cNvPr id="16" name="文字方塊 155">
              <a:extLst>
                <a:ext uri="{FF2B5EF4-FFF2-40B4-BE49-F238E27FC236}">
                  <a16:creationId xmlns:a16="http://schemas.microsoft.com/office/drawing/2014/main" id="{E4BCF00B-2E39-C320-A578-84AFD52D6F9D}"/>
                </a:ext>
              </a:extLst>
            </p:cNvPr>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1">
              <a:blip r:embed="rId2"/>
              <a:stretch>
                <a:fillRect l="-8333" t="-8511" b="-4255"/>
              </a:stretch>
            </a:blipFill>
          </p:spPr>
          <p:txBody>
            <a:bodyPr/>
            <a:lstStyle/>
            <a:p>
              <a:pPr eaLnBrk="1" hangingPunct="1">
                <a:defRPr/>
              </a:pPr>
              <a:r>
                <a:rPr lang="en-US" sz="1350" i="1">
                  <a:noFill/>
                  <a:latin typeface="+mj-lt"/>
                  <a:ea typeface="ＭＳ Ｐゴシック" charset="0"/>
                  <a:cs typeface="ＭＳ Ｐゴシック" charset="0"/>
                </a:rPr>
                <a:t> </a:t>
              </a:r>
            </a:p>
          </p:txBody>
        </p:sp>
      </p:grpSp>
      <p:sp>
        <p:nvSpPr>
          <p:cNvPr id="18" name="矩形 169">
            <a:extLst>
              <a:ext uri="{FF2B5EF4-FFF2-40B4-BE49-F238E27FC236}">
                <a16:creationId xmlns:a16="http://schemas.microsoft.com/office/drawing/2014/main" id="{20284A53-42EF-FEAE-77C3-64CD2F7071A7}"/>
              </a:ext>
            </a:extLst>
          </p:cNvPr>
          <p:cNvSpPr/>
          <p:nvPr/>
        </p:nvSpPr>
        <p:spPr>
          <a:xfrm>
            <a:off x="3838601" y="1582220"/>
            <a:ext cx="405000" cy="2430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endParaRPr lang="zh-TW" altLang="en-US" sz="1350" i="1">
              <a:latin typeface="+mj-lt"/>
            </a:endParaRPr>
          </a:p>
        </p:txBody>
      </p:sp>
      <p:sp>
        <p:nvSpPr>
          <p:cNvPr id="19" name="文字方塊 211">
            <a:extLst>
              <a:ext uri="{FF2B5EF4-FFF2-40B4-BE49-F238E27FC236}">
                <a16:creationId xmlns:a16="http://schemas.microsoft.com/office/drawing/2014/main" id="{A40EA50F-13C6-B96D-6BB8-9FFCF19AFECD}"/>
              </a:ext>
            </a:extLst>
          </p:cNvPr>
          <p:cNvSpPr txBox="1">
            <a:spLocks noChangeArrowheads="1"/>
          </p:cNvSpPr>
          <p:nvPr/>
        </p:nvSpPr>
        <p:spPr bwMode="auto">
          <a:xfrm>
            <a:off x="3792141" y="1574006"/>
            <a:ext cx="510778" cy="300082"/>
          </a:xfrm>
          <a:prstGeom prst="rect">
            <a:avLst/>
          </a:prstGeom>
          <a:ln/>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a:latin typeface="+mj-lt"/>
              </a:rPr>
              <a:t>y</a:t>
            </a:r>
            <a:r>
              <a:rPr lang="en-US" altLang="zh-TW" sz="1350" i="1" baseline="30000">
                <a:latin typeface="+mj-lt"/>
              </a:rPr>
              <a:t>t</a:t>
            </a:r>
            <a:endParaRPr lang="zh-TW" altLang="en-US" sz="1350" i="1" baseline="30000">
              <a:latin typeface="+mj-lt"/>
            </a:endParaRPr>
          </a:p>
        </p:txBody>
      </p:sp>
      <p:cxnSp>
        <p:nvCxnSpPr>
          <p:cNvPr id="20" name="直線單箭頭接點 215">
            <a:extLst>
              <a:ext uri="{FF2B5EF4-FFF2-40B4-BE49-F238E27FC236}">
                <a16:creationId xmlns:a16="http://schemas.microsoft.com/office/drawing/2014/main" id="{6DCC8302-B619-0C14-E686-287BE9E62D73}"/>
              </a:ext>
            </a:extLst>
          </p:cNvPr>
          <p:cNvCxnSpPr>
            <a:cxnSpLocks/>
          </p:cNvCxnSpPr>
          <p:nvPr/>
        </p:nvCxnSpPr>
        <p:spPr>
          <a:xfrm flipH="1" flipV="1">
            <a:off x="2544366" y="2599135"/>
            <a:ext cx="0" cy="6917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16">
            <a:extLst>
              <a:ext uri="{FF2B5EF4-FFF2-40B4-BE49-F238E27FC236}">
                <a16:creationId xmlns:a16="http://schemas.microsoft.com/office/drawing/2014/main" id="{6F888EB5-8837-77AE-B883-6D98C3945AFD}"/>
              </a:ext>
            </a:extLst>
          </p:cNvPr>
          <p:cNvCxnSpPr>
            <a:cxnSpLocks/>
          </p:cNvCxnSpPr>
          <p:nvPr/>
        </p:nvCxnSpPr>
        <p:spPr>
          <a:xfrm>
            <a:off x="2661047" y="2465785"/>
            <a:ext cx="4988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7">
            <a:extLst>
              <a:ext uri="{FF2B5EF4-FFF2-40B4-BE49-F238E27FC236}">
                <a16:creationId xmlns:a16="http://schemas.microsoft.com/office/drawing/2014/main" id="{3DD09279-47EC-8495-0E4F-27E9596B4582}"/>
              </a:ext>
            </a:extLst>
          </p:cNvPr>
          <p:cNvCxnSpPr>
            <a:cxnSpLocks/>
          </p:cNvCxnSpPr>
          <p:nvPr/>
        </p:nvCxnSpPr>
        <p:spPr>
          <a:xfrm flipH="1" flipV="1">
            <a:off x="3368279" y="3008710"/>
            <a:ext cx="190500" cy="2786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2">
            <a:extLst>
              <a:ext uri="{FF2B5EF4-FFF2-40B4-BE49-F238E27FC236}">
                <a16:creationId xmlns:a16="http://schemas.microsoft.com/office/drawing/2014/main" id="{5700B9F3-0EEA-BA23-671F-02D48BB33336}"/>
              </a:ext>
            </a:extLst>
          </p:cNvPr>
          <p:cNvCxnSpPr>
            <a:cxnSpLocks/>
          </p:cNvCxnSpPr>
          <p:nvPr/>
        </p:nvCxnSpPr>
        <p:spPr>
          <a:xfrm flipV="1">
            <a:off x="3042047" y="3008710"/>
            <a:ext cx="152400" cy="2690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23">
            <a:extLst>
              <a:ext uri="{FF2B5EF4-FFF2-40B4-BE49-F238E27FC236}">
                <a16:creationId xmlns:a16="http://schemas.microsoft.com/office/drawing/2014/main" id="{4992E142-046D-E641-E526-502C9D897727}"/>
              </a:ext>
            </a:extLst>
          </p:cNvPr>
          <p:cNvCxnSpPr>
            <a:cxnSpLocks/>
          </p:cNvCxnSpPr>
          <p:nvPr/>
        </p:nvCxnSpPr>
        <p:spPr>
          <a:xfrm flipV="1">
            <a:off x="3278981" y="2572941"/>
            <a:ext cx="0" cy="2226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向下箭號 161">
            <a:extLst>
              <a:ext uri="{FF2B5EF4-FFF2-40B4-BE49-F238E27FC236}">
                <a16:creationId xmlns:a16="http://schemas.microsoft.com/office/drawing/2014/main" id="{5AA99042-61CE-A391-9DC9-D81AC4B22A46}"/>
              </a:ext>
            </a:extLst>
          </p:cNvPr>
          <p:cNvSpPr/>
          <p:nvPr/>
        </p:nvSpPr>
        <p:spPr>
          <a:xfrm flipV="1">
            <a:off x="3924741" y="1878147"/>
            <a:ext cx="246460" cy="420973"/>
          </a:xfrm>
          <a:prstGeom prst="downArrow">
            <a:avLst/>
          </a:prstGeom>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endParaRPr lang="zh-TW" altLang="en-US" sz="1350" i="1">
              <a:latin typeface="+mj-lt"/>
            </a:endParaRPr>
          </a:p>
        </p:txBody>
      </p:sp>
      <p:sp>
        <p:nvSpPr>
          <p:cNvPr id="26" name="向下箭號 162">
            <a:extLst>
              <a:ext uri="{FF2B5EF4-FFF2-40B4-BE49-F238E27FC236}">
                <a16:creationId xmlns:a16="http://schemas.microsoft.com/office/drawing/2014/main" id="{655B7524-F6CB-605D-8ED6-B79B7A3499A8}"/>
              </a:ext>
            </a:extLst>
          </p:cNvPr>
          <p:cNvSpPr/>
          <p:nvPr/>
        </p:nvSpPr>
        <p:spPr>
          <a:xfrm rot="2620627" flipV="1">
            <a:off x="3780231" y="3537608"/>
            <a:ext cx="246460" cy="554348"/>
          </a:xfrm>
          <a:prstGeom prst="downArrow">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endParaRPr lang="zh-TW" altLang="en-US" sz="1350">
              <a:latin typeface="+mj-lt"/>
            </a:endParaRPr>
          </a:p>
        </p:txBody>
      </p:sp>
      <p:sp>
        <p:nvSpPr>
          <p:cNvPr id="27" name="向下箭號 163">
            <a:extLst>
              <a:ext uri="{FF2B5EF4-FFF2-40B4-BE49-F238E27FC236}">
                <a16:creationId xmlns:a16="http://schemas.microsoft.com/office/drawing/2014/main" id="{33F8B1C5-DA95-7313-15C8-6A9092A3A95E}"/>
              </a:ext>
            </a:extLst>
          </p:cNvPr>
          <p:cNvSpPr/>
          <p:nvPr/>
        </p:nvSpPr>
        <p:spPr>
          <a:xfrm rot="20057551" flipV="1">
            <a:off x="2985112" y="3534503"/>
            <a:ext cx="246460" cy="511363"/>
          </a:xfrm>
          <a:prstGeom prst="downArrow">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endParaRPr lang="zh-TW" altLang="en-US" sz="1350">
              <a:latin typeface="+mj-lt"/>
            </a:endParaRPr>
          </a:p>
        </p:txBody>
      </p:sp>
      <p:sp>
        <p:nvSpPr>
          <p:cNvPr id="28" name="向下箭號 165">
            <a:extLst>
              <a:ext uri="{FF2B5EF4-FFF2-40B4-BE49-F238E27FC236}">
                <a16:creationId xmlns:a16="http://schemas.microsoft.com/office/drawing/2014/main" id="{3F8DA57C-757C-32C4-0586-6B20474F298A}"/>
              </a:ext>
            </a:extLst>
          </p:cNvPr>
          <p:cNvSpPr/>
          <p:nvPr/>
        </p:nvSpPr>
        <p:spPr>
          <a:xfrm rot="1353372" flipV="1">
            <a:off x="3385524" y="3560207"/>
            <a:ext cx="246460" cy="484413"/>
          </a:xfrm>
          <a:prstGeom prst="downArrow">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endParaRPr lang="zh-TW" altLang="en-US" sz="1350">
              <a:latin typeface="+mj-lt"/>
            </a:endParaRPr>
          </a:p>
        </p:txBody>
      </p:sp>
      <p:sp>
        <p:nvSpPr>
          <p:cNvPr id="29" name="向下箭號 166">
            <a:extLst>
              <a:ext uri="{FF2B5EF4-FFF2-40B4-BE49-F238E27FC236}">
                <a16:creationId xmlns:a16="http://schemas.microsoft.com/office/drawing/2014/main" id="{8C229452-4A0F-C66D-48C1-4E0D10AB8ABB}"/>
              </a:ext>
            </a:extLst>
          </p:cNvPr>
          <p:cNvSpPr/>
          <p:nvPr/>
        </p:nvSpPr>
        <p:spPr>
          <a:xfrm rot="18851723" flipV="1">
            <a:off x="2565228" y="3520094"/>
            <a:ext cx="246460" cy="579638"/>
          </a:xfrm>
          <a:prstGeom prst="downArrow">
            <a:avLst/>
          </a:prstGeom>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zh-TW" altLang="en-US" sz="1350">
              <a:latin typeface="+mj-lt"/>
            </a:endParaRPr>
          </a:p>
        </p:txBody>
      </p:sp>
      <p:grpSp>
        <p:nvGrpSpPr>
          <p:cNvPr id="44065" name="群組 230">
            <a:extLst>
              <a:ext uri="{FF2B5EF4-FFF2-40B4-BE49-F238E27FC236}">
                <a16:creationId xmlns:a16="http://schemas.microsoft.com/office/drawing/2014/main" id="{7F6D2338-358C-1569-F355-54D311AE82A2}"/>
              </a:ext>
            </a:extLst>
          </p:cNvPr>
          <p:cNvGrpSpPr>
            <a:grpSpLocks/>
          </p:cNvGrpSpPr>
          <p:nvPr/>
        </p:nvGrpSpPr>
        <p:grpSpPr bwMode="auto">
          <a:xfrm>
            <a:off x="2849166" y="4063608"/>
            <a:ext cx="510778" cy="300082"/>
            <a:chOff x="4765592" y="6396335"/>
            <a:chExt cx="907572" cy="532336"/>
          </a:xfrm>
        </p:grpSpPr>
        <p:sp>
          <p:nvSpPr>
            <p:cNvPr id="31" name="矩形 231">
              <a:extLst>
                <a:ext uri="{FF2B5EF4-FFF2-40B4-BE49-F238E27FC236}">
                  <a16:creationId xmlns:a16="http://schemas.microsoft.com/office/drawing/2014/main" id="{6A97AC9F-7758-7985-4857-803967530294}"/>
                </a:ext>
              </a:extLst>
            </p:cNvPr>
            <p:cNvSpPr>
              <a:spLocks noChangeArrowheads="1"/>
            </p:cNvSpPr>
            <p:nvPr/>
          </p:nvSpPr>
          <p:spPr bwMode="auto">
            <a:xfrm>
              <a:off x="4822711" y="6442802"/>
              <a:ext cx="721405" cy="369623"/>
            </a:xfrm>
            <a:prstGeom prst="rect">
              <a:avLst/>
            </a:prstGeom>
            <a:solidFill>
              <a:srgbClr val="E2E2FF"/>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a:solidFill>
                  <a:schemeClr val="lt1"/>
                </a:solidFill>
                <a:latin typeface="+mj-lt"/>
              </a:endParaRPr>
            </a:p>
          </p:txBody>
        </p:sp>
        <p:sp>
          <p:nvSpPr>
            <p:cNvPr id="32" name="文字方塊 232">
              <a:extLst>
                <a:ext uri="{FF2B5EF4-FFF2-40B4-BE49-F238E27FC236}">
                  <a16:creationId xmlns:a16="http://schemas.microsoft.com/office/drawing/2014/main" id="{21B60348-49FD-03B3-D69B-E0520C825364}"/>
                </a:ext>
              </a:extLst>
            </p:cNvPr>
            <p:cNvSpPr txBox="1">
              <a:spLocks noChangeArrowheads="1"/>
            </p:cNvSpPr>
            <p:nvPr/>
          </p:nvSpPr>
          <p:spPr bwMode="auto">
            <a:xfrm>
              <a:off x="4765592" y="6396335"/>
              <a:ext cx="907572" cy="532336"/>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dirty="0">
                  <a:solidFill>
                    <a:srgbClr val="000000"/>
                  </a:solidFill>
                  <a:latin typeface="+mj-lt"/>
                </a:rPr>
                <a:t>h</a:t>
              </a:r>
              <a:r>
                <a:rPr lang="en-US" altLang="zh-TW" sz="1350" i="1" baseline="30000" dirty="0">
                  <a:solidFill>
                    <a:srgbClr val="000000"/>
                  </a:solidFill>
                  <a:latin typeface="+mj-lt"/>
                </a:rPr>
                <a:t>t-</a:t>
              </a:r>
              <a:r>
                <a:rPr lang="en-US" altLang="zh-TW" sz="1350" baseline="30000" dirty="0">
                  <a:solidFill>
                    <a:srgbClr val="000000"/>
                  </a:solidFill>
                  <a:latin typeface="+mj-lt"/>
                </a:rPr>
                <a:t>1</a:t>
              </a:r>
              <a:endParaRPr lang="zh-TW" altLang="en-US" sz="1350" baseline="30000" dirty="0">
                <a:solidFill>
                  <a:srgbClr val="000000"/>
                </a:solidFill>
                <a:latin typeface="+mj-lt"/>
              </a:endParaRPr>
            </a:p>
          </p:txBody>
        </p:sp>
      </p:grpSp>
      <p:grpSp>
        <p:nvGrpSpPr>
          <p:cNvPr id="44066" name="群組 233">
            <a:extLst>
              <a:ext uri="{FF2B5EF4-FFF2-40B4-BE49-F238E27FC236}">
                <a16:creationId xmlns:a16="http://schemas.microsoft.com/office/drawing/2014/main" id="{2D8E44C9-7411-C03C-90D1-2F0BD3FE2169}"/>
              </a:ext>
            </a:extLst>
          </p:cNvPr>
          <p:cNvGrpSpPr>
            <a:grpSpLocks/>
          </p:cNvGrpSpPr>
          <p:nvPr/>
        </p:nvGrpSpPr>
        <p:grpSpPr bwMode="auto">
          <a:xfrm>
            <a:off x="1828800" y="1981198"/>
            <a:ext cx="510779" cy="300082"/>
            <a:chOff x="4775004" y="6396335"/>
            <a:chExt cx="907572" cy="534628"/>
          </a:xfrm>
        </p:grpSpPr>
        <p:sp>
          <p:nvSpPr>
            <p:cNvPr id="34" name="矩形 234">
              <a:extLst>
                <a:ext uri="{FF2B5EF4-FFF2-40B4-BE49-F238E27FC236}">
                  <a16:creationId xmlns:a16="http://schemas.microsoft.com/office/drawing/2014/main" id="{161E12DF-0DDE-C194-9832-392F7CE2C080}"/>
                </a:ext>
              </a:extLst>
            </p:cNvPr>
            <p:cNvSpPr>
              <a:spLocks noChangeArrowheads="1"/>
            </p:cNvSpPr>
            <p:nvPr/>
          </p:nvSpPr>
          <p:spPr bwMode="auto">
            <a:xfrm>
              <a:off x="4823662" y="6443002"/>
              <a:ext cx="719287" cy="369094"/>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dk1"/>
                </a:solidFill>
                <a:latin typeface="+mj-lt"/>
              </a:endParaRPr>
            </a:p>
          </p:txBody>
        </p:sp>
        <p:sp>
          <p:nvSpPr>
            <p:cNvPr id="35" name="文字方塊 235">
              <a:extLst>
                <a:ext uri="{FF2B5EF4-FFF2-40B4-BE49-F238E27FC236}">
                  <a16:creationId xmlns:a16="http://schemas.microsoft.com/office/drawing/2014/main" id="{05BCBEAA-AB69-333C-BD3D-FA795E7A323A}"/>
                </a:ext>
              </a:extLst>
            </p:cNvPr>
            <p:cNvSpPr txBox="1">
              <a:spLocks noChangeArrowheads="1"/>
            </p:cNvSpPr>
            <p:nvPr/>
          </p:nvSpPr>
          <p:spPr bwMode="auto">
            <a:xfrm>
              <a:off x="4775004" y="6396335"/>
              <a:ext cx="907572" cy="534628"/>
            </a:xfrm>
            <a:prstGeom prst="rect">
              <a:avLst/>
            </a:prstGeom>
            <a:noFill/>
            <a:ln>
              <a:noFill/>
            </a:ln>
            <a:effectLst>
              <a:outerShdw blurRad="40000" dist="20000" dir="5400000" rotWithShape="0">
                <a:srgbClr val="808080">
                  <a:alpha val="37999"/>
                </a:srgbClr>
              </a:outerShdw>
            </a:effectLst>
          </p:spPr>
          <p:txBody>
            <a:bodyPr>
              <a:spAutoFit/>
            </a:bodyPr>
            <a:lstStyle/>
            <a:p>
              <a:pPr algn="ctr" eaLnBrk="1" hangingPunct="1">
                <a:defRPr/>
              </a:pPr>
              <a:r>
                <a:rPr lang="en-US" altLang="zh-TW" sz="1350" i="1" dirty="0">
                  <a:latin typeface="+mj-lt"/>
                </a:rPr>
                <a:t>c</a:t>
              </a:r>
              <a:r>
                <a:rPr lang="en-US" altLang="zh-TW" sz="1350" i="1" baseline="30000" dirty="0">
                  <a:latin typeface="+mj-lt"/>
                </a:rPr>
                <a:t>t-1</a:t>
              </a:r>
              <a:endParaRPr lang="zh-TW" altLang="en-US" sz="1350" i="1" baseline="30000" dirty="0">
                <a:latin typeface="+mj-lt"/>
              </a:endParaRPr>
            </a:p>
          </p:txBody>
        </p:sp>
      </p:grpSp>
      <p:grpSp>
        <p:nvGrpSpPr>
          <p:cNvPr id="44067" name="群組 236">
            <a:extLst>
              <a:ext uri="{FF2B5EF4-FFF2-40B4-BE49-F238E27FC236}">
                <a16:creationId xmlns:a16="http://schemas.microsoft.com/office/drawing/2014/main" id="{C1FBB7CB-1F76-5653-B208-B372875B90F9}"/>
              </a:ext>
            </a:extLst>
          </p:cNvPr>
          <p:cNvGrpSpPr>
            <a:grpSpLocks/>
          </p:cNvGrpSpPr>
          <p:nvPr/>
        </p:nvGrpSpPr>
        <p:grpSpPr bwMode="auto">
          <a:xfrm>
            <a:off x="4185048" y="1958582"/>
            <a:ext cx="510778" cy="300082"/>
            <a:chOff x="4775004" y="6396335"/>
            <a:chExt cx="907572" cy="534169"/>
          </a:xfrm>
        </p:grpSpPr>
        <p:sp>
          <p:nvSpPr>
            <p:cNvPr id="37" name="矩形 237">
              <a:extLst>
                <a:ext uri="{FF2B5EF4-FFF2-40B4-BE49-F238E27FC236}">
                  <a16:creationId xmlns:a16="http://schemas.microsoft.com/office/drawing/2014/main" id="{2260A671-FF04-C1F9-1A76-71D8965D9E5A}"/>
                </a:ext>
              </a:extLst>
            </p:cNvPr>
            <p:cNvSpPr>
              <a:spLocks noChangeArrowheads="1"/>
            </p:cNvSpPr>
            <p:nvPr/>
          </p:nvSpPr>
          <p:spPr bwMode="auto">
            <a:xfrm>
              <a:off x="4823661" y="6442962"/>
              <a:ext cx="719288" cy="368777"/>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dk1"/>
                </a:solidFill>
                <a:latin typeface="+mj-lt"/>
              </a:endParaRPr>
            </a:p>
          </p:txBody>
        </p:sp>
        <p:sp>
          <p:nvSpPr>
            <p:cNvPr id="38" name="文字方塊 238">
              <a:extLst>
                <a:ext uri="{FF2B5EF4-FFF2-40B4-BE49-F238E27FC236}">
                  <a16:creationId xmlns:a16="http://schemas.microsoft.com/office/drawing/2014/main" id="{6F0ED264-4DBD-63C2-4A00-75EA77230BDC}"/>
                </a:ext>
              </a:extLst>
            </p:cNvPr>
            <p:cNvSpPr txBox="1">
              <a:spLocks noChangeArrowheads="1"/>
            </p:cNvSpPr>
            <p:nvPr/>
          </p:nvSpPr>
          <p:spPr bwMode="auto">
            <a:xfrm>
              <a:off x="4775004" y="6396335"/>
              <a:ext cx="907572" cy="534169"/>
            </a:xfrm>
            <a:prstGeom prst="rect">
              <a:avLst/>
            </a:prstGeom>
            <a:noFill/>
            <a:ln>
              <a:noFill/>
            </a:ln>
            <a:effectLst>
              <a:outerShdw blurRad="40000" dist="20000" dir="5400000" rotWithShape="0">
                <a:srgbClr val="808080">
                  <a:alpha val="37999"/>
                </a:srgbClr>
              </a:outerShdw>
            </a:effectLst>
          </p:spPr>
          <p:txBody>
            <a:bodyPr>
              <a:spAutoFit/>
            </a:bodyPr>
            <a:lstStyle/>
            <a:p>
              <a:pPr algn="ctr" eaLnBrk="1" hangingPunct="1">
                <a:defRPr/>
              </a:pPr>
              <a:r>
                <a:rPr lang="en-US" altLang="zh-TW" sz="1350" i="1" dirty="0" err="1">
                  <a:latin typeface="+mj-lt"/>
                </a:rPr>
                <a:t>c</a:t>
              </a:r>
              <a:r>
                <a:rPr lang="en-US" altLang="zh-TW" sz="1350" i="1" baseline="30000" dirty="0" err="1">
                  <a:latin typeface="+mj-lt"/>
                </a:rPr>
                <a:t>t</a:t>
              </a:r>
              <a:endParaRPr lang="zh-TW" altLang="en-US" sz="1350" i="1" baseline="30000" dirty="0">
                <a:latin typeface="+mj-lt"/>
              </a:endParaRPr>
            </a:p>
          </p:txBody>
        </p:sp>
      </p:grpSp>
      <p:sp>
        <p:nvSpPr>
          <p:cNvPr id="39" name="手繪多邊形 2">
            <a:extLst>
              <a:ext uri="{FF2B5EF4-FFF2-40B4-BE49-F238E27FC236}">
                <a16:creationId xmlns:a16="http://schemas.microsoft.com/office/drawing/2014/main" id="{08041C43-2015-CEC3-B4E4-072643A07191}"/>
              </a:ext>
            </a:extLst>
          </p:cNvPr>
          <p:cNvSpPr/>
          <p:nvPr/>
        </p:nvSpPr>
        <p:spPr>
          <a:xfrm>
            <a:off x="3342085" y="2102644"/>
            <a:ext cx="914400" cy="213122"/>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sz="1350" i="1">
              <a:latin typeface="+mj-lt"/>
            </a:endParaRPr>
          </a:p>
        </p:txBody>
      </p:sp>
      <p:sp>
        <p:nvSpPr>
          <p:cNvPr id="40" name="手繪多邊形 4">
            <a:extLst>
              <a:ext uri="{FF2B5EF4-FFF2-40B4-BE49-F238E27FC236}">
                <a16:creationId xmlns:a16="http://schemas.microsoft.com/office/drawing/2014/main" id="{B96F1C98-6B17-59ED-6860-CD0C797519C5}"/>
              </a:ext>
            </a:extLst>
          </p:cNvPr>
          <p:cNvSpPr/>
          <p:nvPr/>
        </p:nvSpPr>
        <p:spPr>
          <a:xfrm>
            <a:off x="2272904" y="2120504"/>
            <a:ext cx="244078" cy="211931"/>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sz="1350" i="1">
              <a:latin typeface="+mj-lt"/>
            </a:endParaRPr>
          </a:p>
        </p:txBody>
      </p:sp>
      <p:cxnSp>
        <p:nvCxnSpPr>
          <p:cNvPr id="41" name="直線單箭頭接點 242">
            <a:extLst>
              <a:ext uri="{FF2B5EF4-FFF2-40B4-BE49-F238E27FC236}">
                <a16:creationId xmlns:a16="http://schemas.microsoft.com/office/drawing/2014/main" id="{016C1A99-3004-5E35-6B6E-F048AE163CE4}"/>
              </a:ext>
            </a:extLst>
          </p:cNvPr>
          <p:cNvCxnSpPr>
            <a:cxnSpLocks/>
          </p:cNvCxnSpPr>
          <p:nvPr/>
        </p:nvCxnSpPr>
        <p:spPr>
          <a:xfrm>
            <a:off x="3417094" y="2465785"/>
            <a:ext cx="4988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43">
            <a:extLst>
              <a:ext uri="{FF2B5EF4-FFF2-40B4-BE49-F238E27FC236}">
                <a16:creationId xmlns:a16="http://schemas.microsoft.com/office/drawing/2014/main" id="{FACDFD93-7A0C-EDD5-D890-5CA4998F0262}"/>
              </a:ext>
            </a:extLst>
          </p:cNvPr>
          <p:cNvCxnSpPr>
            <a:cxnSpLocks/>
          </p:cNvCxnSpPr>
          <p:nvPr/>
        </p:nvCxnSpPr>
        <p:spPr>
          <a:xfrm flipH="1" flipV="1">
            <a:off x="4048125" y="2581275"/>
            <a:ext cx="0" cy="6917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群組 244">
            <a:extLst>
              <a:ext uri="{FF2B5EF4-FFF2-40B4-BE49-F238E27FC236}">
                <a16:creationId xmlns:a16="http://schemas.microsoft.com/office/drawing/2014/main" id="{33256F9C-B136-AD83-6800-7D3DE7D0D50C}"/>
              </a:ext>
            </a:extLst>
          </p:cNvPr>
          <p:cNvGrpSpPr>
            <a:grpSpLocks/>
          </p:cNvGrpSpPr>
          <p:nvPr/>
        </p:nvGrpSpPr>
        <p:grpSpPr bwMode="auto">
          <a:xfrm>
            <a:off x="5698331" y="4062406"/>
            <a:ext cx="510779" cy="300082"/>
            <a:chOff x="4765592" y="6396335"/>
            <a:chExt cx="907572" cy="536474"/>
          </a:xfrm>
        </p:grpSpPr>
        <p:sp>
          <p:nvSpPr>
            <p:cNvPr id="44" name="矩形 245">
              <a:extLst>
                <a:ext uri="{FF2B5EF4-FFF2-40B4-BE49-F238E27FC236}">
                  <a16:creationId xmlns:a16="http://schemas.microsoft.com/office/drawing/2014/main" id="{7CFB376F-0AC4-B09C-23B4-9C0587B3CDF5}"/>
                </a:ext>
              </a:extLst>
            </p:cNvPr>
            <p:cNvSpPr>
              <a:spLocks noChangeArrowheads="1"/>
            </p:cNvSpPr>
            <p:nvPr/>
          </p:nvSpPr>
          <p:spPr bwMode="auto">
            <a:xfrm>
              <a:off x="4822713" y="6443163"/>
              <a:ext cx="721402" cy="368239"/>
            </a:xfrm>
            <a:prstGeom prst="rect">
              <a:avLst/>
            </a:prstGeom>
            <a:solidFill>
              <a:srgbClr val="000000"/>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a:solidFill>
                  <a:schemeClr val="lt1"/>
                </a:solidFill>
                <a:latin typeface="+mj-lt"/>
              </a:endParaRPr>
            </a:p>
          </p:txBody>
        </p:sp>
        <p:sp>
          <p:nvSpPr>
            <p:cNvPr id="45" name="文字方塊 246">
              <a:extLst>
                <a:ext uri="{FF2B5EF4-FFF2-40B4-BE49-F238E27FC236}">
                  <a16:creationId xmlns:a16="http://schemas.microsoft.com/office/drawing/2014/main" id="{F14FFFF2-3D24-394B-14A7-03B92C8E7787}"/>
                </a:ext>
              </a:extLst>
            </p:cNvPr>
            <p:cNvSpPr txBox="1">
              <a:spLocks noChangeArrowheads="1"/>
            </p:cNvSpPr>
            <p:nvPr/>
          </p:nvSpPr>
          <p:spPr bwMode="auto">
            <a:xfrm>
              <a:off x="4765592" y="6396335"/>
              <a:ext cx="907572" cy="536474"/>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dirty="0">
                  <a:solidFill>
                    <a:schemeClr val="bg1"/>
                  </a:solidFill>
                  <a:latin typeface="+mj-lt"/>
                </a:rPr>
                <a:t>x</a:t>
              </a:r>
              <a:r>
                <a:rPr lang="en-US" altLang="zh-TW" sz="1350" i="1" baseline="30000" dirty="0">
                  <a:solidFill>
                    <a:schemeClr val="bg1"/>
                  </a:solidFill>
                  <a:latin typeface="+mj-lt"/>
                </a:rPr>
                <a:t>t</a:t>
              </a:r>
              <a:r>
                <a:rPr lang="en-US" altLang="zh-TW" sz="1350" baseline="30000" dirty="0">
                  <a:solidFill>
                    <a:schemeClr val="bg1"/>
                  </a:solidFill>
                  <a:latin typeface="+mj-lt"/>
                </a:rPr>
                <a:t>+1</a:t>
              </a:r>
              <a:endParaRPr lang="zh-TW" altLang="en-US" sz="1350" baseline="30000" dirty="0">
                <a:solidFill>
                  <a:schemeClr val="bg1"/>
                </a:solidFill>
                <a:latin typeface="+mj-lt"/>
              </a:endParaRPr>
            </a:p>
          </p:txBody>
        </p:sp>
      </p:grpSp>
      <p:sp>
        <p:nvSpPr>
          <p:cNvPr id="46" name="矩形 247">
            <a:extLst>
              <a:ext uri="{FF2B5EF4-FFF2-40B4-BE49-F238E27FC236}">
                <a16:creationId xmlns:a16="http://schemas.microsoft.com/office/drawing/2014/main" id="{1089311D-5305-8FCD-7F58-AE5428DC22D4}"/>
              </a:ext>
            </a:extLst>
          </p:cNvPr>
          <p:cNvSpPr>
            <a:spLocks noChangeArrowheads="1"/>
          </p:cNvSpPr>
          <p:nvPr/>
        </p:nvSpPr>
        <p:spPr bwMode="auto">
          <a:xfrm>
            <a:off x="5719762" y="3270647"/>
            <a:ext cx="404813" cy="24288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1350" i="1" dirty="0">
                <a:solidFill>
                  <a:schemeClr val="dk1"/>
                </a:solidFill>
                <a:latin typeface="+mj-lt"/>
              </a:rPr>
              <a:t>z</a:t>
            </a:r>
            <a:endParaRPr lang="zh-TW" altLang="en-US" sz="1350" i="1" dirty="0">
              <a:solidFill>
                <a:schemeClr val="dk1"/>
              </a:solidFill>
              <a:latin typeface="+mj-lt"/>
            </a:endParaRPr>
          </a:p>
        </p:txBody>
      </p:sp>
      <p:sp>
        <p:nvSpPr>
          <p:cNvPr id="47" name="矩形 248">
            <a:extLst>
              <a:ext uri="{FF2B5EF4-FFF2-40B4-BE49-F238E27FC236}">
                <a16:creationId xmlns:a16="http://schemas.microsoft.com/office/drawing/2014/main" id="{864AA74A-F1E2-1C2B-FBA7-2A7554FE802B}"/>
              </a:ext>
            </a:extLst>
          </p:cNvPr>
          <p:cNvSpPr/>
          <p:nvPr/>
        </p:nvSpPr>
        <p:spPr>
          <a:xfrm>
            <a:off x="5217319" y="3270648"/>
            <a:ext cx="404813" cy="24407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err="1">
                <a:solidFill>
                  <a:srgbClr val="000000"/>
                </a:solidFill>
                <a:latin typeface="+mj-lt"/>
              </a:rPr>
              <a:t>z</a:t>
            </a:r>
            <a:r>
              <a:rPr lang="en-US" altLang="zh-TW" sz="1350" i="1" baseline="30000" dirty="0" err="1">
                <a:solidFill>
                  <a:srgbClr val="000000"/>
                </a:solidFill>
                <a:latin typeface="+mj-lt"/>
              </a:rPr>
              <a:t>i</a:t>
            </a:r>
            <a:endParaRPr lang="zh-TW" altLang="en-US" sz="1350" i="1" baseline="30000" dirty="0">
              <a:solidFill>
                <a:srgbClr val="000000"/>
              </a:solidFill>
              <a:latin typeface="+mj-lt"/>
            </a:endParaRPr>
          </a:p>
        </p:txBody>
      </p:sp>
      <p:sp>
        <p:nvSpPr>
          <p:cNvPr id="49" name="矩形 252">
            <a:extLst>
              <a:ext uri="{FF2B5EF4-FFF2-40B4-BE49-F238E27FC236}">
                <a16:creationId xmlns:a16="http://schemas.microsoft.com/office/drawing/2014/main" id="{AAC020E9-2C2E-C46D-4C5D-8E6B271250C0}"/>
              </a:ext>
            </a:extLst>
          </p:cNvPr>
          <p:cNvSpPr/>
          <p:nvPr/>
        </p:nvSpPr>
        <p:spPr>
          <a:xfrm>
            <a:off x="4719637" y="3270648"/>
            <a:ext cx="404813" cy="24407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err="1">
                <a:solidFill>
                  <a:srgbClr val="000000"/>
                </a:solidFill>
                <a:latin typeface="+mj-lt"/>
              </a:rPr>
              <a:t>z</a:t>
            </a:r>
            <a:r>
              <a:rPr lang="en-US" altLang="zh-TW" sz="1350" i="1" baseline="30000" dirty="0" err="1">
                <a:solidFill>
                  <a:srgbClr val="000000"/>
                </a:solidFill>
                <a:latin typeface="+mj-lt"/>
              </a:rPr>
              <a:t>f</a:t>
            </a:r>
            <a:endParaRPr lang="zh-TW" altLang="en-US" sz="1350" i="1" baseline="30000" dirty="0">
              <a:solidFill>
                <a:srgbClr val="000000"/>
              </a:solidFill>
              <a:latin typeface="+mj-lt"/>
            </a:endParaRPr>
          </a:p>
        </p:txBody>
      </p:sp>
      <p:sp>
        <p:nvSpPr>
          <p:cNvPr id="50" name="矩形 253">
            <a:extLst>
              <a:ext uri="{FF2B5EF4-FFF2-40B4-BE49-F238E27FC236}">
                <a16:creationId xmlns:a16="http://schemas.microsoft.com/office/drawing/2014/main" id="{37D403F3-0C5E-97A0-7155-D073175C273E}"/>
              </a:ext>
            </a:extLst>
          </p:cNvPr>
          <p:cNvSpPr/>
          <p:nvPr/>
        </p:nvSpPr>
        <p:spPr>
          <a:xfrm>
            <a:off x="6217444" y="3274219"/>
            <a:ext cx="404813" cy="24288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TW" sz="1350" i="1" dirty="0">
                <a:solidFill>
                  <a:srgbClr val="000000"/>
                </a:solidFill>
                <a:latin typeface="+mj-lt"/>
              </a:rPr>
              <a:t>z</a:t>
            </a:r>
            <a:r>
              <a:rPr lang="en-US" altLang="zh-TW" sz="1350" i="1" baseline="30000" dirty="0">
                <a:solidFill>
                  <a:srgbClr val="000000"/>
                </a:solidFill>
                <a:latin typeface="+mj-lt"/>
              </a:rPr>
              <a:t>o</a:t>
            </a:r>
            <a:endParaRPr lang="zh-TW" altLang="en-US" sz="1350" i="1" baseline="30000" dirty="0">
              <a:solidFill>
                <a:srgbClr val="000000"/>
              </a:solidFill>
              <a:latin typeface="+mj-lt"/>
            </a:endParaRPr>
          </a:p>
        </p:txBody>
      </p:sp>
      <p:grpSp>
        <p:nvGrpSpPr>
          <p:cNvPr id="52" name="群組 257">
            <a:extLst>
              <a:ext uri="{FF2B5EF4-FFF2-40B4-BE49-F238E27FC236}">
                <a16:creationId xmlns:a16="http://schemas.microsoft.com/office/drawing/2014/main" id="{389F15B0-F2BC-3673-51C4-A5039BC45A59}"/>
              </a:ext>
            </a:extLst>
          </p:cNvPr>
          <p:cNvGrpSpPr>
            <a:grpSpLocks/>
          </p:cNvGrpSpPr>
          <p:nvPr/>
        </p:nvGrpSpPr>
        <p:grpSpPr bwMode="auto">
          <a:xfrm>
            <a:off x="5529263" y="2315766"/>
            <a:ext cx="246460" cy="246459"/>
            <a:chOff x="6656524" y="2699227"/>
            <a:chExt cx="438150" cy="438150"/>
          </a:xfrm>
        </p:grpSpPr>
        <p:sp>
          <p:nvSpPr>
            <p:cNvPr id="53" name="橢圓 258">
              <a:extLst>
                <a:ext uri="{FF2B5EF4-FFF2-40B4-BE49-F238E27FC236}">
                  <a16:creationId xmlns:a16="http://schemas.microsoft.com/office/drawing/2014/main" id="{B40EB871-97E4-FF0B-4BDC-8ED6EEB9C8D7}"/>
                </a:ext>
              </a:extLst>
            </p:cNvPr>
            <p:cNvSpPr>
              <a:spLocks noChangeArrowheads="1"/>
            </p:cNvSpPr>
            <p:nvPr/>
          </p:nvSpPr>
          <p:spPr bwMode="auto">
            <a:xfrm>
              <a:off x="6656524" y="2699227"/>
              <a:ext cx="438150" cy="438150"/>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dirty="0">
                <a:solidFill>
                  <a:schemeClr val="dk1"/>
                </a:solidFill>
                <a:latin typeface="+mj-lt"/>
              </a:endParaRPr>
            </a:p>
          </p:txBody>
        </p:sp>
        <p:sp>
          <p:nvSpPr>
            <p:cNvPr id="54" name="文字方塊 259">
              <a:extLst>
                <a:ext uri="{FF2B5EF4-FFF2-40B4-BE49-F238E27FC236}">
                  <a16:creationId xmlns:a16="http://schemas.microsoft.com/office/drawing/2014/main" id="{27F93DED-20A9-AABF-6AF5-B19087523F43}"/>
                </a:ext>
              </a:extLst>
            </p:cNvPr>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1">
              <a:blip r:embed="rId3"/>
              <a:stretch>
                <a:fillRect l="-10638" t="-8511" b="-4255"/>
              </a:stretch>
            </a:blipFill>
          </p:spPr>
          <p:txBody>
            <a:bodyPr/>
            <a:lstStyle/>
            <a:p>
              <a:pPr eaLnBrk="1" hangingPunct="1">
                <a:defRPr/>
              </a:pPr>
              <a:r>
                <a:rPr lang="en-US" sz="1350" i="1">
                  <a:noFill/>
                  <a:latin typeface="+mj-lt"/>
                  <a:ea typeface="ＭＳ Ｐゴシック" charset="0"/>
                  <a:cs typeface="ＭＳ Ｐゴシック" charset="0"/>
                </a:rPr>
                <a:t> </a:t>
              </a:r>
            </a:p>
          </p:txBody>
        </p:sp>
      </p:grpSp>
      <p:sp>
        <p:nvSpPr>
          <p:cNvPr id="56" name="矩形 263">
            <a:extLst>
              <a:ext uri="{FF2B5EF4-FFF2-40B4-BE49-F238E27FC236}">
                <a16:creationId xmlns:a16="http://schemas.microsoft.com/office/drawing/2014/main" id="{0C2FB696-76CD-A795-E2C7-00654FC1B6E0}"/>
              </a:ext>
            </a:extLst>
          </p:cNvPr>
          <p:cNvSpPr/>
          <p:nvPr/>
        </p:nvSpPr>
        <p:spPr>
          <a:xfrm>
            <a:off x="6216084" y="1575206"/>
            <a:ext cx="405000" cy="2430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endParaRPr lang="zh-TW" altLang="en-US" sz="1350" i="1">
              <a:latin typeface="+mj-lt"/>
            </a:endParaRPr>
          </a:p>
        </p:txBody>
      </p:sp>
      <p:sp>
        <p:nvSpPr>
          <p:cNvPr id="57" name="文字方塊 264">
            <a:extLst>
              <a:ext uri="{FF2B5EF4-FFF2-40B4-BE49-F238E27FC236}">
                <a16:creationId xmlns:a16="http://schemas.microsoft.com/office/drawing/2014/main" id="{1DF08D4C-FA59-CE34-1C68-78E921B8F7DF}"/>
              </a:ext>
            </a:extLst>
          </p:cNvPr>
          <p:cNvSpPr txBox="1">
            <a:spLocks noChangeArrowheads="1"/>
          </p:cNvSpPr>
          <p:nvPr/>
        </p:nvSpPr>
        <p:spPr bwMode="auto">
          <a:xfrm>
            <a:off x="6171010" y="1566862"/>
            <a:ext cx="509588" cy="300082"/>
          </a:xfrm>
          <a:prstGeom prst="rect">
            <a:avLst/>
          </a:prstGeom>
          <a:ln/>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a:latin typeface="+mj-lt"/>
              </a:rPr>
              <a:t>y</a:t>
            </a:r>
            <a:r>
              <a:rPr lang="en-US" altLang="zh-TW" sz="1350" i="1" baseline="30000">
                <a:latin typeface="+mj-lt"/>
              </a:rPr>
              <a:t>t+1</a:t>
            </a:r>
            <a:endParaRPr lang="zh-TW" altLang="en-US" sz="1350" i="1" baseline="30000">
              <a:latin typeface="+mj-lt"/>
            </a:endParaRPr>
          </a:p>
        </p:txBody>
      </p:sp>
      <p:cxnSp>
        <p:nvCxnSpPr>
          <p:cNvPr id="58" name="直線單箭頭接點 265">
            <a:extLst>
              <a:ext uri="{FF2B5EF4-FFF2-40B4-BE49-F238E27FC236}">
                <a16:creationId xmlns:a16="http://schemas.microsoft.com/office/drawing/2014/main" id="{60DEA413-5A5D-BFDA-A42B-00888172B0A4}"/>
              </a:ext>
            </a:extLst>
          </p:cNvPr>
          <p:cNvCxnSpPr>
            <a:cxnSpLocks/>
          </p:cNvCxnSpPr>
          <p:nvPr/>
        </p:nvCxnSpPr>
        <p:spPr>
          <a:xfrm flipH="1" flipV="1">
            <a:off x="4922044" y="2591991"/>
            <a:ext cx="0" cy="6917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266">
            <a:extLst>
              <a:ext uri="{FF2B5EF4-FFF2-40B4-BE49-F238E27FC236}">
                <a16:creationId xmlns:a16="http://schemas.microsoft.com/office/drawing/2014/main" id="{0241F55B-47E5-FDC5-6F78-37B4AF4CBB78}"/>
              </a:ext>
            </a:extLst>
          </p:cNvPr>
          <p:cNvCxnSpPr>
            <a:cxnSpLocks/>
          </p:cNvCxnSpPr>
          <p:nvPr/>
        </p:nvCxnSpPr>
        <p:spPr>
          <a:xfrm>
            <a:off x="5038726" y="2458641"/>
            <a:ext cx="4988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267">
            <a:extLst>
              <a:ext uri="{FF2B5EF4-FFF2-40B4-BE49-F238E27FC236}">
                <a16:creationId xmlns:a16="http://schemas.microsoft.com/office/drawing/2014/main" id="{D6808212-F32D-5DAA-7C3E-651B534E2726}"/>
              </a:ext>
            </a:extLst>
          </p:cNvPr>
          <p:cNvCxnSpPr>
            <a:cxnSpLocks/>
          </p:cNvCxnSpPr>
          <p:nvPr/>
        </p:nvCxnSpPr>
        <p:spPr>
          <a:xfrm flipH="1" flipV="1">
            <a:off x="5744766" y="3001567"/>
            <a:ext cx="190500" cy="2786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268">
            <a:extLst>
              <a:ext uri="{FF2B5EF4-FFF2-40B4-BE49-F238E27FC236}">
                <a16:creationId xmlns:a16="http://schemas.microsoft.com/office/drawing/2014/main" id="{8A2BBFDF-821A-FAF8-4B4C-161433C84C9C}"/>
              </a:ext>
            </a:extLst>
          </p:cNvPr>
          <p:cNvCxnSpPr>
            <a:cxnSpLocks/>
          </p:cNvCxnSpPr>
          <p:nvPr/>
        </p:nvCxnSpPr>
        <p:spPr>
          <a:xfrm flipV="1">
            <a:off x="5420916" y="3001567"/>
            <a:ext cx="150019" cy="2690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269">
            <a:extLst>
              <a:ext uri="{FF2B5EF4-FFF2-40B4-BE49-F238E27FC236}">
                <a16:creationId xmlns:a16="http://schemas.microsoft.com/office/drawing/2014/main" id="{F2B4D26C-71DC-6FDA-78D6-81A93E38B20A}"/>
              </a:ext>
            </a:extLst>
          </p:cNvPr>
          <p:cNvCxnSpPr>
            <a:cxnSpLocks/>
          </p:cNvCxnSpPr>
          <p:nvPr/>
        </p:nvCxnSpPr>
        <p:spPr>
          <a:xfrm flipV="1">
            <a:off x="5656660" y="2565797"/>
            <a:ext cx="0" cy="2226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向下箭號 161">
            <a:extLst>
              <a:ext uri="{FF2B5EF4-FFF2-40B4-BE49-F238E27FC236}">
                <a16:creationId xmlns:a16="http://schemas.microsoft.com/office/drawing/2014/main" id="{94BAEB99-D18C-DA45-A78B-637AE5D87363}"/>
              </a:ext>
            </a:extLst>
          </p:cNvPr>
          <p:cNvSpPr/>
          <p:nvPr/>
        </p:nvSpPr>
        <p:spPr>
          <a:xfrm flipV="1">
            <a:off x="6302225" y="1871132"/>
            <a:ext cx="246460" cy="420973"/>
          </a:xfrm>
          <a:prstGeom prst="downArrow">
            <a:avLst/>
          </a:prstGeom>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endParaRPr lang="zh-TW" altLang="en-US" sz="1350" i="1">
              <a:latin typeface="+mj-lt"/>
            </a:endParaRPr>
          </a:p>
        </p:txBody>
      </p:sp>
      <p:sp>
        <p:nvSpPr>
          <p:cNvPr id="64" name="向下箭號 162">
            <a:extLst>
              <a:ext uri="{FF2B5EF4-FFF2-40B4-BE49-F238E27FC236}">
                <a16:creationId xmlns:a16="http://schemas.microsoft.com/office/drawing/2014/main" id="{981FAA66-22B3-FAA8-B671-662CB0352EC3}"/>
              </a:ext>
            </a:extLst>
          </p:cNvPr>
          <p:cNvSpPr/>
          <p:nvPr/>
        </p:nvSpPr>
        <p:spPr>
          <a:xfrm rot="2620627" flipV="1">
            <a:off x="6157715" y="3530594"/>
            <a:ext cx="246460" cy="554348"/>
          </a:xfrm>
          <a:prstGeom prst="downArrow">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endParaRPr lang="zh-TW" altLang="en-US" sz="1350">
              <a:latin typeface="+mj-lt"/>
            </a:endParaRPr>
          </a:p>
        </p:txBody>
      </p:sp>
      <p:sp>
        <p:nvSpPr>
          <p:cNvPr id="65" name="向下箭號 163">
            <a:extLst>
              <a:ext uri="{FF2B5EF4-FFF2-40B4-BE49-F238E27FC236}">
                <a16:creationId xmlns:a16="http://schemas.microsoft.com/office/drawing/2014/main" id="{A7060C99-88E4-3B22-D5FE-EADE8FE1AFC6}"/>
              </a:ext>
            </a:extLst>
          </p:cNvPr>
          <p:cNvSpPr/>
          <p:nvPr/>
        </p:nvSpPr>
        <p:spPr>
          <a:xfrm rot="20057551" flipV="1">
            <a:off x="5362596" y="3527489"/>
            <a:ext cx="246460" cy="511363"/>
          </a:xfrm>
          <a:prstGeom prst="downArrow">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endParaRPr lang="zh-TW" altLang="en-US" sz="1350">
              <a:latin typeface="+mj-lt"/>
            </a:endParaRPr>
          </a:p>
        </p:txBody>
      </p:sp>
      <p:sp>
        <p:nvSpPr>
          <p:cNvPr id="66" name="向下箭號 165">
            <a:extLst>
              <a:ext uri="{FF2B5EF4-FFF2-40B4-BE49-F238E27FC236}">
                <a16:creationId xmlns:a16="http://schemas.microsoft.com/office/drawing/2014/main" id="{053102FF-A963-931B-D5A6-71E26F4561A9}"/>
              </a:ext>
            </a:extLst>
          </p:cNvPr>
          <p:cNvSpPr/>
          <p:nvPr/>
        </p:nvSpPr>
        <p:spPr>
          <a:xfrm rot="1353372" flipV="1">
            <a:off x="5763009" y="3553192"/>
            <a:ext cx="246460" cy="484413"/>
          </a:xfrm>
          <a:prstGeom prst="downArrow">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endParaRPr lang="zh-TW" altLang="en-US" sz="1350">
              <a:latin typeface="+mj-lt"/>
            </a:endParaRPr>
          </a:p>
        </p:txBody>
      </p:sp>
      <p:sp>
        <p:nvSpPr>
          <p:cNvPr id="67" name="向下箭號 166">
            <a:extLst>
              <a:ext uri="{FF2B5EF4-FFF2-40B4-BE49-F238E27FC236}">
                <a16:creationId xmlns:a16="http://schemas.microsoft.com/office/drawing/2014/main" id="{DB34D9E2-8878-2C16-0D1A-7B6347180127}"/>
              </a:ext>
            </a:extLst>
          </p:cNvPr>
          <p:cNvSpPr/>
          <p:nvPr/>
        </p:nvSpPr>
        <p:spPr>
          <a:xfrm rot="18851723" flipV="1">
            <a:off x="4942711" y="3513080"/>
            <a:ext cx="246460" cy="579638"/>
          </a:xfrm>
          <a:prstGeom prst="downArrow">
            <a:avLst/>
          </a:prstGeom>
        </p:spPr>
        <p:style>
          <a:lnRef idx="0">
            <a:schemeClr val="accent4"/>
          </a:lnRef>
          <a:fillRef idx="3">
            <a:schemeClr val="accent4"/>
          </a:fillRef>
          <a:effectRef idx="3">
            <a:schemeClr val="accent4"/>
          </a:effectRef>
          <a:fontRef idx="minor">
            <a:schemeClr val="lt1"/>
          </a:fontRef>
        </p:style>
        <p:txBody>
          <a:bodyPr anchor="ctr"/>
          <a:lstStyle/>
          <a:p>
            <a:pPr algn="ctr" eaLnBrk="1" hangingPunct="1">
              <a:defRPr/>
            </a:pPr>
            <a:endParaRPr lang="zh-TW" altLang="en-US" sz="1350">
              <a:latin typeface="+mj-lt"/>
            </a:endParaRPr>
          </a:p>
        </p:txBody>
      </p:sp>
      <p:grpSp>
        <p:nvGrpSpPr>
          <p:cNvPr id="44102" name="群組 275">
            <a:extLst>
              <a:ext uri="{FF2B5EF4-FFF2-40B4-BE49-F238E27FC236}">
                <a16:creationId xmlns:a16="http://schemas.microsoft.com/office/drawing/2014/main" id="{8535CA2B-8293-714F-A9B2-B17438F31D25}"/>
              </a:ext>
            </a:extLst>
          </p:cNvPr>
          <p:cNvGrpSpPr>
            <a:grpSpLocks/>
          </p:cNvGrpSpPr>
          <p:nvPr/>
        </p:nvGrpSpPr>
        <p:grpSpPr bwMode="auto">
          <a:xfrm>
            <a:off x="5228035" y="4057651"/>
            <a:ext cx="509588" cy="300082"/>
            <a:chOff x="4765592" y="6396335"/>
            <a:chExt cx="907572" cy="534168"/>
          </a:xfrm>
        </p:grpSpPr>
        <p:sp>
          <p:nvSpPr>
            <p:cNvPr id="69" name="矩形 276">
              <a:extLst>
                <a:ext uri="{FF2B5EF4-FFF2-40B4-BE49-F238E27FC236}">
                  <a16:creationId xmlns:a16="http://schemas.microsoft.com/office/drawing/2014/main" id="{2D9EE37A-E6B5-9769-0627-5D6B4C4AA724}"/>
                </a:ext>
              </a:extLst>
            </p:cNvPr>
            <p:cNvSpPr>
              <a:spLocks noChangeArrowheads="1"/>
            </p:cNvSpPr>
            <p:nvPr/>
          </p:nvSpPr>
          <p:spPr bwMode="auto">
            <a:xfrm>
              <a:off x="4822845" y="6442962"/>
              <a:ext cx="720968" cy="368776"/>
            </a:xfrm>
            <a:prstGeom prst="rect">
              <a:avLst/>
            </a:prstGeom>
            <a:solidFill>
              <a:srgbClr val="E2E2FF"/>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a:solidFill>
                  <a:schemeClr val="lt1"/>
                </a:solidFill>
                <a:latin typeface="+mj-lt"/>
              </a:endParaRPr>
            </a:p>
          </p:txBody>
        </p:sp>
        <p:sp>
          <p:nvSpPr>
            <p:cNvPr id="70" name="文字方塊 277">
              <a:extLst>
                <a:ext uri="{FF2B5EF4-FFF2-40B4-BE49-F238E27FC236}">
                  <a16:creationId xmlns:a16="http://schemas.microsoft.com/office/drawing/2014/main" id="{1D8972E5-96F2-5653-4A05-EBF6C8AE8119}"/>
                </a:ext>
              </a:extLst>
            </p:cNvPr>
            <p:cNvSpPr txBox="1">
              <a:spLocks noChangeArrowheads="1"/>
            </p:cNvSpPr>
            <p:nvPr/>
          </p:nvSpPr>
          <p:spPr bwMode="auto">
            <a:xfrm>
              <a:off x="4765592" y="6396335"/>
              <a:ext cx="907572" cy="53416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u="sng" dirty="0" err="1">
                  <a:latin typeface="+mj-lt"/>
                </a:rPr>
                <a:t>h</a:t>
              </a:r>
              <a:r>
                <a:rPr lang="en-US" altLang="zh-TW" sz="1350" i="1" u="sng" baseline="30000" dirty="0" err="1">
                  <a:latin typeface="+mj-lt"/>
                </a:rPr>
                <a:t>t</a:t>
              </a:r>
              <a:endParaRPr lang="zh-TW" altLang="en-US" sz="1350" i="1" u="sng" baseline="30000" dirty="0">
                <a:latin typeface="+mj-lt"/>
              </a:endParaRPr>
            </a:p>
          </p:txBody>
        </p:sp>
      </p:grpSp>
      <p:grpSp>
        <p:nvGrpSpPr>
          <p:cNvPr id="71" name="群組 281">
            <a:extLst>
              <a:ext uri="{FF2B5EF4-FFF2-40B4-BE49-F238E27FC236}">
                <a16:creationId xmlns:a16="http://schemas.microsoft.com/office/drawing/2014/main" id="{E3887039-6A66-5569-C5C1-1EF0B0ADA780}"/>
              </a:ext>
            </a:extLst>
          </p:cNvPr>
          <p:cNvGrpSpPr>
            <a:grpSpLocks/>
          </p:cNvGrpSpPr>
          <p:nvPr/>
        </p:nvGrpSpPr>
        <p:grpSpPr bwMode="auto">
          <a:xfrm>
            <a:off x="6621066" y="1952623"/>
            <a:ext cx="510778" cy="300082"/>
            <a:chOff x="4775004" y="6396335"/>
            <a:chExt cx="907572" cy="534628"/>
          </a:xfrm>
        </p:grpSpPr>
        <p:sp>
          <p:nvSpPr>
            <p:cNvPr id="72" name="矩形 282">
              <a:extLst>
                <a:ext uri="{FF2B5EF4-FFF2-40B4-BE49-F238E27FC236}">
                  <a16:creationId xmlns:a16="http://schemas.microsoft.com/office/drawing/2014/main" id="{55B3675A-3701-D19B-EFE1-753FF2291F25}"/>
                </a:ext>
              </a:extLst>
            </p:cNvPr>
            <p:cNvSpPr>
              <a:spLocks noChangeArrowheads="1"/>
            </p:cNvSpPr>
            <p:nvPr/>
          </p:nvSpPr>
          <p:spPr bwMode="auto">
            <a:xfrm>
              <a:off x="4823661" y="6443002"/>
              <a:ext cx="719288" cy="369094"/>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sz="1350" i="1">
                <a:solidFill>
                  <a:schemeClr val="dk1"/>
                </a:solidFill>
                <a:latin typeface="+mj-lt"/>
              </a:endParaRPr>
            </a:p>
          </p:txBody>
        </p:sp>
        <p:sp>
          <p:nvSpPr>
            <p:cNvPr id="73" name="文字方塊 283">
              <a:extLst>
                <a:ext uri="{FF2B5EF4-FFF2-40B4-BE49-F238E27FC236}">
                  <a16:creationId xmlns:a16="http://schemas.microsoft.com/office/drawing/2014/main" id="{71D708F3-97AA-3D54-E004-D4BDDA15C173}"/>
                </a:ext>
              </a:extLst>
            </p:cNvPr>
            <p:cNvSpPr txBox="1">
              <a:spLocks noChangeArrowheads="1"/>
            </p:cNvSpPr>
            <p:nvPr/>
          </p:nvSpPr>
          <p:spPr bwMode="auto">
            <a:xfrm>
              <a:off x="4775004" y="6396335"/>
              <a:ext cx="907572" cy="534628"/>
            </a:xfrm>
            <a:prstGeom prst="rect">
              <a:avLst/>
            </a:prstGeom>
            <a:noFill/>
            <a:ln>
              <a:noFill/>
            </a:ln>
            <a:effectLst>
              <a:outerShdw blurRad="40000" dist="20000" dir="5400000" rotWithShape="0">
                <a:srgbClr val="808080">
                  <a:alpha val="37999"/>
                </a:srgbClr>
              </a:outerShdw>
            </a:effectLst>
          </p:spPr>
          <p:txBody>
            <a:bodyPr>
              <a:spAutoFit/>
            </a:bodyPr>
            <a:lstStyle/>
            <a:p>
              <a:pPr algn="ctr" eaLnBrk="1" hangingPunct="1">
                <a:defRPr/>
              </a:pPr>
              <a:r>
                <a:rPr lang="en-US" altLang="zh-TW" sz="1350" i="1" dirty="0">
                  <a:latin typeface="+mj-lt"/>
                </a:rPr>
                <a:t>c</a:t>
              </a:r>
              <a:r>
                <a:rPr lang="en-US" altLang="zh-TW" sz="1350" i="1" baseline="30000" dirty="0">
                  <a:latin typeface="+mj-lt"/>
                </a:rPr>
                <a:t>t+1</a:t>
              </a:r>
              <a:endParaRPr lang="zh-TW" altLang="en-US" sz="1350" i="1" baseline="30000" dirty="0">
                <a:latin typeface="+mj-lt"/>
              </a:endParaRPr>
            </a:p>
          </p:txBody>
        </p:sp>
      </p:grpSp>
      <p:sp>
        <p:nvSpPr>
          <p:cNvPr id="74" name="手繪多邊形 2">
            <a:extLst>
              <a:ext uri="{FF2B5EF4-FFF2-40B4-BE49-F238E27FC236}">
                <a16:creationId xmlns:a16="http://schemas.microsoft.com/office/drawing/2014/main" id="{42295423-9F61-C2F8-0C35-897E201A9C32}"/>
              </a:ext>
            </a:extLst>
          </p:cNvPr>
          <p:cNvSpPr/>
          <p:nvPr/>
        </p:nvSpPr>
        <p:spPr>
          <a:xfrm>
            <a:off x="5719763" y="2096691"/>
            <a:ext cx="914400" cy="213122"/>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sz="1350" i="1">
              <a:latin typeface="+mj-lt"/>
            </a:endParaRPr>
          </a:p>
        </p:txBody>
      </p:sp>
      <p:sp>
        <p:nvSpPr>
          <p:cNvPr id="75" name="手繪多邊形 4">
            <a:extLst>
              <a:ext uri="{FF2B5EF4-FFF2-40B4-BE49-F238E27FC236}">
                <a16:creationId xmlns:a16="http://schemas.microsoft.com/office/drawing/2014/main" id="{386CCB4C-9C4F-0EAF-35A3-177554FE645E}"/>
              </a:ext>
            </a:extLst>
          </p:cNvPr>
          <p:cNvSpPr/>
          <p:nvPr/>
        </p:nvSpPr>
        <p:spPr>
          <a:xfrm>
            <a:off x="4650582" y="2113360"/>
            <a:ext cx="245269" cy="211931"/>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sz="1350" i="1">
              <a:latin typeface="+mj-lt"/>
            </a:endParaRPr>
          </a:p>
        </p:txBody>
      </p:sp>
      <p:sp>
        <p:nvSpPr>
          <p:cNvPr id="76" name="手繪多邊形 110">
            <a:extLst>
              <a:ext uri="{FF2B5EF4-FFF2-40B4-BE49-F238E27FC236}">
                <a16:creationId xmlns:a16="http://schemas.microsoft.com/office/drawing/2014/main" id="{5EA8E3C8-F5AC-4C3C-FA50-CFE7BB2EACE5}"/>
              </a:ext>
            </a:extLst>
          </p:cNvPr>
          <p:cNvSpPr/>
          <p:nvPr/>
        </p:nvSpPr>
        <p:spPr>
          <a:xfrm>
            <a:off x="4182666" y="2477692"/>
            <a:ext cx="1073944" cy="1744265"/>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sz="1350" i="1">
              <a:latin typeface="+mj-lt"/>
            </a:endParaRPr>
          </a:p>
        </p:txBody>
      </p:sp>
      <p:cxnSp>
        <p:nvCxnSpPr>
          <p:cNvPr id="77" name="直線單箭頭接點 287">
            <a:extLst>
              <a:ext uri="{FF2B5EF4-FFF2-40B4-BE49-F238E27FC236}">
                <a16:creationId xmlns:a16="http://schemas.microsoft.com/office/drawing/2014/main" id="{FA8F556C-AAC9-02FF-8B3D-777D9630A3C2}"/>
              </a:ext>
            </a:extLst>
          </p:cNvPr>
          <p:cNvCxnSpPr>
            <a:cxnSpLocks/>
          </p:cNvCxnSpPr>
          <p:nvPr/>
        </p:nvCxnSpPr>
        <p:spPr>
          <a:xfrm>
            <a:off x="5794772" y="2458641"/>
            <a:ext cx="4988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288">
            <a:extLst>
              <a:ext uri="{FF2B5EF4-FFF2-40B4-BE49-F238E27FC236}">
                <a16:creationId xmlns:a16="http://schemas.microsoft.com/office/drawing/2014/main" id="{9C99BD94-4251-E684-055B-50F6960C1CC5}"/>
              </a:ext>
            </a:extLst>
          </p:cNvPr>
          <p:cNvCxnSpPr>
            <a:cxnSpLocks/>
          </p:cNvCxnSpPr>
          <p:nvPr/>
        </p:nvCxnSpPr>
        <p:spPr>
          <a:xfrm flipH="1" flipV="1">
            <a:off x="6425804" y="2574131"/>
            <a:ext cx="0" cy="6917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文字方塊 96">
            <a:extLst>
              <a:ext uri="{FF2B5EF4-FFF2-40B4-BE49-F238E27FC236}">
                <a16:creationId xmlns:a16="http://schemas.microsoft.com/office/drawing/2014/main" id="{F531D389-9548-1721-FBB6-010066CCE127}"/>
              </a:ext>
            </a:extLst>
          </p:cNvPr>
          <p:cNvSpPr txBox="1">
            <a:spLocks noChangeArrowheads="1"/>
          </p:cNvSpPr>
          <p:nvPr/>
        </p:nvSpPr>
        <p:spPr bwMode="auto">
          <a:xfrm>
            <a:off x="3249216" y="2426494"/>
            <a:ext cx="803672" cy="300082"/>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a:latin typeface="+mj-lt"/>
              </a:rPr>
              <a:t>tanh</a:t>
            </a:r>
            <a:endParaRPr lang="zh-TW" altLang="en-US" sz="1350" i="1">
              <a:latin typeface="+mj-lt"/>
            </a:endParaRPr>
          </a:p>
        </p:txBody>
      </p:sp>
      <p:sp>
        <p:nvSpPr>
          <p:cNvPr id="85" name="文字方塊 97">
            <a:extLst>
              <a:ext uri="{FF2B5EF4-FFF2-40B4-BE49-F238E27FC236}">
                <a16:creationId xmlns:a16="http://schemas.microsoft.com/office/drawing/2014/main" id="{612126CF-CC2E-50CC-DD97-E09B3B27D61A}"/>
              </a:ext>
            </a:extLst>
          </p:cNvPr>
          <p:cNvSpPr txBox="1">
            <a:spLocks noChangeArrowheads="1"/>
          </p:cNvSpPr>
          <p:nvPr/>
        </p:nvSpPr>
        <p:spPr bwMode="auto">
          <a:xfrm>
            <a:off x="5635228" y="2437210"/>
            <a:ext cx="803672" cy="300082"/>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a:latin typeface="+mj-lt"/>
              </a:rPr>
              <a:t>tanh</a:t>
            </a:r>
            <a:endParaRPr lang="zh-TW" altLang="en-US" sz="1350" i="1">
              <a:latin typeface="+mj-lt"/>
            </a:endParaRPr>
          </a:p>
        </p:txBody>
      </p:sp>
      <p:sp>
        <p:nvSpPr>
          <p:cNvPr id="86" name="手繪多邊形 110">
            <a:extLst>
              <a:ext uri="{FF2B5EF4-FFF2-40B4-BE49-F238E27FC236}">
                <a16:creationId xmlns:a16="http://schemas.microsoft.com/office/drawing/2014/main" id="{4ABFCFAB-0D42-F1E6-103C-BE207DCD8AAA}"/>
              </a:ext>
            </a:extLst>
          </p:cNvPr>
          <p:cNvSpPr/>
          <p:nvPr/>
        </p:nvSpPr>
        <p:spPr>
          <a:xfrm>
            <a:off x="6556773" y="2456260"/>
            <a:ext cx="1072753" cy="1745456"/>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sz="1350" i="1">
              <a:latin typeface="+mj-lt"/>
            </a:endParaRPr>
          </a:p>
        </p:txBody>
      </p:sp>
      <p:sp>
        <p:nvSpPr>
          <p:cNvPr id="87" name="文字方塊 101">
            <a:extLst>
              <a:ext uri="{FF2B5EF4-FFF2-40B4-BE49-F238E27FC236}">
                <a16:creationId xmlns:a16="http://schemas.microsoft.com/office/drawing/2014/main" id="{74C5290B-2DCC-D59F-961D-57212421E0B0}"/>
              </a:ext>
            </a:extLst>
          </p:cNvPr>
          <p:cNvSpPr txBox="1">
            <a:spLocks noChangeArrowheads="1"/>
          </p:cNvSpPr>
          <p:nvPr/>
        </p:nvSpPr>
        <p:spPr bwMode="auto">
          <a:xfrm>
            <a:off x="6609160" y="3783806"/>
            <a:ext cx="509588" cy="300082"/>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sz="1350" i="1" dirty="0">
                <a:latin typeface="+mj-lt"/>
              </a:rPr>
              <a:t>h</a:t>
            </a:r>
            <a:r>
              <a:rPr lang="en-US" altLang="zh-TW" sz="1350" i="1" baseline="30000" dirty="0">
                <a:latin typeface="+mj-lt"/>
              </a:rPr>
              <a:t>t</a:t>
            </a:r>
            <a:r>
              <a:rPr lang="en-US" altLang="zh-TW" sz="1350" baseline="30000" dirty="0">
                <a:latin typeface="+mj-lt"/>
              </a:rPr>
              <a:t>+1</a:t>
            </a:r>
            <a:endParaRPr lang="zh-TW" altLang="en-US" sz="1350" baseline="30000" dirty="0">
              <a:latin typeface="+mj-lt"/>
            </a:endParaRPr>
          </a:p>
        </p:txBody>
      </p:sp>
      <p:pic>
        <p:nvPicPr>
          <p:cNvPr id="44113" name="Picture 90">
            <a:extLst>
              <a:ext uri="{FF2B5EF4-FFF2-40B4-BE49-F238E27FC236}">
                <a16:creationId xmlns:a16="http://schemas.microsoft.com/office/drawing/2014/main" id="{B3B95A3C-0A95-3A11-BC8A-7C4A0DA373C9}"/>
              </a:ext>
            </a:extLst>
          </p:cNvPr>
          <p:cNvPicPr>
            <a:picLocks noChangeAspect="1"/>
          </p:cNvPicPr>
          <p:nvPr/>
        </p:nvPicPr>
        <p:blipFill>
          <a:blip r:embed="rId4">
            <a:extLst>
              <a:ext uri="{28A0092B-C50C-407E-A947-70E740481C1C}">
                <a14:useLocalDpi xmlns:a14="http://schemas.microsoft.com/office/drawing/2010/main" val="0"/>
              </a:ext>
            </a:extLst>
          </a:blip>
          <a:srcRect t="10712" b="9984"/>
          <a:stretch>
            <a:fillRect/>
          </a:stretch>
        </p:blipFill>
        <p:spPr bwMode="auto">
          <a:xfrm>
            <a:off x="6463904" y="628650"/>
            <a:ext cx="154424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14" name="Oval 88">
            <a:extLst>
              <a:ext uri="{FF2B5EF4-FFF2-40B4-BE49-F238E27FC236}">
                <a16:creationId xmlns:a16="http://schemas.microsoft.com/office/drawing/2014/main" id="{209C55A5-672E-FAE0-6A01-1094761A6372}"/>
              </a:ext>
            </a:extLst>
          </p:cNvPr>
          <p:cNvSpPr>
            <a:spLocks noChangeArrowheads="1"/>
          </p:cNvSpPr>
          <p:nvPr/>
        </p:nvSpPr>
        <p:spPr bwMode="auto">
          <a:xfrm>
            <a:off x="4779169" y="2328862"/>
            <a:ext cx="242888" cy="242888"/>
          </a:xfrm>
          <a:prstGeom prst="ellipse">
            <a:avLst/>
          </a:prstGeom>
          <a:solidFill>
            <a:schemeClr val="accent1"/>
          </a:solidFill>
          <a:ln w="12700" cap="sq" algn="ctr">
            <a:solidFill>
              <a:schemeClr val="tx1"/>
            </a:solidFill>
            <a:miter lim="800000"/>
            <a:headEnd type="none" w="sm" len="sm"/>
            <a:tailEnd type="none" w="sm" len="sm"/>
          </a:ln>
        </p:spPr>
        <p:txBody>
          <a:bodyPr lIns="51435" tIns="25718" rIns="51435" bIns="2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350">
                <a:sym typeface="Wingdings" panose="05000000000000000000" pitchFamily="2" charset="2"/>
              </a:rPr>
              <a:t></a:t>
            </a:r>
            <a:endParaRPr lang="en-US" altLang="en-US" sz="1350">
              <a:latin typeface="Times New Roman" panose="02020603050405020304" pitchFamily="18" charset="0"/>
            </a:endParaRPr>
          </a:p>
        </p:txBody>
      </p:sp>
      <p:sp>
        <p:nvSpPr>
          <p:cNvPr id="44115" name="Oval 90">
            <a:extLst>
              <a:ext uri="{FF2B5EF4-FFF2-40B4-BE49-F238E27FC236}">
                <a16:creationId xmlns:a16="http://schemas.microsoft.com/office/drawing/2014/main" id="{885A4741-A460-A2FE-DA24-9CE811E98615}"/>
              </a:ext>
            </a:extLst>
          </p:cNvPr>
          <p:cNvSpPr>
            <a:spLocks noChangeArrowheads="1"/>
          </p:cNvSpPr>
          <p:nvPr/>
        </p:nvSpPr>
        <p:spPr bwMode="auto">
          <a:xfrm>
            <a:off x="3913585" y="2357437"/>
            <a:ext cx="242888" cy="242888"/>
          </a:xfrm>
          <a:prstGeom prst="ellipse">
            <a:avLst/>
          </a:prstGeom>
          <a:solidFill>
            <a:schemeClr val="accent1"/>
          </a:solidFill>
          <a:ln w="12700" cap="sq" algn="ctr">
            <a:solidFill>
              <a:schemeClr val="tx1"/>
            </a:solidFill>
            <a:miter lim="800000"/>
            <a:headEnd type="none" w="sm" len="sm"/>
            <a:tailEnd type="none" w="sm" len="sm"/>
          </a:ln>
        </p:spPr>
        <p:txBody>
          <a:bodyPr lIns="51435" tIns="25718" rIns="51435" bIns="2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350">
                <a:sym typeface="Wingdings" panose="05000000000000000000" pitchFamily="2" charset="2"/>
              </a:rPr>
              <a:t></a:t>
            </a:r>
            <a:endParaRPr lang="en-US" altLang="en-US" sz="1350">
              <a:latin typeface="Times New Roman" panose="02020603050405020304" pitchFamily="18" charset="0"/>
            </a:endParaRPr>
          </a:p>
        </p:txBody>
      </p:sp>
      <p:sp>
        <p:nvSpPr>
          <p:cNvPr id="44116" name="Oval 91">
            <a:extLst>
              <a:ext uri="{FF2B5EF4-FFF2-40B4-BE49-F238E27FC236}">
                <a16:creationId xmlns:a16="http://schemas.microsoft.com/office/drawing/2014/main" id="{31211907-9B12-60B3-0501-F4DFF098D485}"/>
              </a:ext>
            </a:extLst>
          </p:cNvPr>
          <p:cNvSpPr>
            <a:spLocks noChangeArrowheads="1"/>
          </p:cNvSpPr>
          <p:nvPr/>
        </p:nvSpPr>
        <p:spPr bwMode="auto">
          <a:xfrm>
            <a:off x="6293644" y="2314575"/>
            <a:ext cx="227410" cy="244079"/>
          </a:xfrm>
          <a:prstGeom prst="ellipse">
            <a:avLst/>
          </a:prstGeom>
          <a:solidFill>
            <a:schemeClr val="accent1"/>
          </a:solidFill>
          <a:ln w="12700" cap="sq" algn="ctr">
            <a:solidFill>
              <a:schemeClr val="tx1"/>
            </a:solidFill>
            <a:miter lim="800000"/>
            <a:headEnd type="none" w="sm" len="sm"/>
            <a:tailEnd type="none" w="sm" len="sm"/>
          </a:ln>
        </p:spPr>
        <p:txBody>
          <a:bodyPr lIns="51435" tIns="25718" rIns="51435" bIns="2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350">
                <a:sym typeface="Wingdings" panose="05000000000000000000" pitchFamily="2" charset="2"/>
              </a:rPr>
              <a:t></a:t>
            </a:r>
            <a:endParaRPr lang="en-US" altLang="en-US" sz="1350">
              <a:latin typeface="Times New Roman" panose="02020603050405020304" pitchFamily="18" charset="0"/>
            </a:endParaRPr>
          </a:p>
        </p:txBody>
      </p:sp>
      <p:sp>
        <p:nvSpPr>
          <p:cNvPr id="44117" name="Oval 92">
            <a:extLst>
              <a:ext uri="{FF2B5EF4-FFF2-40B4-BE49-F238E27FC236}">
                <a16:creationId xmlns:a16="http://schemas.microsoft.com/office/drawing/2014/main" id="{F7DE53A7-92A0-9FC6-9B02-CBE15729AE33}"/>
              </a:ext>
            </a:extLst>
          </p:cNvPr>
          <p:cNvSpPr>
            <a:spLocks noChangeArrowheads="1"/>
          </p:cNvSpPr>
          <p:nvPr/>
        </p:nvSpPr>
        <p:spPr bwMode="auto">
          <a:xfrm>
            <a:off x="2408635" y="2328862"/>
            <a:ext cx="244078" cy="242888"/>
          </a:xfrm>
          <a:prstGeom prst="ellipse">
            <a:avLst/>
          </a:prstGeom>
          <a:solidFill>
            <a:schemeClr val="accent1"/>
          </a:solidFill>
          <a:ln w="12700" cap="sq" algn="ctr">
            <a:solidFill>
              <a:schemeClr val="tx1"/>
            </a:solidFill>
            <a:miter lim="800000"/>
            <a:headEnd type="none" w="sm" len="sm"/>
            <a:tailEnd type="none" w="sm" len="sm"/>
          </a:ln>
        </p:spPr>
        <p:txBody>
          <a:bodyPr lIns="51435" tIns="25718" rIns="51435" bIns="2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350">
                <a:sym typeface="Wingdings" panose="05000000000000000000" pitchFamily="2" charset="2"/>
              </a:rPr>
              <a:t></a:t>
            </a:r>
            <a:endParaRPr lang="en-US" altLang="en-US" sz="135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85" grpId="0"/>
      <p:bldP spid="8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A7C4685D-6A83-0B09-DFC7-B62D5D3016CC}"/>
              </a:ext>
            </a:extLst>
          </p:cNvPr>
          <p:cNvSpPr>
            <a:spLocks noGrp="1"/>
          </p:cNvSpPr>
          <p:nvPr>
            <p:ph type="title"/>
          </p:nvPr>
        </p:nvSpPr>
        <p:spPr/>
        <p:txBody>
          <a:bodyPr>
            <a:normAutofit fontScale="90000"/>
          </a:bodyPr>
          <a:lstStyle/>
          <a:p>
            <a:r>
              <a:rPr lang="en-US" altLang="en-US" sz="2700" b="0" dirty="0">
                <a:solidFill>
                  <a:schemeClr val="tx1"/>
                </a:solidFill>
                <a:latin typeface="Arial" panose="020B0604020202020204" pitchFamily="34" charset="0"/>
                <a:ea typeface="ＭＳ Ｐゴシック" panose="020B0600070205080204" pitchFamily="34" charset="-128"/>
                <a:cs typeface="Arial" panose="020B0604020202020204" pitchFamily="34" charset="0"/>
              </a:rPr>
              <a:t>GATED RECURRENT UNIT</a:t>
            </a:r>
          </a:p>
        </p:txBody>
      </p:sp>
      <p:sp>
        <p:nvSpPr>
          <p:cNvPr id="45059" name="Text Placeholder 2">
            <a:extLst>
              <a:ext uri="{FF2B5EF4-FFF2-40B4-BE49-F238E27FC236}">
                <a16:creationId xmlns:a16="http://schemas.microsoft.com/office/drawing/2014/main" id="{C4C03D0A-1372-10E5-0653-E3EF41A72FD0}"/>
              </a:ext>
            </a:extLst>
          </p:cNvPr>
          <p:cNvSpPr>
            <a:spLocks noGrp="1"/>
          </p:cNvSpPr>
          <p:nvPr>
            <p:ph type="body" sz="quarter" idx="10"/>
          </p:nvPr>
        </p:nvSpPr>
        <p:spPr>
          <a:xfrm>
            <a:off x="1485900" y="891779"/>
            <a:ext cx="6434138" cy="3059906"/>
          </a:xfrm>
        </p:spPr>
        <p:txBody>
          <a:bodyPr/>
          <a:lstStyle/>
          <a:p>
            <a:pPr marL="514350" indent="-514350">
              <a:buFont typeface="Wingdings" panose="05000000000000000000" pitchFamily="2" charset="2"/>
              <a:buChar char="v"/>
            </a:pPr>
            <a:endParaRPr lang="en-US" altLang="en-US" sz="3600" dirty="0">
              <a:latin typeface="Arial" panose="020B0604020202020204" pitchFamily="34" charset="0"/>
              <a:ea typeface="ＭＳ Ｐゴシック" panose="020B0600070205080204" pitchFamily="34" charset="-128"/>
              <a:cs typeface="Arial" panose="020B0604020202020204" pitchFamily="34" charset="0"/>
            </a:endParaRPr>
          </a:p>
          <a:p>
            <a:pPr marL="514350" indent="-514350">
              <a:buFont typeface="Wingdings" panose="05000000000000000000" pitchFamily="2" charset="2"/>
              <a:buChar char="v"/>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Not covered in this lecture!</a:t>
            </a:r>
          </a:p>
          <a:p>
            <a:pPr marL="514350" indent="-514350">
              <a:buFont typeface="Wingdings" panose="05000000000000000000" pitchFamily="2" charset="2"/>
              <a:buChar char="v"/>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Skip to:</a:t>
            </a:r>
          </a:p>
          <a:p>
            <a:pPr marL="0" indent="0"/>
            <a:r>
              <a:rPr lang="en-US" altLang="zh-TW" sz="2700" b="1" dirty="0">
                <a:solidFill>
                  <a:schemeClr val="accent6">
                    <a:lumMod val="75000"/>
                  </a:schemeClr>
                </a:solidFill>
                <a:latin typeface="Arial" panose="020B0604020202020204" pitchFamily="34" charset="0"/>
                <a:ea typeface="ＭＳ Ｐゴシック" panose="020B0600070205080204" pitchFamily="34" charset="-128"/>
                <a:cs typeface="Arial" panose="020B0604020202020204" pitchFamily="34" charset="0"/>
              </a:rPr>
              <a:t>“Comparison: Feed-forward vs Recurrent Network”</a:t>
            </a:r>
            <a:endParaRPr lang="en-US" altLang="en-US" sz="2700" b="1" dirty="0">
              <a:solidFill>
                <a:schemeClr val="accent6">
                  <a:lumMod val="75000"/>
                </a:schemeClr>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45060" name="Footer Placeholder 3">
            <a:extLst>
              <a:ext uri="{FF2B5EF4-FFF2-40B4-BE49-F238E27FC236}">
                <a16:creationId xmlns:a16="http://schemas.microsoft.com/office/drawing/2014/main" id="{E7746013-F4A7-92BB-78B8-44C8366E597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defTabSz="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solidFill>
                  <a:srgbClr val="D95900"/>
                </a:solidFill>
                <a:ea typeface="ＭＳ Ｐゴシック" panose="020B0600070205080204" pitchFamily="34" charset="-128"/>
              </a:rPr>
              <a:t>Prof JW MUTEBA MWAMBA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D16544F9-7069-A004-BD76-CA19AFBE8E7C}"/>
              </a:ext>
            </a:extLst>
          </p:cNvPr>
          <p:cNvSpPr>
            <a:spLocks noGrp="1"/>
          </p:cNvSpPr>
          <p:nvPr>
            <p:ph type="title"/>
          </p:nvPr>
        </p:nvSpPr>
        <p:spPr>
          <a:xfrm>
            <a:off x="2220517" y="0"/>
            <a:ext cx="5784056" cy="566738"/>
          </a:xfrm>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solidFill>
                  <a:schemeClr val="tx1"/>
                </a:solidFill>
                <a:latin typeface="Arial" panose="020B0604020202020204" pitchFamily="34" charset="0"/>
                <a:ea typeface="ＭＳ Ｐゴシック" panose="020B0600070205080204" pitchFamily="34" charset="-128"/>
                <a:cs typeface="Arial" panose="020B0604020202020204" pitchFamily="34" charset="0"/>
              </a:rPr>
              <a:t>GRU – Gated Recurrent Unit</a:t>
            </a:r>
          </a:p>
        </p:txBody>
      </p:sp>
      <p:pic>
        <p:nvPicPr>
          <p:cNvPr id="46083" name="Picture 3">
            <a:extLst>
              <a:ext uri="{FF2B5EF4-FFF2-40B4-BE49-F238E27FC236}">
                <a16:creationId xmlns:a16="http://schemas.microsoft.com/office/drawing/2014/main" id="{C0DFFC1F-6433-A7DC-8303-0DBBC6D46D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685925"/>
            <a:ext cx="5143500" cy="158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6EBDB9E-9A58-6AC5-5A65-BF822C89CA1D}"/>
              </a:ext>
            </a:extLst>
          </p:cNvPr>
          <p:cNvSpPr txBox="1">
            <a:spLocks noChangeArrowheads="1"/>
          </p:cNvSpPr>
          <p:nvPr/>
        </p:nvSpPr>
        <p:spPr bwMode="auto">
          <a:xfrm>
            <a:off x="2000250" y="3471862"/>
            <a:ext cx="5057775" cy="611706"/>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125"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It combines the </a:t>
            </a:r>
            <a:r>
              <a:rPr lang="en-US" altLang="en-US" sz="1125"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forget</a:t>
            </a:r>
            <a:r>
              <a:rPr lang="en-US" altLang="en-US" sz="1125"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and </a:t>
            </a:r>
            <a:r>
              <a:rPr lang="en-US" altLang="en-US" sz="1125"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input</a:t>
            </a:r>
            <a:r>
              <a:rPr lang="en-US" altLang="en-US" sz="1125"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into a single </a:t>
            </a:r>
            <a:r>
              <a:rPr lang="en-US" altLang="en-US" sz="1125"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update gate</a:t>
            </a:r>
            <a:r>
              <a:rPr lang="en-US" altLang="en-US" sz="1125"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eaLnBrk="1" hangingPunct="1">
              <a:defRPr/>
            </a:pPr>
            <a:r>
              <a:rPr lang="en-US" altLang="en-US" sz="1125"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It also merges the cell state and hidden state.</a:t>
            </a:r>
          </a:p>
          <a:p>
            <a:pPr eaLnBrk="1" hangingPunct="1">
              <a:defRPr/>
            </a:pPr>
            <a:r>
              <a:rPr lang="en-US" altLang="en-US" sz="1125"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Simpler than LSTM. There are many other variants too.</a:t>
            </a:r>
          </a:p>
        </p:txBody>
      </p:sp>
      <p:sp>
        <p:nvSpPr>
          <p:cNvPr id="6" name="TextBox 1">
            <a:extLst>
              <a:ext uri="{FF2B5EF4-FFF2-40B4-BE49-F238E27FC236}">
                <a16:creationId xmlns:a16="http://schemas.microsoft.com/office/drawing/2014/main" id="{520CF606-DE55-F647-ABC6-0A210B0B391C}"/>
              </a:ext>
            </a:extLst>
          </p:cNvPr>
          <p:cNvSpPr txBox="1">
            <a:spLocks noChangeArrowheads="1"/>
          </p:cNvSpPr>
          <p:nvPr/>
        </p:nvSpPr>
        <p:spPr bwMode="auto">
          <a:xfrm>
            <a:off x="2343150" y="1543050"/>
            <a:ext cx="764953" cy="248209"/>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a:t>reset gate</a:t>
            </a:r>
          </a:p>
        </p:txBody>
      </p:sp>
      <p:cxnSp>
        <p:nvCxnSpPr>
          <p:cNvPr id="7" name="Straight Arrow Connector 6">
            <a:extLst>
              <a:ext uri="{FF2B5EF4-FFF2-40B4-BE49-F238E27FC236}">
                <a16:creationId xmlns:a16="http://schemas.microsoft.com/office/drawing/2014/main" id="{13BD8E4B-A397-A5D0-47E7-1E9A305D9660}"/>
              </a:ext>
            </a:extLst>
          </p:cNvPr>
          <p:cNvCxnSpPr>
            <a:cxnSpLocks noChangeShapeType="1"/>
          </p:cNvCxnSpPr>
          <p:nvPr/>
        </p:nvCxnSpPr>
        <p:spPr bwMode="auto">
          <a:xfrm flipH="1">
            <a:off x="2728913" y="1757363"/>
            <a:ext cx="85725" cy="6000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
        <p:nvSpPr>
          <p:cNvPr id="8" name="TextBox 6">
            <a:extLst>
              <a:ext uri="{FF2B5EF4-FFF2-40B4-BE49-F238E27FC236}">
                <a16:creationId xmlns:a16="http://schemas.microsoft.com/office/drawing/2014/main" id="{01996754-20B2-1FF0-80B9-70B5137C5C34}"/>
              </a:ext>
            </a:extLst>
          </p:cNvPr>
          <p:cNvSpPr txBox="1">
            <a:spLocks noChangeArrowheads="1"/>
          </p:cNvSpPr>
          <p:nvPr/>
        </p:nvSpPr>
        <p:spPr bwMode="auto">
          <a:xfrm>
            <a:off x="5514975" y="4114800"/>
            <a:ext cx="1680268" cy="248209"/>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a:t>X,*: element-wise multiply</a:t>
            </a:r>
          </a:p>
        </p:txBody>
      </p:sp>
      <p:sp>
        <p:nvSpPr>
          <p:cNvPr id="11" name="TextBox 14">
            <a:extLst>
              <a:ext uri="{FF2B5EF4-FFF2-40B4-BE49-F238E27FC236}">
                <a16:creationId xmlns:a16="http://schemas.microsoft.com/office/drawing/2014/main" id="{B0039783-F557-F92C-DD7F-B02F10725E31}"/>
              </a:ext>
            </a:extLst>
          </p:cNvPr>
          <p:cNvSpPr txBox="1">
            <a:spLocks noChangeArrowheads="1"/>
          </p:cNvSpPr>
          <p:nvPr/>
        </p:nvSpPr>
        <p:spPr bwMode="auto">
          <a:xfrm>
            <a:off x="3071813" y="1543050"/>
            <a:ext cx="894797" cy="248209"/>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a:t>Update gate</a:t>
            </a:r>
          </a:p>
        </p:txBody>
      </p:sp>
      <p:cxnSp>
        <p:nvCxnSpPr>
          <p:cNvPr id="12" name="Straight Arrow Connector 11">
            <a:extLst>
              <a:ext uri="{FF2B5EF4-FFF2-40B4-BE49-F238E27FC236}">
                <a16:creationId xmlns:a16="http://schemas.microsoft.com/office/drawing/2014/main" id="{0313FD30-4D21-9A12-8A7F-5ECA72A1A690}"/>
              </a:ext>
            </a:extLst>
          </p:cNvPr>
          <p:cNvCxnSpPr>
            <a:cxnSpLocks noChangeShapeType="1"/>
          </p:cNvCxnSpPr>
          <p:nvPr/>
        </p:nvCxnSpPr>
        <p:spPr bwMode="auto">
          <a:xfrm flipH="1">
            <a:off x="3371850" y="1757362"/>
            <a:ext cx="171450" cy="81438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a:extLst>
              <a:ext uri="{FF2B5EF4-FFF2-40B4-BE49-F238E27FC236}">
                <a16:creationId xmlns:a16="http://schemas.microsoft.com/office/drawing/2014/main" id="{1DFBEA23-0EF1-01B3-8D67-D40E5F18D4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1071563"/>
            <a:ext cx="4557713" cy="342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D6605A6F-8417-B32A-B21C-F203C8920C68}"/>
              </a:ext>
            </a:extLst>
          </p:cNvPr>
          <p:cNvSpPr>
            <a:spLocks noChangeArrowheads="1"/>
          </p:cNvSpPr>
          <p:nvPr/>
        </p:nvSpPr>
        <p:spPr bwMode="auto">
          <a:xfrm>
            <a:off x="2686050" y="3171825"/>
            <a:ext cx="3900488" cy="1235869"/>
          </a:xfrm>
          <a:prstGeom prst="rect">
            <a:avLst/>
          </a:prstGeom>
          <a:solidFill>
            <a:schemeClr val="accent5">
              <a:lumMod val="20000"/>
              <a:lumOff val="80000"/>
            </a:schemeClr>
          </a:solidFill>
          <a:ln>
            <a:noFill/>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013" dirty="0"/>
              <a:t>Both take </a:t>
            </a:r>
            <a:r>
              <a:rPr lang="en-US" altLang="en-US" sz="1013" i="1" dirty="0" err="1">
                <a:latin typeface="+mj-lt"/>
              </a:rPr>
              <a:t>x</a:t>
            </a:r>
            <a:r>
              <a:rPr lang="en-US" altLang="en-US" sz="1013" i="1" baseline="-25000" dirty="0" err="1">
                <a:latin typeface="+mj-lt"/>
              </a:rPr>
              <a:t>t</a:t>
            </a:r>
            <a:r>
              <a:rPr lang="en-US" altLang="en-US" sz="1013" dirty="0"/>
              <a:t> and </a:t>
            </a:r>
            <a:r>
              <a:rPr lang="en-US" altLang="en-US" sz="1013" i="1" dirty="0">
                <a:latin typeface="+mj-lt"/>
              </a:rPr>
              <a:t>h</a:t>
            </a:r>
            <a:r>
              <a:rPr lang="en-US" altLang="en-US" sz="1013" i="1" baseline="-25000" dirty="0">
                <a:latin typeface="+mj-lt"/>
              </a:rPr>
              <a:t>t-</a:t>
            </a:r>
            <a:r>
              <a:rPr lang="en-US" altLang="en-US" sz="1013" baseline="-25000" dirty="0">
                <a:latin typeface="+mj-lt"/>
              </a:rPr>
              <a:t>1</a:t>
            </a:r>
            <a:r>
              <a:rPr lang="en-US" altLang="en-US" sz="1013" dirty="0"/>
              <a:t> as inputs and compute </a:t>
            </a:r>
            <a:r>
              <a:rPr lang="en-US" altLang="en-US" sz="1013" i="1" dirty="0" err="1">
                <a:latin typeface="+mj-lt"/>
              </a:rPr>
              <a:t>h</a:t>
            </a:r>
            <a:r>
              <a:rPr lang="en-US" altLang="en-US" sz="1013" i="1" baseline="-25000" dirty="0" err="1">
                <a:latin typeface="+mj-lt"/>
              </a:rPr>
              <a:t>t</a:t>
            </a:r>
            <a:r>
              <a:rPr lang="en-US" altLang="en-US" sz="1013" dirty="0"/>
              <a:t> to pass along.</a:t>
            </a:r>
          </a:p>
          <a:p>
            <a:pPr eaLnBrk="1" hangingPunct="1">
              <a:defRPr/>
            </a:pPr>
            <a:r>
              <a:rPr lang="en-US" altLang="en-US" sz="1013" dirty="0"/>
              <a:t>GRUs don't need the cell layer to pass values along.</a:t>
            </a:r>
          </a:p>
          <a:p>
            <a:pPr eaLnBrk="1" hangingPunct="1">
              <a:defRPr/>
            </a:pPr>
            <a:r>
              <a:rPr lang="en-US" altLang="en-US" sz="1013" dirty="0"/>
              <a:t>The calculations within each iteration ensure that the </a:t>
            </a:r>
            <a:r>
              <a:rPr lang="en-US" altLang="en-US" sz="1013" i="1" dirty="0" err="1">
                <a:latin typeface="+mj-lt"/>
              </a:rPr>
              <a:t>h</a:t>
            </a:r>
            <a:r>
              <a:rPr lang="en-US" altLang="en-US" sz="1013" i="1" baseline="-25000" dirty="0" err="1">
                <a:latin typeface="+mj-lt"/>
              </a:rPr>
              <a:t>t</a:t>
            </a:r>
            <a:r>
              <a:rPr lang="en-US" altLang="en-US" sz="1013" dirty="0"/>
              <a:t> values being passed along either retain a high amount of old information or are jump-started with a high amount of new information.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36BCF806-C76C-28AE-7C1F-0EF017FDB024}"/>
              </a:ext>
            </a:extLst>
          </p:cNvPr>
          <p:cNvSpPr>
            <a:spLocks noGrp="1"/>
          </p:cNvSpPr>
          <p:nvPr>
            <p:ph type="title"/>
          </p:nvPr>
        </p:nvSpPr>
        <p:spPr>
          <a:xfrm>
            <a:off x="2220517" y="0"/>
            <a:ext cx="5784056" cy="566738"/>
          </a:xfrm>
        </p:spPr>
        <p:txBody>
          <a:bodyPr>
            <a:normAutofit fontScale="90000"/>
          </a:bodyPr>
          <a:lstStyle/>
          <a:p>
            <a:r>
              <a:rPr lang="en-US" altLang="en-US" sz="2250" dirty="0">
                <a:solidFill>
                  <a:schemeClr val="tx1"/>
                </a:solidFill>
                <a:latin typeface="Arial" panose="020B0604020202020204" pitchFamily="34" charset="0"/>
                <a:ea typeface="ＭＳ Ｐゴシック" panose="020B0600070205080204" pitchFamily="34" charset="-128"/>
                <a:cs typeface="Arial" panose="020B0604020202020204" pitchFamily="34" charset="0"/>
              </a:rPr>
              <a:t>How do GRU solve the vanishing gradient problem?</a:t>
            </a:r>
          </a:p>
        </p:txBody>
      </p:sp>
      <p:sp>
        <p:nvSpPr>
          <p:cNvPr id="3" name="Content Placeholder 2">
            <a:extLst>
              <a:ext uri="{FF2B5EF4-FFF2-40B4-BE49-F238E27FC236}">
                <a16:creationId xmlns:a16="http://schemas.microsoft.com/office/drawing/2014/main" id="{B4FD5802-DA26-6F35-D33A-1C98A142DF30}"/>
              </a:ext>
            </a:extLst>
          </p:cNvPr>
          <p:cNvSpPr>
            <a:spLocks noGrp="1" noRot="1" noChangeAspect="1" noMove="1" noResize="1" noEditPoints="1" noAdjustHandles="1" noChangeArrowheads="1" noChangeShapeType="1" noTextEdit="1"/>
          </p:cNvSpPr>
          <p:nvPr>
            <p:ph idx="1"/>
          </p:nvPr>
        </p:nvSpPr>
        <p:spPr>
          <a:xfrm>
            <a:off x="2085975" y="1243013"/>
            <a:ext cx="5400675" cy="2978007"/>
          </a:xfrm>
          <a:blipFill>
            <a:blip r:embed="rId2"/>
            <a:stretch>
              <a:fillRect l="-508" t="-922"/>
            </a:stretch>
          </a:blipFill>
        </p:spPr>
        <p:txBody>
          <a:bodyPr/>
          <a:lstStyle/>
          <a:p>
            <a:r>
              <a:rPr lang="en-US">
                <a:noFill/>
              </a:rPr>
              <a:t> </a:t>
            </a:r>
          </a:p>
        </p:txBody>
      </p:sp>
      <p:sp>
        <p:nvSpPr>
          <p:cNvPr id="4" name="Oval 3">
            <a:extLst>
              <a:ext uri="{FF2B5EF4-FFF2-40B4-BE49-F238E27FC236}">
                <a16:creationId xmlns:a16="http://schemas.microsoft.com/office/drawing/2014/main" id="{0D4D7DC1-7A06-9A6E-D27B-2CD8ED2366BB}"/>
              </a:ext>
            </a:extLst>
          </p:cNvPr>
          <p:cNvSpPr>
            <a:spLocks noChangeAspect="1"/>
          </p:cNvSpPr>
          <p:nvPr/>
        </p:nvSpPr>
        <p:spPr bwMode="auto">
          <a:xfrm>
            <a:off x="3126582" y="2714626"/>
            <a:ext cx="364331" cy="364331"/>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err="1">
                <a:latin typeface="Times New Roman" pitchFamily="18" charset="0"/>
              </a:rPr>
              <a:t>h</a:t>
            </a:r>
            <a:r>
              <a:rPr lang="en-US" sz="1350" i="1" baseline="-25000" dirty="0" err="1">
                <a:latin typeface="Times New Roman" pitchFamily="18" charset="0"/>
              </a:rPr>
              <a:t>t</a:t>
            </a:r>
            <a:endParaRPr lang="en-US" sz="1350" i="1" baseline="-25000" dirty="0">
              <a:latin typeface="Times New Roman" pitchFamily="18" charset="0"/>
            </a:endParaRPr>
          </a:p>
        </p:txBody>
      </p:sp>
      <p:cxnSp>
        <p:nvCxnSpPr>
          <p:cNvPr id="48133" name="Straight Arrow Connector 5">
            <a:extLst>
              <a:ext uri="{FF2B5EF4-FFF2-40B4-BE49-F238E27FC236}">
                <a16:creationId xmlns:a16="http://schemas.microsoft.com/office/drawing/2014/main" id="{CA0BC522-65A1-C6A6-913E-6F2F224E88EB}"/>
              </a:ext>
            </a:extLst>
          </p:cNvPr>
          <p:cNvCxnSpPr>
            <a:cxnSpLocks noChangeShapeType="1"/>
          </p:cNvCxnSpPr>
          <p:nvPr/>
        </p:nvCxnSpPr>
        <p:spPr bwMode="auto">
          <a:xfrm>
            <a:off x="3476625" y="2945606"/>
            <a:ext cx="385763" cy="0"/>
          </a:xfrm>
          <a:prstGeom prst="straightConnector1">
            <a:avLst/>
          </a:prstGeom>
          <a:noFill/>
          <a:ln w="25400" cap="sq" algn="ctr">
            <a:solidFill>
              <a:schemeClr val="tx1"/>
            </a:solidFill>
            <a:miter lim="800000"/>
            <a:headEnd type="none" w="sm" len="sm"/>
            <a:tailEnd type="triangle" w="med" len="med"/>
          </a:ln>
        </p:spPr>
      </p:cxnSp>
      <p:sp>
        <p:nvSpPr>
          <p:cNvPr id="8" name="Oval 7">
            <a:extLst>
              <a:ext uri="{FF2B5EF4-FFF2-40B4-BE49-F238E27FC236}">
                <a16:creationId xmlns:a16="http://schemas.microsoft.com/office/drawing/2014/main" id="{535A3FF1-FCC2-67A1-8FD4-5ACEFE5B4AEF}"/>
              </a:ext>
            </a:extLst>
          </p:cNvPr>
          <p:cNvSpPr>
            <a:spLocks noChangeAspect="1"/>
          </p:cNvSpPr>
          <p:nvPr/>
        </p:nvSpPr>
        <p:spPr bwMode="auto">
          <a:xfrm>
            <a:off x="3857626" y="2714626"/>
            <a:ext cx="365522" cy="364331"/>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a:latin typeface="Times New Roman" pitchFamily="18" charset="0"/>
              </a:rPr>
              <a:t>h</a:t>
            </a:r>
            <a:r>
              <a:rPr lang="en-US" sz="1350" i="1" baseline="-25000" dirty="0">
                <a:latin typeface="Times New Roman" pitchFamily="18" charset="0"/>
              </a:rPr>
              <a:t>t+1</a:t>
            </a:r>
          </a:p>
        </p:txBody>
      </p:sp>
      <p:cxnSp>
        <p:nvCxnSpPr>
          <p:cNvPr id="48135" name="Straight Arrow Connector 8">
            <a:extLst>
              <a:ext uri="{FF2B5EF4-FFF2-40B4-BE49-F238E27FC236}">
                <a16:creationId xmlns:a16="http://schemas.microsoft.com/office/drawing/2014/main" id="{F996E6B2-D7C8-140C-CDE0-6D7CA547C39F}"/>
              </a:ext>
            </a:extLst>
          </p:cNvPr>
          <p:cNvCxnSpPr>
            <a:cxnSpLocks noChangeShapeType="1"/>
          </p:cNvCxnSpPr>
          <p:nvPr/>
        </p:nvCxnSpPr>
        <p:spPr bwMode="auto">
          <a:xfrm>
            <a:off x="4213622" y="2945606"/>
            <a:ext cx="385763" cy="0"/>
          </a:xfrm>
          <a:prstGeom prst="straightConnector1">
            <a:avLst/>
          </a:prstGeom>
          <a:noFill/>
          <a:ln w="25400" cap="sq" algn="ctr">
            <a:solidFill>
              <a:schemeClr val="tx1"/>
            </a:solidFill>
            <a:miter lim="800000"/>
            <a:headEnd type="none" w="sm" len="sm"/>
            <a:tailEnd type="triangle" w="med" len="med"/>
          </a:ln>
        </p:spPr>
      </p:cxnSp>
      <p:sp>
        <p:nvSpPr>
          <p:cNvPr id="11" name="Oval 10">
            <a:extLst>
              <a:ext uri="{FF2B5EF4-FFF2-40B4-BE49-F238E27FC236}">
                <a16:creationId xmlns:a16="http://schemas.microsoft.com/office/drawing/2014/main" id="{8D398B6D-F75B-972D-78D5-34650A0D9F4A}"/>
              </a:ext>
            </a:extLst>
          </p:cNvPr>
          <p:cNvSpPr>
            <a:spLocks noChangeAspect="1"/>
          </p:cNvSpPr>
          <p:nvPr/>
        </p:nvSpPr>
        <p:spPr bwMode="auto">
          <a:xfrm>
            <a:off x="4589860" y="2714626"/>
            <a:ext cx="364331" cy="364331"/>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a:latin typeface="Times New Roman" pitchFamily="18" charset="0"/>
              </a:rPr>
              <a:t>h</a:t>
            </a:r>
            <a:r>
              <a:rPr lang="en-US" sz="1350" i="1" baseline="-25000" dirty="0">
                <a:latin typeface="Times New Roman" pitchFamily="18" charset="0"/>
              </a:rPr>
              <a:t>t+2</a:t>
            </a:r>
          </a:p>
        </p:txBody>
      </p:sp>
      <p:cxnSp>
        <p:nvCxnSpPr>
          <p:cNvPr id="48137" name="Straight Arrow Connector 11">
            <a:extLst>
              <a:ext uri="{FF2B5EF4-FFF2-40B4-BE49-F238E27FC236}">
                <a16:creationId xmlns:a16="http://schemas.microsoft.com/office/drawing/2014/main" id="{B494AA28-6414-9DCE-0E8F-54D2426C0DC6}"/>
              </a:ext>
            </a:extLst>
          </p:cNvPr>
          <p:cNvCxnSpPr>
            <a:cxnSpLocks noChangeShapeType="1"/>
          </p:cNvCxnSpPr>
          <p:nvPr/>
        </p:nvCxnSpPr>
        <p:spPr bwMode="auto">
          <a:xfrm>
            <a:off x="4949428" y="2945606"/>
            <a:ext cx="385763" cy="0"/>
          </a:xfrm>
          <a:prstGeom prst="straightConnector1">
            <a:avLst/>
          </a:prstGeom>
          <a:noFill/>
          <a:ln w="25400" cap="sq" algn="ctr">
            <a:solidFill>
              <a:schemeClr val="tx1"/>
            </a:solidFill>
            <a:miter lim="800000"/>
            <a:headEnd type="none" w="sm" len="sm"/>
            <a:tailEnd type="triangle" w="med" len="med"/>
          </a:ln>
        </p:spPr>
      </p:cxnSp>
      <p:sp>
        <p:nvSpPr>
          <p:cNvPr id="17" name="Oval 16">
            <a:extLst>
              <a:ext uri="{FF2B5EF4-FFF2-40B4-BE49-F238E27FC236}">
                <a16:creationId xmlns:a16="http://schemas.microsoft.com/office/drawing/2014/main" id="{4B4F51F1-90F6-BE0F-FD13-7525FA52CB09}"/>
              </a:ext>
            </a:extLst>
          </p:cNvPr>
          <p:cNvSpPr>
            <a:spLocks noChangeAspect="1"/>
          </p:cNvSpPr>
          <p:nvPr/>
        </p:nvSpPr>
        <p:spPr bwMode="auto">
          <a:xfrm>
            <a:off x="5322094" y="2714626"/>
            <a:ext cx="364331" cy="364331"/>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err="1">
                <a:latin typeface="Times New Roman" pitchFamily="18" charset="0"/>
              </a:rPr>
              <a:t>h</a:t>
            </a:r>
            <a:r>
              <a:rPr lang="en-US" sz="1350" i="1" baseline="-25000" dirty="0" err="1">
                <a:latin typeface="Times New Roman" pitchFamily="18" charset="0"/>
              </a:rPr>
              <a:t>t+n</a:t>
            </a:r>
            <a:endParaRPr lang="en-US" sz="1350" i="1" baseline="-25000" dirty="0">
              <a:latin typeface="Times New Roman" pitchFamily="18" charset="0"/>
            </a:endParaRPr>
          </a:p>
        </p:txBody>
      </p:sp>
      <p:cxnSp>
        <p:nvCxnSpPr>
          <p:cNvPr id="48139" name="Straight Arrow Connector 17">
            <a:extLst>
              <a:ext uri="{FF2B5EF4-FFF2-40B4-BE49-F238E27FC236}">
                <a16:creationId xmlns:a16="http://schemas.microsoft.com/office/drawing/2014/main" id="{5A2677FF-252B-8B54-4D24-AF05160A8E20}"/>
              </a:ext>
            </a:extLst>
          </p:cNvPr>
          <p:cNvCxnSpPr>
            <a:cxnSpLocks noChangeShapeType="1"/>
          </p:cNvCxnSpPr>
          <p:nvPr/>
        </p:nvCxnSpPr>
        <p:spPr bwMode="auto">
          <a:xfrm>
            <a:off x="5686425" y="2945606"/>
            <a:ext cx="385763" cy="0"/>
          </a:xfrm>
          <a:prstGeom prst="straightConnector1">
            <a:avLst/>
          </a:prstGeom>
          <a:noFill/>
          <a:ln w="25400" cap="sq" algn="ctr">
            <a:solidFill>
              <a:schemeClr val="tx1"/>
            </a:solidFill>
            <a:miter lim="800000"/>
            <a:headEnd type="none" w="sm" len="sm"/>
            <a:tailEnd type="triangle" w="med" len="med"/>
          </a:ln>
        </p:spPr>
      </p:cxnSp>
      <p:cxnSp>
        <p:nvCxnSpPr>
          <p:cNvPr id="48140" name="Straight Arrow Connector 19">
            <a:extLst>
              <a:ext uri="{FF2B5EF4-FFF2-40B4-BE49-F238E27FC236}">
                <a16:creationId xmlns:a16="http://schemas.microsoft.com/office/drawing/2014/main" id="{0E475BA4-F73D-0EE0-7A14-CD9D50336268}"/>
              </a:ext>
            </a:extLst>
          </p:cNvPr>
          <p:cNvCxnSpPr>
            <a:cxnSpLocks noChangeShapeType="1"/>
          </p:cNvCxnSpPr>
          <p:nvPr/>
        </p:nvCxnSpPr>
        <p:spPr bwMode="auto">
          <a:xfrm flipH="1">
            <a:off x="3457575" y="2859881"/>
            <a:ext cx="385763" cy="0"/>
          </a:xfrm>
          <a:prstGeom prst="straightConnector1">
            <a:avLst/>
          </a:prstGeom>
          <a:noFill/>
          <a:ln w="25400" cap="sq" algn="ctr">
            <a:solidFill>
              <a:srgbClr val="FF0000"/>
            </a:solidFill>
            <a:miter lim="800000"/>
            <a:headEnd type="none" w="sm" len="sm"/>
            <a:tailEnd type="triangle" w="med" len="med"/>
          </a:ln>
        </p:spPr>
      </p:cxnSp>
      <p:cxnSp>
        <p:nvCxnSpPr>
          <p:cNvPr id="48141" name="Straight Arrow Connector 20">
            <a:extLst>
              <a:ext uri="{FF2B5EF4-FFF2-40B4-BE49-F238E27FC236}">
                <a16:creationId xmlns:a16="http://schemas.microsoft.com/office/drawing/2014/main" id="{6B144CA6-E47C-49C6-042E-65F216173477}"/>
              </a:ext>
            </a:extLst>
          </p:cNvPr>
          <p:cNvCxnSpPr>
            <a:cxnSpLocks noChangeShapeType="1"/>
          </p:cNvCxnSpPr>
          <p:nvPr/>
        </p:nvCxnSpPr>
        <p:spPr bwMode="auto">
          <a:xfrm flipH="1">
            <a:off x="4194572" y="2859881"/>
            <a:ext cx="385763" cy="0"/>
          </a:xfrm>
          <a:prstGeom prst="straightConnector1">
            <a:avLst/>
          </a:prstGeom>
          <a:noFill/>
          <a:ln w="25400" cap="sq" algn="ctr">
            <a:solidFill>
              <a:srgbClr val="FF0000"/>
            </a:solidFill>
            <a:miter lim="800000"/>
            <a:headEnd type="none" w="sm" len="sm"/>
            <a:tailEnd type="triangle" w="med" len="med"/>
          </a:ln>
        </p:spPr>
      </p:cxnSp>
      <p:cxnSp>
        <p:nvCxnSpPr>
          <p:cNvPr id="48142" name="Straight Arrow Connector 21">
            <a:extLst>
              <a:ext uri="{FF2B5EF4-FFF2-40B4-BE49-F238E27FC236}">
                <a16:creationId xmlns:a16="http://schemas.microsoft.com/office/drawing/2014/main" id="{2AF3C476-DEDC-8738-E25F-92716213A327}"/>
              </a:ext>
            </a:extLst>
          </p:cNvPr>
          <p:cNvCxnSpPr>
            <a:cxnSpLocks noChangeShapeType="1"/>
          </p:cNvCxnSpPr>
          <p:nvPr/>
        </p:nvCxnSpPr>
        <p:spPr bwMode="auto">
          <a:xfrm flipH="1">
            <a:off x="4930378" y="2859881"/>
            <a:ext cx="385763" cy="0"/>
          </a:xfrm>
          <a:prstGeom prst="straightConnector1">
            <a:avLst/>
          </a:prstGeom>
          <a:noFill/>
          <a:ln w="25400" cap="sq" algn="ctr">
            <a:solidFill>
              <a:srgbClr val="FF0000"/>
            </a:solidFill>
            <a:miter lim="800000"/>
            <a:headEnd type="none" w="sm" len="sm"/>
            <a:tailEnd type="triangle" w="med" len="med"/>
          </a:ln>
        </p:spPr>
      </p:cxnSp>
      <p:cxnSp>
        <p:nvCxnSpPr>
          <p:cNvPr id="48143" name="Straight Arrow Connector 22">
            <a:extLst>
              <a:ext uri="{FF2B5EF4-FFF2-40B4-BE49-F238E27FC236}">
                <a16:creationId xmlns:a16="http://schemas.microsoft.com/office/drawing/2014/main" id="{73B60D88-E7D4-CF14-660A-9D7D969CC9F0}"/>
              </a:ext>
            </a:extLst>
          </p:cNvPr>
          <p:cNvCxnSpPr>
            <a:cxnSpLocks noChangeShapeType="1"/>
          </p:cNvCxnSpPr>
          <p:nvPr/>
        </p:nvCxnSpPr>
        <p:spPr bwMode="auto">
          <a:xfrm flipH="1">
            <a:off x="5667375" y="2859881"/>
            <a:ext cx="385763" cy="0"/>
          </a:xfrm>
          <a:prstGeom prst="straightConnector1">
            <a:avLst/>
          </a:prstGeom>
          <a:noFill/>
          <a:ln w="25400" cap="sq" algn="ctr">
            <a:solidFill>
              <a:srgbClr val="FF0000"/>
            </a:solidFill>
            <a:miter lim="800000"/>
            <a:headEnd type="none" w="sm" len="sm"/>
            <a:tailEnd type="triangle" w="med" len="med"/>
          </a:ln>
        </p:spPr>
      </p:cxnSp>
      <p:sp>
        <p:nvSpPr>
          <p:cNvPr id="24" name="Oval 23">
            <a:extLst>
              <a:ext uri="{FF2B5EF4-FFF2-40B4-BE49-F238E27FC236}">
                <a16:creationId xmlns:a16="http://schemas.microsoft.com/office/drawing/2014/main" id="{D6DE9AC5-1EED-5FD9-740B-BFB2BDAC1C9E}"/>
              </a:ext>
            </a:extLst>
          </p:cNvPr>
          <p:cNvSpPr>
            <a:spLocks noChangeAspect="1"/>
          </p:cNvSpPr>
          <p:nvPr/>
        </p:nvSpPr>
        <p:spPr bwMode="auto">
          <a:xfrm>
            <a:off x="3126582" y="3686176"/>
            <a:ext cx="364331" cy="364331"/>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err="1">
                <a:latin typeface="Times New Roman" pitchFamily="18" charset="0"/>
              </a:rPr>
              <a:t>h</a:t>
            </a:r>
            <a:r>
              <a:rPr lang="en-US" sz="1350" i="1" baseline="-25000" dirty="0" err="1">
                <a:latin typeface="Times New Roman" pitchFamily="18" charset="0"/>
              </a:rPr>
              <a:t>t</a:t>
            </a:r>
            <a:endParaRPr lang="en-US" sz="1350" i="1" baseline="-25000" dirty="0">
              <a:latin typeface="Times New Roman" pitchFamily="18" charset="0"/>
            </a:endParaRPr>
          </a:p>
        </p:txBody>
      </p:sp>
      <p:cxnSp>
        <p:nvCxnSpPr>
          <p:cNvPr id="48145" name="Straight Arrow Connector 24">
            <a:extLst>
              <a:ext uri="{FF2B5EF4-FFF2-40B4-BE49-F238E27FC236}">
                <a16:creationId xmlns:a16="http://schemas.microsoft.com/office/drawing/2014/main" id="{6A6FE28E-8E6D-5646-88D1-A20DD4FB2896}"/>
              </a:ext>
            </a:extLst>
          </p:cNvPr>
          <p:cNvCxnSpPr>
            <a:cxnSpLocks noChangeShapeType="1"/>
          </p:cNvCxnSpPr>
          <p:nvPr/>
        </p:nvCxnSpPr>
        <p:spPr bwMode="auto">
          <a:xfrm>
            <a:off x="3476625" y="3917156"/>
            <a:ext cx="385763" cy="0"/>
          </a:xfrm>
          <a:prstGeom prst="straightConnector1">
            <a:avLst/>
          </a:prstGeom>
          <a:noFill/>
          <a:ln w="25400" cap="sq" algn="ctr">
            <a:solidFill>
              <a:schemeClr val="tx1"/>
            </a:solidFill>
            <a:miter lim="800000"/>
            <a:headEnd type="none" w="sm" len="sm"/>
            <a:tailEnd type="triangle" w="med" len="med"/>
          </a:ln>
        </p:spPr>
      </p:cxnSp>
      <p:sp>
        <p:nvSpPr>
          <p:cNvPr id="26" name="Oval 25">
            <a:extLst>
              <a:ext uri="{FF2B5EF4-FFF2-40B4-BE49-F238E27FC236}">
                <a16:creationId xmlns:a16="http://schemas.microsoft.com/office/drawing/2014/main" id="{CAC90108-6B12-B980-0EF1-F4931DB2157C}"/>
              </a:ext>
            </a:extLst>
          </p:cNvPr>
          <p:cNvSpPr>
            <a:spLocks noChangeAspect="1"/>
          </p:cNvSpPr>
          <p:nvPr/>
        </p:nvSpPr>
        <p:spPr bwMode="auto">
          <a:xfrm>
            <a:off x="3857626" y="3686176"/>
            <a:ext cx="365522" cy="364331"/>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a:latin typeface="Times New Roman" pitchFamily="18" charset="0"/>
              </a:rPr>
              <a:t>h</a:t>
            </a:r>
            <a:r>
              <a:rPr lang="en-US" sz="1350" i="1" baseline="-25000" dirty="0">
                <a:latin typeface="Times New Roman" pitchFamily="18" charset="0"/>
              </a:rPr>
              <a:t>t+1</a:t>
            </a:r>
          </a:p>
        </p:txBody>
      </p:sp>
      <p:cxnSp>
        <p:nvCxnSpPr>
          <p:cNvPr id="48147" name="Straight Arrow Connector 26">
            <a:extLst>
              <a:ext uri="{FF2B5EF4-FFF2-40B4-BE49-F238E27FC236}">
                <a16:creationId xmlns:a16="http://schemas.microsoft.com/office/drawing/2014/main" id="{7DEB63A9-85AE-EAE8-06C4-38F40281C95A}"/>
              </a:ext>
            </a:extLst>
          </p:cNvPr>
          <p:cNvCxnSpPr>
            <a:cxnSpLocks noChangeShapeType="1"/>
          </p:cNvCxnSpPr>
          <p:nvPr/>
        </p:nvCxnSpPr>
        <p:spPr bwMode="auto">
          <a:xfrm>
            <a:off x="4213622" y="3917156"/>
            <a:ext cx="385763" cy="0"/>
          </a:xfrm>
          <a:prstGeom prst="straightConnector1">
            <a:avLst/>
          </a:prstGeom>
          <a:noFill/>
          <a:ln w="25400" cap="sq" algn="ctr">
            <a:solidFill>
              <a:schemeClr val="tx1"/>
            </a:solidFill>
            <a:miter lim="800000"/>
            <a:headEnd type="none" w="sm" len="sm"/>
            <a:tailEnd type="triangle" w="med" len="med"/>
          </a:ln>
        </p:spPr>
      </p:cxnSp>
      <p:sp>
        <p:nvSpPr>
          <p:cNvPr id="28" name="Oval 27">
            <a:extLst>
              <a:ext uri="{FF2B5EF4-FFF2-40B4-BE49-F238E27FC236}">
                <a16:creationId xmlns:a16="http://schemas.microsoft.com/office/drawing/2014/main" id="{17909AF3-7135-7F25-BA0C-980B9DD74436}"/>
              </a:ext>
            </a:extLst>
          </p:cNvPr>
          <p:cNvSpPr>
            <a:spLocks noChangeAspect="1"/>
          </p:cNvSpPr>
          <p:nvPr/>
        </p:nvSpPr>
        <p:spPr bwMode="auto">
          <a:xfrm>
            <a:off x="4589860" y="3686176"/>
            <a:ext cx="364331" cy="364331"/>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a:latin typeface="Times New Roman" pitchFamily="18" charset="0"/>
              </a:rPr>
              <a:t>h</a:t>
            </a:r>
            <a:r>
              <a:rPr lang="en-US" sz="1350" i="1" baseline="-25000" dirty="0">
                <a:latin typeface="Times New Roman" pitchFamily="18" charset="0"/>
              </a:rPr>
              <a:t>t+2</a:t>
            </a:r>
          </a:p>
        </p:txBody>
      </p:sp>
      <p:cxnSp>
        <p:nvCxnSpPr>
          <p:cNvPr id="48149" name="Straight Arrow Connector 28">
            <a:extLst>
              <a:ext uri="{FF2B5EF4-FFF2-40B4-BE49-F238E27FC236}">
                <a16:creationId xmlns:a16="http://schemas.microsoft.com/office/drawing/2014/main" id="{6DA0507D-1820-03DA-DBBC-EA6E40236809}"/>
              </a:ext>
            </a:extLst>
          </p:cNvPr>
          <p:cNvCxnSpPr>
            <a:cxnSpLocks noChangeShapeType="1"/>
          </p:cNvCxnSpPr>
          <p:nvPr/>
        </p:nvCxnSpPr>
        <p:spPr bwMode="auto">
          <a:xfrm>
            <a:off x="4949428" y="3917156"/>
            <a:ext cx="385763" cy="0"/>
          </a:xfrm>
          <a:prstGeom prst="straightConnector1">
            <a:avLst/>
          </a:prstGeom>
          <a:noFill/>
          <a:ln w="25400" cap="sq" algn="ctr">
            <a:solidFill>
              <a:schemeClr val="tx1"/>
            </a:solidFill>
            <a:miter lim="800000"/>
            <a:headEnd type="none" w="sm" len="sm"/>
            <a:tailEnd type="triangle" w="med" len="med"/>
          </a:ln>
        </p:spPr>
      </p:cxnSp>
      <p:sp>
        <p:nvSpPr>
          <p:cNvPr id="30" name="Oval 29">
            <a:extLst>
              <a:ext uri="{FF2B5EF4-FFF2-40B4-BE49-F238E27FC236}">
                <a16:creationId xmlns:a16="http://schemas.microsoft.com/office/drawing/2014/main" id="{93DC730B-DF30-90A5-6579-B5C31E216EE9}"/>
              </a:ext>
            </a:extLst>
          </p:cNvPr>
          <p:cNvSpPr>
            <a:spLocks noChangeAspect="1"/>
          </p:cNvSpPr>
          <p:nvPr/>
        </p:nvSpPr>
        <p:spPr bwMode="auto">
          <a:xfrm>
            <a:off x="6041232" y="3686176"/>
            <a:ext cx="364331" cy="364331"/>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err="1">
                <a:latin typeface="Times New Roman" pitchFamily="18" charset="0"/>
              </a:rPr>
              <a:t>h</a:t>
            </a:r>
            <a:r>
              <a:rPr lang="en-US" sz="1350" i="1" baseline="-25000" dirty="0" err="1">
                <a:latin typeface="Times New Roman" pitchFamily="18" charset="0"/>
              </a:rPr>
              <a:t>t+n</a:t>
            </a:r>
            <a:endParaRPr lang="en-US" sz="1350" i="1" baseline="-25000" dirty="0">
              <a:latin typeface="Times New Roman" pitchFamily="18" charset="0"/>
            </a:endParaRPr>
          </a:p>
        </p:txBody>
      </p:sp>
      <p:cxnSp>
        <p:nvCxnSpPr>
          <p:cNvPr id="48151" name="Straight Arrow Connector 30">
            <a:extLst>
              <a:ext uri="{FF2B5EF4-FFF2-40B4-BE49-F238E27FC236}">
                <a16:creationId xmlns:a16="http://schemas.microsoft.com/office/drawing/2014/main" id="{C8250FD5-515E-05CE-DE0C-95D96187CF98}"/>
              </a:ext>
            </a:extLst>
          </p:cNvPr>
          <p:cNvCxnSpPr>
            <a:cxnSpLocks noChangeShapeType="1"/>
          </p:cNvCxnSpPr>
          <p:nvPr/>
        </p:nvCxnSpPr>
        <p:spPr bwMode="auto">
          <a:xfrm>
            <a:off x="5686425" y="3917156"/>
            <a:ext cx="385763" cy="0"/>
          </a:xfrm>
          <a:prstGeom prst="straightConnector1">
            <a:avLst/>
          </a:prstGeom>
          <a:noFill/>
          <a:ln w="25400" cap="sq" algn="ctr">
            <a:solidFill>
              <a:schemeClr val="tx1"/>
            </a:solidFill>
            <a:miter lim="800000"/>
            <a:headEnd type="none" w="sm" len="sm"/>
            <a:tailEnd type="triangle" w="med" len="med"/>
          </a:ln>
        </p:spPr>
      </p:cxnSp>
      <p:cxnSp>
        <p:nvCxnSpPr>
          <p:cNvPr id="48152" name="Straight Arrow Connector 31">
            <a:extLst>
              <a:ext uri="{FF2B5EF4-FFF2-40B4-BE49-F238E27FC236}">
                <a16:creationId xmlns:a16="http://schemas.microsoft.com/office/drawing/2014/main" id="{7E96E5BA-FBF8-4462-B539-2ADE770D0545}"/>
              </a:ext>
            </a:extLst>
          </p:cNvPr>
          <p:cNvCxnSpPr>
            <a:cxnSpLocks noChangeShapeType="1"/>
          </p:cNvCxnSpPr>
          <p:nvPr/>
        </p:nvCxnSpPr>
        <p:spPr bwMode="auto">
          <a:xfrm flipH="1">
            <a:off x="3457575" y="3831431"/>
            <a:ext cx="385763" cy="0"/>
          </a:xfrm>
          <a:prstGeom prst="straightConnector1">
            <a:avLst/>
          </a:prstGeom>
          <a:noFill/>
          <a:ln w="25400" cap="sq" algn="ctr">
            <a:solidFill>
              <a:srgbClr val="FF0000"/>
            </a:solidFill>
            <a:miter lim="800000"/>
            <a:headEnd type="none" w="sm" len="sm"/>
            <a:tailEnd type="triangle" w="med" len="med"/>
          </a:ln>
        </p:spPr>
      </p:cxnSp>
      <p:cxnSp>
        <p:nvCxnSpPr>
          <p:cNvPr id="48153" name="Straight Arrow Connector 32">
            <a:extLst>
              <a:ext uri="{FF2B5EF4-FFF2-40B4-BE49-F238E27FC236}">
                <a16:creationId xmlns:a16="http://schemas.microsoft.com/office/drawing/2014/main" id="{2C60BEBD-33AA-24C7-0B0E-6C8225458121}"/>
              </a:ext>
            </a:extLst>
          </p:cNvPr>
          <p:cNvCxnSpPr>
            <a:cxnSpLocks noChangeShapeType="1"/>
          </p:cNvCxnSpPr>
          <p:nvPr/>
        </p:nvCxnSpPr>
        <p:spPr bwMode="auto">
          <a:xfrm flipH="1">
            <a:off x="4194572" y="3831431"/>
            <a:ext cx="385763" cy="0"/>
          </a:xfrm>
          <a:prstGeom prst="straightConnector1">
            <a:avLst/>
          </a:prstGeom>
          <a:noFill/>
          <a:ln w="25400" cap="sq" algn="ctr">
            <a:solidFill>
              <a:srgbClr val="FF0000"/>
            </a:solidFill>
            <a:miter lim="800000"/>
            <a:headEnd type="none" w="sm" len="sm"/>
            <a:tailEnd type="triangle" w="med" len="med"/>
          </a:ln>
        </p:spPr>
      </p:cxnSp>
      <p:cxnSp>
        <p:nvCxnSpPr>
          <p:cNvPr id="48154" name="Straight Arrow Connector 33">
            <a:extLst>
              <a:ext uri="{FF2B5EF4-FFF2-40B4-BE49-F238E27FC236}">
                <a16:creationId xmlns:a16="http://schemas.microsoft.com/office/drawing/2014/main" id="{F23E7F10-2F37-C2B8-EBA2-B23CBE108721}"/>
              </a:ext>
            </a:extLst>
          </p:cNvPr>
          <p:cNvCxnSpPr>
            <a:cxnSpLocks noChangeShapeType="1"/>
          </p:cNvCxnSpPr>
          <p:nvPr/>
        </p:nvCxnSpPr>
        <p:spPr bwMode="auto">
          <a:xfrm flipH="1">
            <a:off x="4930378" y="3831431"/>
            <a:ext cx="385763" cy="0"/>
          </a:xfrm>
          <a:prstGeom prst="straightConnector1">
            <a:avLst/>
          </a:prstGeom>
          <a:noFill/>
          <a:ln w="25400" cap="sq" algn="ctr">
            <a:solidFill>
              <a:srgbClr val="FF0000"/>
            </a:solidFill>
            <a:miter lim="800000"/>
            <a:headEnd type="none" w="sm" len="sm"/>
            <a:tailEnd type="triangle" w="med" len="med"/>
          </a:ln>
        </p:spPr>
      </p:cxnSp>
      <p:cxnSp>
        <p:nvCxnSpPr>
          <p:cNvPr id="48155" name="Straight Arrow Connector 34">
            <a:extLst>
              <a:ext uri="{FF2B5EF4-FFF2-40B4-BE49-F238E27FC236}">
                <a16:creationId xmlns:a16="http://schemas.microsoft.com/office/drawing/2014/main" id="{54FFDC88-6248-CE6E-67CE-348396CC6587}"/>
              </a:ext>
            </a:extLst>
          </p:cNvPr>
          <p:cNvCxnSpPr>
            <a:cxnSpLocks noChangeShapeType="1"/>
          </p:cNvCxnSpPr>
          <p:nvPr/>
        </p:nvCxnSpPr>
        <p:spPr bwMode="auto">
          <a:xfrm flipH="1">
            <a:off x="5667375" y="3831431"/>
            <a:ext cx="385763" cy="0"/>
          </a:xfrm>
          <a:prstGeom prst="straightConnector1">
            <a:avLst/>
          </a:prstGeom>
          <a:noFill/>
          <a:ln w="25400" cap="sq" algn="ctr">
            <a:solidFill>
              <a:srgbClr val="FF0000"/>
            </a:solidFill>
            <a:miter lim="800000"/>
            <a:headEnd type="none" w="sm" len="sm"/>
            <a:tailEnd type="triangle" w="med" len="med"/>
          </a:ln>
        </p:spPr>
      </p:cxnSp>
      <p:sp>
        <p:nvSpPr>
          <p:cNvPr id="36" name="Arc 35">
            <a:extLst>
              <a:ext uri="{FF2B5EF4-FFF2-40B4-BE49-F238E27FC236}">
                <a16:creationId xmlns:a16="http://schemas.microsoft.com/office/drawing/2014/main" id="{EFA66007-8DBD-3858-DE89-17460F4ACCBC}"/>
              </a:ext>
            </a:extLst>
          </p:cNvPr>
          <p:cNvSpPr/>
          <p:nvPr/>
        </p:nvSpPr>
        <p:spPr bwMode="auto">
          <a:xfrm>
            <a:off x="3414712" y="3505200"/>
            <a:ext cx="1243013" cy="550069"/>
          </a:xfrm>
          <a:prstGeom prst="arc">
            <a:avLst>
              <a:gd name="adj1" fmla="val 10996852"/>
              <a:gd name="adj2" fmla="val 21355756"/>
            </a:avLst>
          </a:prstGeom>
          <a:noFill/>
          <a:ln w="28575" cap="sq" cmpd="sng" algn="ctr">
            <a:solidFill>
              <a:srgbClr val="FF0000"/>
            </a:solidFill>
            <a:prstDash val="solid"/>
            <a:miter lim="800000"/>
            <a:headEnd type="triangle" w="med" len="med"/>
            <a:tailEnd type="none" w="med" len="med"/>
          </a:ln>
          <a:effectLst/>
        </p:spPr>
        <p:txBody>
          <a:bodyPr lIns="51435" tIns="25718" rIns="51435" bIns="25718"/>
          <a:lstStyle/>
          <a:p>
            <a:pPr algn="ctr">
              <a:defRPr/>
            </a:pPr>
            <a:endParaRPr lang="en-US" sz="1350">
              <a:latin typeface="Times New Roman" pitchFamily="18" charset="0"/>
            </a:endParaRPr>
          </a:p>
        </p:txBody>
      </p:sp>
      <p:sp>
        <p:nvSpPr>
          <p:cNvPr id="37" name="Arc 36">
            <a:extLst>
              <a:ext uri="{FF2B5EF4-FFF2-40B4-BE49-F238E27FC236}">
                <a16:creationId xmlns:a16="http://schemas.microsoft.com/office/drawing/2014/main" id="{41C0FDA7-7669-59BB-FD6F-283D79941623}"/>
              </a:ext>
            </a:extLst>
          </p:cNvPr>
          <p:cNvSpPr/>
          <p:nvPr/>
        </p:nvSpPr>
        <p:spPr bwMode="auto">
          <a:xfrm>
            <a:off x="4873228" y="3496866"/>
            <a:ext cx="1243013" cy="551259"/>
          </a:xfrm>
          <a:prstGeom prst="arc">
            <a:avLst>
              <a:gd name="adj1" fmla="val 10996852"/>
              <a:gd name="adj2" fmla="val 21355756"/>
            </a:avLst>
          </a:prstGeom>
          <a:noFill/>
          <a:ln w="28575" cap="sq" cmpd="sng" algn="ctr">
            <a:solidFill>
              <a:srgbClr val="FF0000"/>
            </a:solidFill>
            <a:prstDash val="solid"/>
            <a:miter lim="800000"/>
            <a:headEnd type="triangle" w="med" len="med"/>
            <a:tailEnd type="none" w="med" len="med"/>
          </a:ln>
          <a:effectLst/>
        </p:spPr>
        <p:txBody>
          <a:bodyPr lIns="51435" tIns="25718" rIns="51435" bIns="25718"/>
          <a:lstStyle/>
          <a:p>
            <a:pPr algn="ctr">
              <a:defRPr/>
            </a:pPr>
            <a:endParaRPr lang="en-US" sz="1350">
              <a:latin typeface="Times New Roman" pitchFamily="18" charset="0"/>
            </a:endParaRPr>
          </a:p>
        </p:txBody>
      </p:sp>
      <p:sp>
        <p:nvSpPr>
          <p:cNvPr id="38" name="Arc 37">
            <a:extLst>
              <a:ext uri="{FF2B5EF4-FFF2-40B4-BE49-F238E27FC236}">
                <a16:creationId xmlns:a16="http://schemas.microsoft.com/office/drawing/2014/main" id="{ACA7D760-13DA-3CBF-2039-957CE4C3EE16}"/>
              </a:ext>
            </a:extLst>
          </p:cNvPr>
          <p:cNvSpPr/>
          <p:nvPr/>
        </p:nvSpPr>
        <p:spPr bwMode="auto">
          <a:xfrm>
            <a:off x="3286125" y="3411141"/>
            <a:ext cx="2957513" cy="723900"/>
          </a:xfrm>
          <a:prstGeom prst="arc">
            <a:avLst>
              <a:gd name="adj1" fmla="val 10996852"/>
              <a:gd name="adj2" fmla="val 21355756"/>
            </a:avLst>
          </a:prstGeom>
          <a:noFill/>
          <a:ln w="28575" cap="sq" cmpd="sng" algn="ctr">
            <a:solidFill>
              <a:srgbClr val="FF0000"/>
            </a:solidFill>
            <a:prstDash val="solid"/>
            <a:miter lim="800000"/>
            <a:headEnd type="triangle" w="med" len="med"/>
            <a:tailEnd type="none" w="med" len="med"/>
          </a:ln>
          <a:effectLst/>
        </p:spPr>
        <p:txBody>
          <a:bodyPr lIns="51435" tIns="25718" rIns="51435" bIns="25718"/>
          <a:lstStyle/>
          <a:p>
            <a:pPr algn="ctr">
              <a:defRPr/>
            </a:pPr>
            <a:endParaRPr lang="en-US" sz="1350">
              <a:latin typeface="Times New Roman" pitchFamily="18" charset="0"/>
            </a:endParaRPr>
          </a:p>
        </p:txBody>
      </p:sp>
      <p:sp>
        <p:nvSpPr>
          <p:cNvPr id="45" name="Arc 44">
            <a:extLst>
              <a:ext uri="{FF2B5EF4-FFF2-40B4-BE49-F238E27FC236}">
                <a16:creationId xmlns:a16="http://schemas.microsoft.com/office/drawing/2014/main" id="{98B4697C-8ED9-34EA-ED4E-0EC67F809479}"/>
              </a:ext>
            </a:extLst>
          </p:cNvPr>
          <p:cNvSpPr/>
          <p:nvPr/>
        </p:nvSpPr>
        <p:spPr bwMode="auto">
          <a:xfrm flipH="1" flipV="1">
            <a:off x="3414712" y="3724275"/>
            <a:ext cx="1243013" cy="550069"/>
          </a:xfrm>
          <a:prstGeom prst="arc">
            <a:avLst>
              <a:gd name="adj1" fmla="val 10996852"/>
              <a:gd name="adj2" fmla="val 21355756"/>
            </a:avLst>
          </a:prstGeom>
          <a:noFill/>
          <a:ln w="28575" cap="sq" cmpd="sng" algn="ctr">
            <a:solidFill>
              <a:srgbClr val="002060"/>
            </a:solidFill>
            <a:prstDash val="solid"/>
            <a:miter lim="800000"/>
            <a:headEnd type="triangle" w="med" len="med"/>
            <a:tailEnd type="none" w="med" len="med"/>
          </a:ln>
          <a:effectLst/>
        </p:spPr>
        <p:txBody>
          <a:bodyPr lIns="51435" tIns="25718" rIns="51435" bIns="25718"/>
          <a:lstStyle/>
          <a:p>
            <a:pPr algn="ctr">
              <a:defRPr/>
            </a:pPr>
            <a:endParaRPr lang="en-US" sz="1350">
              <a:latin typeface="Times New Roman" pitchFamily="18" charset="0"/>
            </a:endParaRPr>
          </a:p>
        </p:txBody>
      </p:sp>
      <p:sp>
        <p:nvSpPr>
          <p:cNvPr id="46" name="Arc 45">
            <a:extLst>
              <a:ext uri="{FF2B5EF4-FFF2-40B4-BE49-F238E27FC236}">
                <a16:creationId xmlns:a16="http://schemas.microsoft.com/office/drawing/2014/main" id="{69E0579E-CD1E-2A46-FC61-00908B9E0ECF}"/>
              </a:ext>
            </a:extLst>
          </p:cNvPr>
          <p:cNvSpPr/>
          <p:nvPr/>
        </p:nvSpPr>
        <p:spPr bwMode="auto">
          <a:xfrm flipH="1" flipV="1">
            <a:off x="4873228" y="3717132"/>
            <a:ext cx="1243013" cy="550069"/>
          </a:xfrm>
          <a:prstGeom prst="arc">
            <a:avLst>
              <a:gd name="adj1" fmla="val 10996852"/>
              <a:gd name="adj2" fmla="val 21355756"/>
            </a:avLst>
          </a:prstGeom>
          <a:noFill/>
          <a:ln w="28575" cap="sq" cmpd="sng" algn="ctr">
            <a:solidFill>
              <a:srgbClr val="002060"/>
            </a:solidFill>
            <a:prstDash val="solid"/>
            <a:miter lim="800000"/>
            <a:headEnd type="triangle" w="med" len="med"/>
            <a:tailEnd type="none" w="med" len="med"/>
          </a:ln>
          <a:effectLst/>
        </p:spPr>
        <p:txBody>
          <a:bodyPr lIns="51435" tIns="25718" rIns="51435" bIns="25718"/>
          <a:lstStyle/>
          <a:p>
            <a:pPr algn="ctr">
              <a:defRPr/>
            </a:pPr>
            <a:endParaRPr lang="en-US" sz="1350">
              <a:latin typeface="Times New Roman"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D0872448-E3E1-EF92-27F3-90D3412435F6}"/>
              </a:ext>
            </a:extLst>
          </p:cNvPr>
          <p:cNvSpPr>
            <a:spLocks noGrp="1"/>
          </p:cNvSpPr>
          <p:nvPr>
            <p:ph type="title"/>
          </p:nvPr>
        </p:nvSpPr>
        <p:spPr>
          <a:xfrm>
            <a:off x="2220517" y="0"/>
            <a:ext cx="5784056" cy="566738"/>
          </a:xfrm>
        </p:spPr>
        <p:txBody>
          <a:bodyPr/>
          <a:lstStyle/>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9155" name="Content Placeholder 2">
            <a:extLst>
              <a:ext uri="{FF2B5EF4-FFF2-40B4-BE49-F238E27FC236}">
                <a16:creationId xmlns:a16="http://schemas.microsoft.com/office/drawing/2014/main" id="{5F8A8196-F047-92FB-9039-8F8790D4D07F}"/>
              </a:ext>
            </a:extLst>
          </p:cNvPr>
          <p:cNvSpPr>
            <a:spLocks noGrp="1"/>
          </p:cNvSpPr>
          <p:nvPr>
            <p:ph idx="1"/>
          </p:nvPr>
        </p:nvSpPr>
        <p:spPr/>
        <p:txBody>
          <a:bodyPr/>
          <a:lstStyle/>
          <a:p>
            <a:r>
              <a:rPr lang="en-US" altLang="en-US">
                <a:ea typeface="ＭＳ Ｐゴシック" panose="020B0600070205080204" pitchFamily="34" charset="-128"/>
                <a:cs typeface="Arial" panose="020B0604020202020204" pitchFamily="34" charset="0"/>
              </a:rPr>
              <a:t>Perhaps we can create </a:t>
            </a:r>
            <a:r>
              <a:rPr lang="en-US" altLang="en-US" i="1">
                <a:solidFill>
                  <a:srgbClr val="C00000"/>
                </a:solidFill>
                <a:ea typeface="ＭＳ Ｐゴシック" panose="020B0600070205080204" pitchFamily="34" charset="-128"/>
                <a:cs typeface="Arial" panose="020B0604020202020204" pitchFamily="34" charset="0"/>
              </a:rPr>
              <a:t>adaptive</a:t>
            </a:r>
            <a:r>
              <a:rPr lang="en-US" altLang="en-US" i="1">
                <a:ea typeface="ＭＳ Ｐゴシック" panose="020B0600070205080204" pitchFamily="34" charset="-128"/>
                <a:cs typeface="Arial" panose="020B0604020202020204" pitchFamily="34" charset="0"/>
              </a:rPr>
              <a:t> </a:t>
            </a:r>
            <a:r>
              <a:rPr lang="en-US" altLang="en-US">
                <a:ea typeface="ＭＳ Ｐゴシック" panose="020B0600070205080204" pitchFamily="34" charset="-128"/>
                <a:cs typeface="Arial" panose="020B0604020202020204" pitchFamily="34" charset="0"/>
              </a:rPr>
              <a:t>shortcut connections.</a:t>
            </a:r>
          </a:p>
          <a:p>
            <a:r>
              <a:rPr lang="en-US" altLang="en-US">
                <a:ea typeface="ＭＳ Ｐゴシック" panose="020B0600070205080204" pitchFamily="34" charset="-128"/>
                <a:cs typeface="Arial" panose="020B0604020202020204" pitchFamily="34" charset="0"/>
              </a:rPr>
              <a:t>Let the net </a:t>
            </a:r>
            <a:r>
              <a:rPr lang="en-US" altLang="en-US">
                <a:solidFill>
                  <a:srgbClr val="C00000"/>
                </a:solidFill>
                <a:ea typeface="ＭＳ Ｐゴシック" panose="020B0600070205080204" pitchFamily="34" charset="-128"/>
                <a:cs typeface="Arial" panose="020B0604020202020204" pitchFamily="34" charset="0"/>
              </a:rPr>
              <a:t>prune</a:t>
            </a:r>
            <a:r>
              <a:rPr lang="en-US" altLang="en-US">
                <a:ea typeface="ＭＳ Ｐゴシック" panose="020B0600070205080204" pitchFamily="34" charset="-128"/>
                <a:cs typeface="Arial" panose="020B0604020202020204" pitchFamily="34" charset="0"/>
              </a:rPr>
              <a:t> unnecessary connections </a:t>
            </a:r>
            <a:r>
              <a:rPr lang="en-US" altLang="en-US" i="1">
                <a:ea typeface="ＭＳ Ｐゴシック" panose="020B0600070205080204" pitchFamily="34" charset="-128"/>
                <a:cs typeface="Arial" panose="020B0604020202020204" pitchFamily="34" charset="0"/>
              </a:rPr>
              <a:t>adaptively</a:t>
            </a:r>
            <a:r>
              <a:rPr lang="en-US" altLang="en-US">
                <a:ea typeface="ＭＳ Ｐゴシック" panose="020B0600070205080204" pitchFamily="34" charset="-128"/>
                <a:cs typeface="Arial" panose="020B0604020202020204" pitchFamily="34" charset="0"/>
              </a:rPr>
              <a:t>.</a:t>
            </a:r>
          </a:p>
          <a:p>
            <a:endParaRPr lang="en-US" altLang="en-US">
              <a:ea typeface="ＭＳ Ｐゴシック" panose="020B0600070205080204" pitchFamily="34" charset="-128"/>
              <a:cs typeface="Arial" panose="020B0604020202020204" pitchFamily="34" charset="0"/>
            </a:endParaRPr>
          </a:p>
          <a:p>
            <a:endParaRPr lang="en-US" altLang="en-US">
              <a:ea typeface="ＭＳ Ｐゴシック" panose="020B0600070205080204" pitchFamily="34" charset="-128"/>
              <a:cs typeface="Arial" panose="020B0604020202020204" pitchFamily="34" charset="0"/>
            </a:endParaRPr>
          </a:p>
          <a:p>
            <a:endParaRPr lang="en-US" altLang="en-US">
              <a:ea typeface="ＭＳ Ｐゴシック" panose="020B0600070205080204" pitchFamily="34" charset="-128"/>
              <a:cs typeface="Arial" panose="020B0604020202020204" pitchFamily="34" charset="0"/>
            </a:endParaRPr>
          </a:p>
          <a:p>
            <a:endParaRPr lang="en-US" altLang="en-US">
              <a:ea typeface="ＭＳ Ｐゴシック" panose="020B0600070205080204" pitchFamily="34" charset="-128"/>
              <a:cs typeface="Arial" panose="020B0604020202020204" pitchFamily="34" charset="0"/>
            </a:endParaRPr>
          </a:p>
          <a:p>
            <a:endParaRPr lang="en-US" altLang="en-US">
              <a:ea typeface="ＭＳ Ｐゴシック" panose="020B0600070205080204" pitchFamily="34" charset="-128"/>
              <a:cs typeface="Arial" panose="020B0604020202020204" pitchFamily="34" charset="0"/>
            </a:endParaRPr>
          </a:p>
          <a:p>
            <a:r>
              <a:rPr lang="en-US" altLang="en-US">
                <a:ea typeface="ＭＳ Ｐゴシック" panose="020B0600070205080204" pitchFamily="34" charset="-128"/>
                <a:cs typeface="Arial" panose="020B0604020202020204" pitchFamily="34" charset="0"/>
              </a:rPr>
              <a:t>Through the </a:t>
            </a:r>
            <a:r>
              <a:rPr lang="en-US" altLang="en-US">
                <a:solidFill>
                  <a:srgbClr val="C00000"/>
                </a:solidFill>
                <a:ea typeface="ＭＳ Ｐゴシック" panose="020B0600070205080204" pitchFamily="34" charset="-128"/>
                <a:cs typeface="Arial" panose="020B0604020202020204" pitchFamily="34" charset="0"/>
              </a:rPr>
              <a:t>gates mechanism</a:t>
            </a:r>
          </a:p>
        </p:txBody>
      </p:sp>
      <p:grpSp>
        <p:nvGrpSpPr>
          <p:cNvPr id="49156" name="Group 20">
            <a:extLst>
              <a:ext uri="{FF2B5EF4-FFF2-40B4-BE49-F238E27FC236}">
                <a16:creationId xmlns:a16="http://schemas.microsoft.com/office/drawing/2014/main" id="{228AACD2-AD91-5A28-7D89-E2093A8DE6C6}"/>
              </a:ext>
            </a:extLst>
          </p:cNvPr>
          <p:cNvGrpSpPr>
            <a:grpSpLocks/>
          </p:cNvGrpSpPr>
          <p:nvPr/>
        </p:nvGrpSpPr>
        <p:grpSpPr bwMode="auto">
          <a:xfrm>
            <a:off x="2697957" y="2100262"/>
            <a:ext cx="3278981" cy="863204"/>
            <a:chOff x="1239600" y="1981200"/>
            <a:chExt cx="5829955" cy="1534698"/>
          </a:xfrm>
        </p:grpSpPr>
        <p:sp>
          <p:nvSpPr>
            <p:cNvPr id="4" name="Oval 3">
              <a:extLst>
                <a:ext uri="{FF2B5EF4-FFF2-40B4-BE49-F238E27FC236}">
                  <a16:creationId xmlns:a16="http://schemas.microsoft.com/office/drawing/2014/main" id="{5F0BD53E-465F-C716-C7C2-06A5D894E145}"/>
                </a:ext>
              </a:extLst>
            </p:cNvPr>
            <p:cNvSpPr>
              <a:spLocks noChangeAspect="1"/>
            </p:cNvSpPr>
            <p:nvPr/>
          </p:nvSpPr>
          <p:spPr bwMode="auto">
            <a:xfrm>
              <a:off x="1239600" y="2470187"/>
              <a:ext cx="647773" cy="647748"/>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err="1">
                  <a:latin typeface="Times New Roman" pitchFamily="18" charset="0"/>
                </a:rPr>
                <a:t>h</a:t>
              </a:r>
              <a:r>
                <a:rPr lang="en-US" sz="1350" i="1" baseline="-25000" dirty="0" err="1">
                  <a:latin typeface="Times New Roman" pitchFamily="18" charset="0"/>
                </a:rPr>
                <a:t>t</a:t>
              </a:r>
              <a:endParaRPr lang="en-US" sz="1350" i="1" baseline="-25000" dirty="0">
                <a:latin typeface="Times New Roman" pitchFamily="18" charset="0"/>
              </a:endParaRPr>
            </a:p>
          </p:txBody>
        </p:sp>
        <p:cxnSp>
          <p:nvCxnSpPr>
            <p:cNvPr id="49158" name="Straight Arrow Connector 4">
              <a:extLst>
                <a:ext uri="{FF2B5EF4-FFF2-40B4-BE49-F238E27FC236}">
                  <a16:creationId xmlns:a16="http://schemas.microsoft.com/office/drawing/2014/main" id="{01659858-0A11-881C-DB74-D4BCFCFA48C9}"/>
                </a:ext>
              </a:extLst>
            </p:cNvPr>
            <p:cNvCxnSpPr>
              <a:cxnSpLocks noChangeShapeType="1"/>
            </p:cNvCxnSpPr>
            <p:nvPr/>
          </p:nvCxnSpPr>
          <p:spPr bwMode="auto">
            <a:xfrm>
              <a:off x="1862890" y="2880748"/>
              <a:ext cx="685800" cy="0"/>
            </a:xfrm>
            <a:prstGeom prst="straightConnector1">
              <a:avLst/>
            </a:prstGeom>
            <a:noFill/>
            <a:ln w="25400" cap="sq" algn="ctr">
              <a:solidFill>
                <a:schemeClr val="tx1"/>
              </a:solidFill>
              <a:miter lim="800000"/>
              <a:headEnd type="none" w="sm" len="sm"/>
              <a:tailEnd type="triangle" w="med" len="med"/>
            </a:ln>
          </p:spPr>
        </p:cxnSp>
        <p:sp>
          <p:nvSpPr>
            <p:cNvPr id="6" name="Oval 5">
              <a:extLst>
                <a:ext uri="{FF2B5EF4-FFF2-40B4-BE49-F238E27FC236}">
                  <a16:creationId xmlns:a16="http://schemas.microsoft.com/office/drawing/2014/main" id="{57280C89-B621-CB64-117D-4ECAB454FDA0}"/>
                </a:ext>
              </a:extLst>
            </p:cNvPr>
            <p:cNvSpPr>
              <a:spLocks noChangeAspect="1"/>
            </p:cNvSpPr>
            <p:nvPr/>
          </p:nvSpPr>
          <p:spPr bwMode="auto">
            <a:xfrm>
              <a:off x="2541497" y="2470187"/>
              <a:ext cx="647773" cy="647748"/>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a:latin typeface="Times New Roman" pitchFamily="18" charset="0"/>
                </a:rPr>
                <a:t>h</a:t>
              </a:r>
              <a:r>
                <a:rPr lang="en-US" sz="1350" i="1" baseline="-25000" dirty="0">
                  <a:latin typeface="Times New Roman" pitchFamily="18" charset="0"/>
                </a:rPr>
                <a:t>t+1</a:t>
              </a:r>
            </a:p>
          </p:txBody>
        </p:sp>
        <p:cxnSp>
          <p:nvCxnSpPr>
            <p:cNvPr id="49160" name="Straight Arrow Connector 6">
              <a:extLst>
                <a:ext uri="{FF2B5EF4-FFF2-40B4-BE49-F238E27FC236}">
                  <a16:creationId xmlns:a16="http://schemas.microsoft.com/office/drawing/2014/main" id="{7DDE6280-08AC-0CA8-5048-451227D469A4}"/>
                </a:ext>
              </a:extLst>
            </p:cNvPr>
            <p:cNvCxnSpPr>
              <a:cxnSpLocks noChangeShapeType="1"/>
            </p:cNvCxnSpPr>
            <p:nvPr/>
          </p:nvCxnSpPr>
          <p:spPr bwMode="auto">
            <a:xfrm>
              <a:off x="3172327" y="2880748"/>
              <a:ext cx="685800" cy="0"/>
            </a:xfrm>
            <a:prstGeom prst="straightConnector1">
              <a:avLst/>
            </a:prstGeom>
            <a:noFill/>
            <a:ln w="25400" cap="sq" algn="ctr">
              <a:solidFill>
                <a:schemeClr val="tx1"/>
              </a:solidFill>
              <a:miter lim="800000"/>
              <a:headEnd type="none" w="sm" len="sm"/>
              <a:tailEnd type="triangle" w="med" len="med"/>
            </a:ln>
          </p:spPr>
        </p:cxnSp>
        <p:sp>
          <p:nvSpPr>
            <p:cNvPr id="8" name="Oval 7">
              <a:extLst>
                <a:ext uri="{FF2B5EF4-FFF2-40B4-BE49-F238E27FC236}">
                  <a16:creationId xmlns:a16="http://schemas.microsoft.com/office/drawing/2014/main" id="{8A5B2500-7B3E-70A7-FB3B-1229F57D8B78}"/>
                </a:ext>
              </a:extLst>
            </p:cNvPr>
            <p:cNvSpPr>
              <a:spLocks noChangeAspect="1"/>
            </p:cNvSpPr>
            <p:nvPr/>
          </p:nvSpPr>
          <p:spPr bwMode="auto">
            <a:xfrm>
              <a:off x="3841276" y="2470187"/>
              <a:ext cx="647773" cy="647748"/>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a:latin typeface="Times New Roman" pitchFamily="18" charset="0"/>
                </a:rPr>
                <a:t>h</a:t>
              </a:r>
              <a:r>
                <a:rPr lang="en-US" sz="1350" i="1" baseline="-25000" dirty="0">
                  <a:latin typeface="Times New Roman" pitchFamily="18" charset="0"/>
                </a:rPr>
                <a:t>t+2</a:t>
              </a:r>
            </a:p>
          </p:txBody>
        </p:sp>
        <p:cxnSp>
          <p:nvCxnSpPr>
            <p:cNvPr id="49162" name="Straight Arrow Connector 8">
              <a:extLst>
                <a:ext uri="{FF2B5EF4-FFF2-40B4-BE49-F238E27FC236}">
                  <a16:creationId xmlns:a16="http://schemas.microsoft.com/office/drawing/2014/main" id="{0C4C316E-25E3-8743-6C1B-9045493A31AF}"/>
                </a:ext>
              </a:extLst>
            </p:cNvPr>
            <p:cNvCxnSpPr>
              <a:cxnSpLocks noChangeShapeType="1"/>
            </p:cNvCxnSpPr>
            <p:nvPr/>
          </p:nvCxnSpPr>
          <p:spPr bwMode="auto">
            <a:xfrm>
              <a:off x="4481764" y="2880748"/>
              <a:ext cx="685800" cy="0"/>
            </a:xfrm>
            <a:prstGeom prst="straightConnector1">
              <a:avLst/>
            </a:prstGeom>
            <a:noFill/>
            <a:ln w="25400" cap="sq" algn="ctr">
              <a:solidFill>
                <a:schemeClr val="tx1"/>
              </a:solidFill>
              <a:miter lim="800000"/>
              <a:headEnd type="none" w="sm" len="sm"/>
              <a:tailEnd type="triangle" w="med" len="med"/>
            </a:ln>
          </p:spPr>
        </p:cxnSp>
        <p:sp>
          <p:nvSpPr>
            <p:cNvPr id="10" name="Oval 9">
              <a:extLst>
                <a:ext uri="{FF2B5EF4-FFF2-40B4-BE49-F238E27FC236}">
                  <a16:creationId xmlns:a16="http://schemas.microsoft.com/office/drawing/2014/main" id="{A42168EF-F36A-21BD-D163-83A150F3EAC1}"/>
                </a:ext>
              </a:extLst>
            </p:cNvPr>
            <p:cNvSpPr>
              <a:spLocks noChangeAspect="1"/>
            </p:cNvSpPr>
            <p:nvPr/>
          </p:nvSpPr>
          <p:spPr bwMode="auto">
            <a:xfrm>
              <a:off x="6421782" y="2470187"/>
              <a:ext cx="647773" cy="647748"/>
            </a:xfrm>
            <a:prstGeom prst="ellipse">
              <a:avLst/>
            </a:prstGeom>
            <a:solidFill>
              <a:schemeClr val="accent1">
                <a:lumMod val="40000"/>
                <a:lumOff val="60000"/>
              </a:schemeClr>
            </a:solidFill>
            <a:ln w="12700" cap="sq" cmpd="sng" algn="ctr">
              <a:solidFill>
                <a:schemeClr val="tx1"/>
              </a:solidFill>
              <a:prstDash val="solid"/>
              <a:miter lim="800000"/>
              <a:headEnd type="none" w="sm" len="sm"/>
              <a:tailEnd type="none" w="sm" len="sm"/>
            </a:ln>
            <a:effectLst/>
          </p:spPr>
          <p:txBody>
            <a:bodyPr lIns="0" tIns="0" rIns="0" bIns="0"/>
            <a:lstStyle/>
            <a:p>
              <a:pPr algn="ctr">
                <a:defRPr/>
              </a:pPr>
              <a:r>
                <a:rPr lang="en-US" sz="1350" i="1" dirty="0" err="1">
                  <a:latin typeface="Times New Roman" pitchFamily="18" charset="0"/>
                </a:rPr>
                <a:t>h</a:t>
              </a:r>
              <a:r>
                <a:rPr lang="en-US" sz="1350" i="1" baseline="-25000" dirty="0" err="1">
                  <a:latin typeface="Times New Roman" pitchFamily="18" charset="0"/>
                </a:rPr>
                <a:t>t+n</a:t>
              </a:r>
              <a:endParaRPr lang="en-US" sz="1350" i="1" baseline="-25000" dirty="0">
                <a:latin typeface="Times New Roman" pitchFamily="18" charset="0"/>
              </a:endParaRPr>
            </a:p>
          </p:txBody>
        </p:sp>
        <p:cxnSp>
          <p:nvCxnSpPr>
            <p:cNvPr id="49164" name="Straight Arrow Connector 10">
              <a:extLst>
                <a:ext uri="{FF2B5EF4-FFF2-40B4-BE49-F238E27FC236}">
                  <a16:creationId xmlns:a16="http://schemas.microsoft.com/office/drawing/2014/main" id="{DED01496-3DD0-168D-E424-5A6B562806FB}"/>
                </a:ext>
              </a:extLst>
            </p:cNvPr>
            <p:cNvCxnSpPr>
              <a:cxnSpLocks noChangeShapeType="1"/>
            </p:cNvCxnSpPr>
            <p:nvPr/>
          </p:nvCxnSpPr>
          <p:spPr bwMode="auto">
            <a:xfrm>
              <a:off x="5791200" y="2880748"/>
              <a:ext cx="685800" cy="0"/>
            </a:xfrm>
            <a:prstGeom prst="straightConnector1">
              <a:avLst/>
            </a:prstGeom>
            <a:noFill/>
            <a:ln w="25400" cap="sq" algn="ctr">
              <a:solidFill>
                <a:schemeClr val="tx1"/>
              </a:solidFill>
              <a:miter lim="800000"/>
              <a:headEnd type="none" w="sm" len="sm"/>
              <a:tailEnd type="triangle" w="med" len="med"/>
            </a:ln>
          </p:spPr>
        </p:cxnSp>
        <p:cxnSp>
          <p:nvCxnSpPr>
            <p:cNvPr id="49165" name="Straight Arrow Connector 11">
              <a:extLst>
                <a:ext uri="{FF2B5EF4-FFF2-40B4-BE49-F238E27FC236}">
                  <a16:creationId xmlns:a16="http://schemas.microsoft.com/office/drawing/2014/main" id="{709C1840-2479-EEB5-7E7C-98F562ADAD03}"/>
                </a:ext>
              </a:extLst>
            </p:cNvPr>
            <p:cNvCxnSpPr>
              <a:cxnSpLocks noChangeShapeType="1"/>
            </p:cNvCxnSpPr>
            <p:nvPr/>
          </p:nvCxnSpPr>
          <p:spPr bwMode="auto">
            <a:xfrm flipH="1">
              <a:off x="1828800" y="2728348"/>
              <a:ext cx="685800" cy="0"/>
            </a:xfrm>
            <a:prstGeom prst="straightConnector1">
              <a:avLst/>
            </a:prstGeom>
            <a:noFill/>
            <a:ln w="25400" cap="sq" algn="ctr">
              <a:solidFill>
                <a:srgbClr val="FF0000"/>
              </a:solidFill>
              <a:miter lim="800000"/>
              <a:headEnd type="none" w="sm" len="sm"/>
              <a:tailEnd type="triangle" w="med" len="med"/>
            </a:ln>
          </p:spPr>
        </p:cxnSp>
        <p:cxnSp>
          <p:nvCxnSpPr>
            <p:cNvPr id="49166" name="Straight Arrow Connector 12">
              <a:extLst>
                <a:ext uri="{FF2B5EF4-FFF2-40B4-BE49-F238E27FC236}">
                  <a16:creationId xmlns:a16="http://schemas.microsoft.com/office/drawing/2014/main" id="{70357AB6-E5CD-4549-A423-0D574E677B9A}"/>
                </a:ext>
              </a:extLst>
            </p:cNvPr>
            <p:cNvCxnSpPr>
              <a:cxnSpLocks noChangeShapeType="1"/>
            </p:cNvCxnSpPr>
            <p:nvPr/>
          </p:nvCxnSpPr>
          <p:spPr bwMode="auto">
            <a:xfrm flipH="1">
              <a:off x="3138237" y="2728348"/>
              <a:ext cx="685800" cy="0"/>
            </a:xfrm>
            <a:prstGeom prst="straightConnector1">
              <a:avLst/>
            </a:prstGeom>
            <a:noFill/>
            <a:ln w="25400" cap="sq" algn="ctr">
              <a:solidFill>
                <a:srgbClr val="FF0000"/>
              </a:solidFill>
              <a:miter lim="800000"/>
              <a:headEnd type="none" w="sm" len="sm"/>
              <a:tailEnd type="triangle" w="med" len="med"/>
            </a:ln>
          </p:spPr>
        </p:cxnSp>
        <p:cxnSp>
          <p:nvCxnSpPr>
            <p:cNvPr id="49167" name="Straight Arrow Connector 13">
              <a:extLst>
                <a:ext uri="{FF2B5EF4-FFF2-40B4-BE49-F238E27FC236}">
                  <a16:creationId xmlns:a16="http://schemas.microsoft.com/office/drawing/2014/main" id="{810F878B-5BEF-FBA6-4157-262170ACF7F4}"/>
                </a:ext>
              </a:extLst>
            </p:cNvPr>
            <p:cNvCxnSpPr>
              <a:cxnSpLocks noChangeShapeType="1"/>
            </p:cNvCxnSpPr>
            <p:nvPr/>
          </p:nvCxnSpPr>
          <p:spPr bwMode="auto">
            <a:xfrm flipH="1">
              <a:off x="4447674" y="2728348"/>
              <a:ext cx="685800" cy="0"/>
            </a:xfrm>
            <a:prstGeom prst="straightConnector1">
              <a:avLst/>
            </a:prstGeom>
            <a:noFill/>
            <a:ln w="25400" cap="sq" algn="ctr">
              <a:solidFill>
                <a:srgbClr val="FF0000"/>
              </a:solidFill>
              <a:miter lim="800000"/>
              <a:headEnd type="none" w="sm" len="sm"/>
              <a:tailEnd type="triangle" w="med" len="med"/>
            </a:ln>
          </p:spPr>
        </p:cxnSp>
        <p:cxnSp>
          <p:nvCxnSpPr>
            <p:cNvPr id="49168" name="Straight Arrow Connector 14">
              <a:extLst>
                <a:ext uri="{FF2B5EF4-FFF2-40B4-BE49-F238E27FC236}">
                  <a16:creationId xmlns:a16="http://schemas.microsoft.com/office/drawing/2014/main" id="{CF8532E4-84E7-BF29-28AB-38E0B32AB13E}"/>
                </a:ext>
              </a:extLst>
            </p:cNvPr>
            <p:cNvCxnSpPr>
              <a:cxnSpLocks noChangeShapeType="1"/>
            </p:cNvCxnSpPr>
            <p:nvPr/>
          </p:nvCxnSpPr>
          <p:spPr bwMode="auto">
            <a:xfrm flipH="1">
              <a:off x="5757110" y="2728348"/>
              <a:ext cx="685800" cy="0"/>
            </a:xfrm>
            <a:prstGeom prst="straightConnector1">
              <a:avLst/>
            </a:prstGeom>
            <a:noFill/>
            <a:ln w="25400" cap="sq" algn="ctr">
              <a:solidFill>
                <a:srgbClr val="FF0000"/>
              </a:solidFill>
              <a:miter lim="800000"/>
              <a:headEnd type="none" w="sm" len="sm"/>
              <a:tailEnd type="triangle" w="med" len="med"/>
            </a:ln>
          </p:spPr>
        </p:cxnSp>
        <p:sp>
          <p:nvSpPr>
            <p:cNvPr id="16" name="Arc 15">
              <a:extLst>
                <a:ext uri="{FF2B5EF4-FFF2-40B4-BE49-F238E27FC236}">
                  <a16:creationId xmlns:a16="http://schemas.microsoft.com/office/drawing/2014/main" id="{300736DB-F1F2-EC1C-E9A4-AB581FF591F1}"/>
                </a:ext>
              </a:extLst>
            </p:cNvPr>
            <p:cNvSpPr/>
            <p:nvPr/>
          </p:nvSpPr>
          <p:spPr bwMode="auto">
            <a:xfrm>
              <a:off x="1751891" y="2148430"/>
              <a:ext cx="2210048" cy="977973"/>
            </a:xfrm>
            <a:prstGeom prst="arc">
              <a:avLst>
                <a:gd name="adj1" fmla="val 10996852"/>
                <a:gd name="adj2" fmla="val 21355756"/>
              </a:avLst>
            </a:prstGeom>
            <a:noFill/>
            <a:ln w="28575" cap="sq" cmpd="sng" algn="ctr">
              <a:solidFill>
                <a:srgbClr val="FF0000"/>
              </a:solidFill>
              <a:prstDash val="solid"/>
              <a:miter lim="800000"/>
              <a:headEnd type="triangle" w="med" len="med"/>
              <a:tailEnd type="none" w="med" len="med"/>
            </a:ln>
            <a:effectLst/>
          </p:spPr>
          <p:txBody>
            <a:bodyPr lIns="51435" tIns="25718" rIns="51435" bIns="25718"/>
            <a:lstStyle/>
            <a:p>
              <a:pPr algn="ctr">
                <a:defRPr/>
              </a:pPr>
              <a:endParaRPr lang="en-US" sz="1350">
                <a:latin typeface="Times New Roman" pitchFamily="18" charset="0"/>
              </a:endParaRPr>
            </a:p>
          </p:txBody>
        </p:sp>
        <p:sp>
          <p:nvSpPr>
            <p:cNvPr id="17" name="Arc 16">
              <a:extLst>
                <a:ext uri="{FF2B5EF4-FFF2-40B4-BE49-F238E27FC236}">
                  <a16:creationId xmlns:a16="http://schemas.microsoft.com/office/drawing/2014/main" id="{8A22B2C5-E24E-4C6F-DA2C-45B908E5023F}"/>
                </a:ext>
              </a:extLst>
            </p:cNvPr>
            <p:cNvSpPr/>
            <p:nvPr/>
          </p:nvSpPr>
          <p:spPr bwMode="auto">
            <a:xfrm>
              <a:off x="4347216" y="2133611"/>
              <a:ext cx="2207932" cy="977973"/>
            </a:xfrm>
            <a:prstGeom prst="arc">
              <a:avLst>
                <a:gd name="adj1" fmla="val 10996852"/>
                <a:gd name="adj2" fmla="val 21355756"/>
              </a:avLst>
            </a:prstGeom>
            <a:noFill/>
            <a:ln w="28575" cap="sq" cmpd="sng" algn="ctr">
              <a:solidFill>
                <a:srgbClr val="FF0000"/>
              </a:solidFill>
              <a:prstDash val="solid"/>
              <a:miter lim="800000"/>
              <a:headEnd type="triangle" w="med" len="med"/>
              <a:tailEnd type="none" w="med" len="med"/>
            </a:ln>
            <a:effectLst/>
          </p:spPr>
          <p:txBody>
            <a:bodyPr lIns="51435" tIns="25718" rIns="51435" bIns="25718"/>
            <a:lstStyle/>
            <a:p>
              <a:pPr algn="ctr">
                <a:defRPr/>
              </a:pPr>
              <a:endParaRPr lang="en-US" sz="1350">
                <a:latin typeface="Times New Roman" pitchFamily="18" charset="0"/>
              </a:endParaRPr>
            </a:p>
          </p:txBody>
        </p:sp>
        <p:sp>
          <p:nvSpPr>
            <p:cNvPr id="18" name="Arc 17">
              <a:extLst>
                <a:ext uri="{FF2B5EF4-FFF2-40B4-BE49-F238E27FC236}">
                  <a16:creationId xmlns:a16="http://schemas.microsoft.com/office/drawing/2014/main" id="{6E261F89-8D7F-4430-9085-9B9D7BB13F5D}"/>
                </a:ext>
              </a:extLst>
            </p:cNvPr>
            <p:cNvSpPr/>
            <p:nvPr/>
          </p:nvSpPr>
          <p:spPr bwMode="auto">
            <a:xfrm>
              <a:off x="1523265" y="1981200"/>
              <a:ext cx="5258391" cy="1287029"/>
            </a:xfrm>
            <a:prstGeom prst="arc">
              <a:avLst>
                <a:gd name="adj1" fmla="val 10996852"/>
                <a:gd name="adj2" fmla="val 21355756"/>
              </a:avLst>
            </a:prstGeom>
            <a:noFill/>
            <a:ln w="28575" cap="sq" cmpd="sng" algn="ctr">
              <a:solidFill>
                <a:srgbClr val="FF0000"/>
              </a:solidFill>
              <a:prstDash val="solid"/>
              <a:miter lim="800000"/>
              <a:headEnd type="triangle" w="med" len="med"/>
              <a:tailEnd type="none" w="med" len="med"/>
            </a:ln>
            <a:effectLst/>
          </p:spPr>
          <p:txBody>
            <a:bodyPr lIns="51435" tIns="25718" rIns="51435" bIns="25718"/>
            <a:lstStyle/>
            <a:p>
              <a:pPr algn="ctr">
                <a:defRPr/>
              </a:pPr>
              <a:endParaRPr lang="en-US" sz="1350">
                <a:latin typeface="Times New Roman" pitchFamily="18" charset="0"/>
              </a:endParaRPr>
            </a:p>
          </p:txBody>
        </p:sp>
        <p:sp>
          <p:nvSpPr>
            <p:cNvPr id="19" name="Arc 18">
              <a:extLst>
                <a:ext uri="{FF2B5EF4-FFF2-40B4-BE49-F238E27FC236}">
                  <a16:creationId xmlns:a16="http://schemas.microsoft.com/office/drawing/2014/main" id="{A23C0D5F-DFB8-34D9-24A4-600B8BD925B6}"/>
                </a:ext>
              </a:extLst>
            </p:cNvPr>
            <p:cNvSpPr/>
            <p:nvPr/>
          </p:nvSpPr>
          <p:spPr bwMode="auto">
            <a:xfrm flipH="1" flipV="1">
              <a:off x="1751891" y="2537925"/>
              <a:ext cx="2210048" cy="977973"/>
            </a:xfrm>
            <a:prstGeom prst="arc">
              <a:avLst>
                <a:gd name="adj1" fmla="val 10996852"/>
                <a:gd name="adj2" fmla="val 21355756"/>
              </a:avLst>
            </a:prstGeom>
            <a:noFill/>
            <a:ln w="28575" cap="sq" cmpd="sng" algn="ctr">
              <a:solidFill>
                <a:srgbClr val="002060"/>
              </a:solidFill>
              <a:prstDash val="solid"/>
              <a:miter lim="800000"/>
              <a:headEnd type="triangle" w="med" len="med"/>
              <a:tailEnd type="none" w="med" len="med"/>
            </a:ln>
            <a:effectLst/>
          </p:spPr>
          <p:txBody>
            <a:bodyPr lIns="51435" tIns="25718" rIns="51435" bIns="25718"/>
            <a:lstStyle/>
            <a:p>
              <a:pPr algn="ctr">
                <a:defRPr/>
              </a:pPr>
              <a:endParaRPr lang="en-US" sz="1350">
                <a:latin typeface="Times New Roman" pitchFamily="18" charset="0"/>
              </a:endParaRPr>
            </a:p>
          </p:txBody>
        </p:sp>
        <p:sp>
          <p:nvSpPr>
            <p:cNvPr id="20" name="Arc 19">
              <a:extLst>
                <a:ext uri="{FF2B5EF4-FFF2-40B4-BE49-F238E27FC236}">
                  <a16:creationId xmlns:a16="http://schemas.microsoft.com/office/drawing/2014/main" id="{60D7B472-4C51-3FBA-EAD1-3B4DFC7BB394}"/>
                </a:ext>
              </a:extLst>
            </p:cNvPr>
            <p:cNvSpPr/>
            <p:nvPr/>
          </p:nvSpPr>
          <p:spPr bwMode="auto">
            <a:xfrm flipH="1" flipV="1">
              <a:off x="4347216" y="2523107"/>
              <a:ext cx="2207932" cy="980090"/>
            </a:xfrm>
            <a:prstGeom prst="arc">
              <a:avLst>
                <a:gd name="adj1" fmla="val 10996852"/>
                <a:gd name="adj2" fmla="val 21355756"/>
              </a:avLst>
            </a:prstGeom>
            <a:noFill/>
            <a:ln w="28575" cap="sq" cmpd="sng" algn="ctr">
              <a:solidFill>
                <a:srgbClr val="002060"/>
              </a:solidFill>
              <a:prstDash val="solid"/>
              <a:miter lim="800000"/>
              <a:headEnd type="triangle" w="med" len="med"/>
              <a:tailEnd type="none" w="med" len="med"/>
            </a:ln>
            <a:effectLst/>
          </p:spPr>
          <p:txBody>
            <a:bodyPr lIns="51435" tIns="25718" rIns="51435" bIns="25718"/>
            <a:lstStyle/>
            <a:p>
              <a:pPr algn="ctr">
                <a:defRPr/>
              </a:pPr>
              <a:endParaRPr lang="en-US" sz="1350">
                <a:latin typeface="Times New Roman" pitchFamily="18" charset="0"/>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FFEDB849-EF2D-37F7-661D-BB04FE875B2C}"/>
              </a:ext>
            </a:extLst>
          </p:cNvPr>
          <p:cNvSpPr>
            <a:spLocks noGrp="1"/>
          </p:cNvSpPr>
          <p:nvPr>
            <p:ph type="title"/>
          </p:nvPr>
        </p:nvSpPr>
        <p:spPr>
          <a:xfrm>
            <a:off x="1385647" y="151208"/>
            <a:ext cx="6534726" cy="415529"/>
          </a:xfrm>
        </p:spPr>
        <p:txBody>
          <a:bodyPr/>
          <a:lstStyle/>
          <a:p>
            <a:r>
              <a:rPr lang="en-US" altLang="zh-TW" sz="2100" dirty="0">
                <a:latin typeface="Arial" panose="020B0604020202020204" pitchFamily="34" charset="0"/>
                <a:ea typeface="ＭＳ Ｐゴシック" panose="020B0600070205080204" pitchFamily="34" charset="-128"/>
                <a:cs typeface="Arial" panose="020B0604020202020204" pitchFamily="34" charset="0"/>
              </a:rPr>
              <a:t>Comparing:  Feed-forward vs Recurrent Network</a:t>
            </a:r>
            <a:endParaRPr lang="en-US" altLang="en-US" sz="21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3" name="矩形 3">
            <a:extLst>
              <a:ext uri="{FF2B5EF4-FFF2-40B4-BE49-F238E27FC236}">
                <a16:creationId xmlns:a16="http://schemas.microsoft.com/office/drawing/2014/main" id="{77DFA638-42B6-A7FF-EE45-AE897F3B508F}"/>
              </a:ext>
            </a:extLst>
          </p:cNvPr>
          <p:cNvSpPr/>
          <p:nvPr/>
        </p:nvSpPr>
        <p:spPr>
          <a:xfrm>
            <a:off x="2553891" y="1791891"/>
            <a:ext cx="246459" cy="40481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r>
              <a:rPr lang="en-US" altLang="zh-TW" sz="1350" i="1" dirty="0">
                <a:latin typeface="+mj-lt"/>
              </a:rPr>
              <a:t>x</a:t>
            </a:r>
            <a:endParaRPr lang="zh-TW" altLang="en-US" sz="1350" i="1" baseline="30000" dirty="0">
              <a:latin typeface="+mj-lt"/>
            </a:endParaRPr>
          </a:p>
        </p:txBody>
      </p:sp>
      <p:sp>
        <p:nvSpPr>
          <p:cNvPr id="4" name="矩形 4">
            <a:extLst>
              <a:ext uri="{FF2B5EF4-FFF2-40B4-BE49-F238E27FC236}">
                <a16:creationId xmlns:a16="http://schemas.microsoft.com/office/drawing/2014/main" id="{9C877138-A70A-FD2B-141D-3B0832F33B23}"/>
              </a:ext>
            </a:extLst>
          </p:cNvPr>
          <p:cNvSpPr/>
          <p:nvPr/>
        </p:nvSpPr>
        <p:spPr>
          <a:xfrm>
            <a:off x="2927747" y="1791891"/>
            <a:ext cx="241697" cy="404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chemeClr val="tx1"/>
                </a:solidFill>
                <a:latin typeface="+mj-lt"/>
              </a:rPr>
              <a:t>f</a:t>
            </a:r>
            <a:r>
              <a:rPr lang="en-US" altLang="zh-TW" sz="1350" i="1" baseline="-25000" dirty="0">
                <a:solidFill>
                  <a:schemeClr val="tx1"/>
                </a:solidFill>
                <a:latin typeface="+mj-lt"/>
              </a:rPr>
              <a:t>1</a:t>
            </a:r>
            <a:endParaRPr lang="zh-TW" altLang="en-US" sz="1350" i="1" baseline="-25000" dirty="0">
              <a:solidFill>
                <a:schemeClr val="tx1"/>
              </a:solidFill>
              <a:latin typeface="+mj-lt"/>
            </a:endParaRPr>
          </a:p>
        </p:txBody>
      </p:sp>
      <p:sp>
        <p:nvSpPr>
          <p:cNvPr id="5" name="矩形 5">
            <a:extLst>
              <a:ext uri="{FF2B5EF4-FFF2-40B4-BE49-F238E27FC236}">
                <a16:creationId xmlns:a16="http://schemas.microsoft.com/office/drawing/2014/main" id="{9C9FCEC7-586C-C37D-03BA-25116ABFF98C}"/>
              </a:ext>
            </a:extLst>
          </p:cNvPr>
          <p:cNvSpPr/>
          <p:nvPr/>
        </p:nvSpPr>
        <p:spPr>
          <a:xfrm>
            <a:off x="3295650" y="1791891"/>
            <a:ext cx="246460" cy="4048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125" i="1" dirty="0">
                <a:solidFill>
                  <a:srgbClr val="000000"/>
                </a:solidFill>
                <a:latin typeface="+mj-lt"/>
              </a:rPr>
              <a:t>a</a:t>
            </a:r>
            <a:r>
              <a:rPr lang="en-US" altLang="zh-TW" sz="1125" i="1" baseline="30000" dirty="0">
                <a:solidFill>
                  <a:srgbClr val="000000"/>
                </a:solidFill>
                <a:latin typeface="+mj-lt"/>
              </a:rPr>
              <a:t>1</a:t>
            </a:r>
            <a:endParaRPr lang="zh-TW" altLang="en-US" sz="1125" i="1" baseline="30000" dirty="0">
              <a:solidFill>
                <a:srgbClr val="000000"/>
              </a:solidFill>
              <a:latin typeface="+mj-lt"/>
            </a:endParaRPr>
          </a:p>
        </p:txBody>
      </p:sp>
      <p:sp>
        <p:nvSpPr>
          <p:cNvPr id="6" name="矩形 6">
            <a:extLst>
              <a:ext uri="{FF2B5EF4-FFF2-40B4-BE49-F238E27FC236}">
                <a16:creationId xmlns:a16="http://schemas.microsoft.com/office/drawing/2014/main" id="{4F79A478-A4A0-9DCE-C148-49CF653C8507}"/>
              </a:ext>
            </a:extLst>
          </p:cNvPr>
          <p:cNvSpPr/>
          <p:nvPr/>
        </p:nvSpPr>
        <p:spPr>
          <a:xfrm>
            <a:off x="3668316" y="1791891"/>
            <a:ext cx="241697" cy="404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f</a:t>
            </a:r>
            <a:r>
              <a:rPr lang="en-US" altLang="zh-TW" sz="1350" i="1" baseline="-25000" dirty="0">
                <a:solidFill>
                  <a:srgbClr val="000000"/>
                </a:solidFill>
                <a:latin typeface="+mj-lt"/>
              </a:rPr>
              <a:t>2</a:t>
            </a:r>
            <a:endParaRPr lang="zh-TW" altLang="en-US" sz="1350" i="1" baseline="-25000" dirty="0">
              <a:solidFill>
                <a:srgbClr val="000000"/>
              </a:solidFill>
              <a:latin typeface="+mj-lt"/>
            </a:endParaRPr>
          </a:p>
        </p:txBody>
      </p:sp>
      <p:sp>
        <p:nvSpPr>
          <p:cNvPr id="7" name="矩形 7">
            <a:extLst>
              <a:ext uri="{FF2B5EF4-FFF2-40B4-BE49-F238E27FC236}">
                <a16:creationId xmlns:a16="http://schemas.microsoft.com/office/drawing/2014/main" id="{1F6839D0-CF4D-0062-7465-E9A340C75810}"/>
              </a:ext>
            </a:extLst>
          </p:cNvPr>
          <p:cNvSpPr/>
          <p:nvPr/>
        </p:nvSpPr>
        <p:spPr>
          <a:xfrm>
            <a:off x="4037410" y="1791891"/>
            <a:ext cx="246459" cy="4048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125" i="1" dirty="0">
                <a:solidFill>
                  <a:srgbClr val="000000"/>
                </a:solidFill>
                <a:latin typeface="+mj-lt"/>
              </a:rPr>
              <a:t>a</a:t>
            </a:r>
            <a:r>
              <a:rPr lang="en-US" altLang="zh-TW" sz="1125" i="1" baseline="30000" dirty="0">
                <a:solidFill>
                  <a:srgbClr val="000000"/>
                </a:solidFill>
                <a:latin typeface="+mj-lt"/>
              </a:rPr>
              <a:t>2</a:t>
            </a:r>
            <a:endParaRPr lang="zh-TW" altLang="en-US" sz="1125" i="1" baseline="30000" dirty="0">
              <a:solidFill>
                <a:srgbClr val="000000"/>
              </a:solidFill>
              <a:latin typeface="+mj-lt"/>
            </a:endParaRPr>
          </a:p>
        </p:txBody>
      </p:sp>
      <p:sp>
        <p:nvSpPr>
          <p:cNvPr id="8" name="矩形 8">
            <a:extLst>
              <a:ext uri="{FF2B5EF4-FFF2-40B4-BE49-F238E27FC236}">
                <a16:creationId xmlns:a16="http://schemas.microsoft.com/office/drawing/2014/main" id="{6991DC07-BDDB-EFB3-BF6E-C3DFB92C17F9}"/>
              </a:ext>
            </a:extLst>
          </p:cNvPr>
          <p:cNvSpPr/>
          <p:nvPr/>
        </p:nvSpPr>
        <p:spPr>
          <a:xfrm>
            <a:off x="4410076" y="1791891"/>
            <a:ext cx="241697" cy="404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f</a:t>
            </a:r>
            <a:r>
              <a:rPr lang="en-US" altLang="zh-TW" sz="1350" i="1" baseline="-25000" dirty="0">
                <a:solidFill>
                  <a:srgbClr val="000000"/>
                </a:solidFill>
                <a:latin typeface="+mj-lt"/>
              </a:rPr>
              <a:t>3</a:t>
            </a:r>
            <a:endParaRPr lang="zh-TW" altLang="en-US" sz="1350" i="1" baseline="-25000" dirty="0">
              <a:solidFill>
                <a:srgbClr val="000000"/>
              </a:solidFill>
              <a:latin typeface="+mj-lt"/>
            </a:endParaRPr>
          </a:p>
        </p:txBody>
      </p:sp>
      <p:sp>
        <p:nvSpPr>
          <p:cNvPr id="9" name="矩形 9">
            <a:extLst>
              <a:ext uri="{FF2B5EF4-FFF2-40B4-BE49-F238E27FC236}">
                <a16:creationId xmlns:a16="http://schemas.microsoft.com/office/drawing/2014/main" id="{36A6397B-19E1-F028-3B39-56C6FF04E4FE}"/>
              </a:ext>
            </a:extLst>
          </p:cNvPr>
          <p:cNvSpPr/>
          <p:nvPr/>
        </p:nvSpPr>
        <p:spPr>
          <a:xfrm>
            <a:off x="4777979" y="1791891"/>
            <a:ext cx="246459" cy="4048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125" i="1" dirty="0">
                <a:solidFill>
                  <a:srgbClr val="000000"/>
                </a:solidFill>
                <a:latin typeface="+mj-lt"/>
              </a:rPr>
              <a:t>a</a:t>
            </a:r>
            <a:r>
              <a:rPr lang="en-US" altLang="zh-TW" sz="1125" i="1" baseline="30000" dirty="0">
                <a:solidFill>
                  <a:srgbClr val="000000"/>
                </a:solidFill>
                <a:latin typeface="+mj-lt"/>
              </a:rPr>
              <a:t>3</a:t>
            </a:r>
            <a:endParaRPr lang="zh-TW" altLang="en-US" sz="1125" i="1" baseline="30000" dirty="0">
              <a:solidFill>
                <a:srgbClr val="000000"/>
              </a:solidFill>
              <a:latin typeface="+mj-lt"/>
            </a:endParaRPr>
          </a:p>
        </p:txBody>
      </p:sp>
      <p:sp>
        <p:nvSpPr>
          <p:cNvPr id="10" name="矩形 10">
            <a:extLst>
              <a:ext uri="{FF2B5EF4-FFF2-40B4-BE49-F238E27FC236}">
                <a16:creationId xmlns:a16="http://schemas.microsoft.com/office/drawing/2014/main" id="{928366D5-9F02-32DD-A5A5-57485B8E1496}"/>
              </a:ext>
            </a:extLst>
          </p:cNvPr>
          <p:cNvSpPr/>
          <p:nvPr/>
        </p:nvSpPr>
        <p:spPr>
          <a:xfrm>
            <a:off x="5151835" y="1791891"/>
            <a:ext cx="241697" cy="404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f</a:t>
            </a:r>
            <a:r>
              <a:rPr lang="en-US" altLang="zh-TW" sz="1350" i="1" baseline="-25000" dirty="0">
                <a:solidFill>
                  <a:srgbClr val="000000"/>
                </a:solidFill>
                <a:latin typeface="+mj-lt"/>
              </a:rPr>
              <a:t>4</a:t>
            </a:r>
            <a:endParaRPr lang="zh-TW" altLang="en-US" sz="1350" i="1" baseline="-25000" dirty="0">
              <a:solidFill>
                <a:srgbClr val="000000"/>
              </a:solidFill>
              <a:latin typeface="+mj-lt"/>
            </a:endParaRPr>
          </a:p>
        </p:txBody>
      </p:sp>
      <p:cxnSp>
        <p:nvCxnSpPr>
          <p:cNvPr id="11" name="直線單箭頭接點 11">
            <a:extLst>
              <a:ext uri="{FF2B5EF4-FFF2-40B4-BE49-F238E27FC236}">
                <a16:creationId xmlns:a16="http://schemas.microsoft.com/office/drawing/2014/main" id="{44A397DB-BB78-F850-54D3-7312B80C881D}"/>
              </a:ext>
            </a:extLst>
          </p:cNvPr>
          <p:cNvCxnSpPr/>
          <p:nvPr/>
        </p:nvCxnSpPr>
        <p:spPr>
          <a:xfrm>
            <a:off x="2800351" y="1993106"/>
            <a:ext cx="1273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2">
            <a:extLst>
              <a:ext uri="{FF2B5EF4-FFF2-40B4-BE49-F238E27FC236}">
                <a16:creationId xmlns:a16="http://schemas.microsoft.com/office/drawing/2014/main" id="{310D4597-1D85-1166-8146-25D313EA3D6F}"/>
              </a:ext>
            </a:extLst>
          </p:cNvPr>
          <p:cNvCxnSpPr/>
          <p:nvPr/>
        </p:nvCxnSpPr>
        <p:spPr>
          <a:xfrm>
            <a:off x="3159919" y="1993106"/>
            <a:ext cx="126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a:extLst>
              <a:ext uri="{FF2B5EF4-FFF2-40B4-BE49-F238E27FC236}">
                <a16:creationId xmlns:a16="http://schemas.microsoft.com/office/drawing/2014/main" id="{102035EE-D38E-E32D-15DC-CBA0608BA11F}"/>
              </a:ext>
            </a:extLst>
          </p:cNvPr>
          <p:cNvCxnSpPr/>
          <p:nvPr/>
        </p:nvCxnSpPr>
        <p:spPr>
          <a:xfrm>
            <a:off x="3539728" y="1993106"/>
            <a:ext cx="1273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4">
            <a:extLst>
              <a:ext uri="{FF2B5EF4-FFF2-40B4-BE49-F238E27FC236}">
                <a16:creationId xmlns:a16="http://schemas.microsoft.com/office/drawing/2014/main" id="{F5CD1AF1-71D8-7603-1256-A31E6E43A20F}"/>
              </a:ext>
            </a:extLst>
          </p:cNvPr>
          <p:cNvCxnSpPr/>
          <p:nvPr/>
        </p:nvCxnSpPr>
        <p:spPr>
          <a:xfrm>
            <a:off x="3925491" y="1999060"/>
            <a:ext cx="1273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5">
            <a:extLst>
              <a:ext uri="{FF2B5EF4-FFF2-40B4-BE49-F238E27FC236}">
                <a16:creationId xmlns:a16="http://schemas.microsoft.com/office/drawing/2014/main" id="{7CCCA339-018B-D5DE-596B-545867F8EBF3}"/>
              </a:ext>
            </a:extLst>
          </p:cNvPr>
          <p:cNvCxnSpPr/>
          <p:nvPr/>
        </p:nvCxnSpPr>
        <p:spPr>
          <a:xfrm>
            <a:off x="4285060" y="1999060"/>
            <a:ext cx="126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6">
            <a:extLst>
              <a:ext uri="{FF2B5EF4-FFF2-40B4-BE49-F238E27FC236}">
                <a16:creationId xmlns:a16="http://schemas.microsoft.com/office/drawing/2014/main" id="{14FE7563-C38D-6EEC-6579-CE2AADC9C5CB}"/>
              </a:ext>
            </a:extLst>
          </p:cNvPr>
          <p:cNvCxnSpPr/>
          <p:nvPr/>
        </p:nvCxnSpPr>
        <p:spPr>
          <a:xfrm>
            <a:off x="4643438" y="1999060"/>
            <a:ext cx="1273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7">
            <a:extLst>
              <a:ext uri="{FF2B5EF4-FFF2-40B4-BE49-F238E27FC236}">
                <a16:creationId xmlns:a16="http://schemas.microsoft.com/office/drawing/2014/main" id="{B5D974B4-6465-3131-641A-35640F2EC3F9}"/>
              </a:ext>
            </a:extLst>
          </p:cNvPr>
          <p:cNvCxnSpPr/>
          <p:nvPr/>
        </p:nvCxnSpPr>
        <p:spPr>
          <a:xfrm>
            <a:off x="5029201" y="1999060"/>
            <a:ext cx="1273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8">
            <a:extLst>
              <a:ext uri="{FF2B5EF4-FFF2-40B4-BE49-F238E27FC236}">
                <a16:creationId xmlns:a16="http://schemas.microsoft.com/office/drawing/2014/main" id="{D452CF52-DCEA-7DAE-94A3-5F52CB41F952}"/>
              </a:ext>
            </a:extLst>
          </p:cNvPr>
          <p:cNvSpPr/>
          <p:nvPr/>
        </p:nvSpPr>
        <p:spPr>
          <a:xfrm>
            <a:off x="5538504" y="1795563"/>
            <a:ext cx="241697" cy="4050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altLang="zh-TW" sz="1350" i="1" dirty="0">
                <a:solidFill>
                  <a:srgbClr val="000000"/>
                </a:solidFill>
                <a:latin typeface="+mj-lt"/>
              </a:rPr>
              <a:t>y</a:t>
            </a:r>
            <a:endParaRPr lang="zh-TW" altLang="en-US" sz="1350" i="1" baseline="30000" dirty="0">
              <a:solidFill>
                <a:srgbClr val="000000"/>
              </a:solidFill>
              <a:latin typeface="+mj-lt"/>
            </a:endParaRPr>
          </a:p>
        </p:txBody>
      </p:sp>
      <p:cxnSp>
        <p:nvCxnSpPr>
          <p:cNvPr id="19" name="直線單箭頭接點 19">
            <a:extLst>
              <a:ext uri="{FF2B5EF4-FFF2-40B4-BE49-F238E27FC236}">
                <a16:creationId xmlns:a16="http://schemas.microsoft.com/office/drawing/2014/main" id="{98F30E43-3A34-A74A-60F4-EBB59B6E5D61}"/>
              </a:ext>
            </a:extLst>
          </p:cNvPr>
          <p:cNvCxnSpPr/>
          <p:nvPr/>
        </p:nvCxnSpPr>
        <p:spPr>
          <a:xfrm>
            <a:off x="5393532" y="2001441"/>
            <a:ext cx="126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21">
            <a:extLst>
              <a:ext uri="{FF2B5EF4-FFF2-40B4-BE49-F238E27FC236}">
                <a16:creationId xmlns:a16="http://schemas.microsoft.com/office/drawing/2014/main" id="{7A3F5CC3-AEE7-9637-7AF4-249A86C02A57}"/>
              </a:ext>
            </a:extLst>
          </p:cNvPr>
          <p:cNvSpPr/>
          <p:nvPr/>
        </p:nvSpPr>
        <p:spPr>
          <a:xfrm>
            <a:off x="2937272" y="3307556"/>
            <a:ext cx="247650" cy="406004"/>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r>
              <a:rPr lang="en-US" altLang="zh-TW" sz="1125" i="1" dirty="0">
                <a:latin typeface="+mj-lt"/>
              </a:rPr>
              <a:t>x</a:t>
            </a:r>
            <a:r>
              <a:rPr lang="en-US" altLang="zh-TW" sz="1125" i="1" baseline="30000" dirty="0">
                <a:latin typeface="+mj-lt"/>
              </a:rPr>
              <a:t>1</a:t>
            </a:r>
            <a:endParaRPr lang="zh-TW" altLang="en-US" sz="1125" i="1" baseline="30000" dirty="0">
              <a:latin typeface="+mj-lt"/>
            </a:endParaRPr>
          </a:p>
        </p:txBody>
      </p:sp>
      <p:sp>
        <p:nvSpPr>
          <p:cNvPr id="21" name="矩形 22">
            <a:extLst>
              <a:ext uri="{FF2B5EF4-FFF2-40B4-BE49-F238E27FC236}">
                <a16:creationId xmlns:a16="http://schemas.microsoft.com/office/drawing/2014/main" id="{8FC6682C-45A7-82CB-058D-A11BCEFEFD5D}"/>
              </a:ext>
            </a:extLst>
          </p:cNvPr>
          <p:cNvSpPr/>
          <p:nvPr/>
        </p:nvSpPr>
        <p:spPr>
          <a:xfrm>
            <a:off x="2553891" y="2777728"/>
            <a:ext cx="255984" cy="403622"/>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r>
              <a:rPr lang="en-US" altLang="zh-TW" sz="1125" i="1" dirty="0">
                <a:latin typeface="+mj-lt"/>
              </a:rPr>
              <a:t>h</a:t>
            </a:r>
            <a:r>
              <a:rPr lang="en-US" altLang="zh-TW" sz="1125" i="1" baseline="30000" dirty="0">
                <a:latin typeface="+mj-lt"/>
              </a:rPr>
              <a:t>0</a:t>
            </a:r>
            <a:endParaRPr lang="zh-TW" altLang="en-US" sz="1125" i="1" baseline="30000" dirty="0">
              <a:latin typeface="+mj-lt"/>
            </a:endParaRPr>
          </a:p>
        </p:txBody>
      </p:sp>
      <p:sp>
        <p:nvSpPr>
          <p:cNvPr id="22" name="矩形 23">
            <a:extLst>
              <a:ext uri="{FF2B5EF4-FFF2-40B4-BE49-F238E27FC236}">
                <a16:creationId xmlns:a16="http://schemas.microsoft.com/office/drawing/2014/main" id="{A4C904CE-6B0D-ACF4-FDD1-9FCE01F87B88}"/>
              </a:ext>
            </a:extLst>
          </p:cNvPr>
          <p:cNvSpPr/>
          <p:nvPr/>
        </p:nvSpPr>
        <p:spPr>
          <a:xfrm>
            <a:off x="2936082" y="2777728"/>
            <a:ext cx="241697" cy="403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f</a:t>
            </a:r>
            <a:endParaRPr lang="zh-TW" altLang="en-US" sz="1350" i="1" dirty="0">
              <a:solidFill>
                <a:srgbClr val="000000"/>
              </a:solidFill>
              <a:latin typeface="+mj-lt"/>
            </a:endParaRPr>
          </a:p>
        </p:txBody>
      </p:sp>
      <p:sp>
        <p:nvSpPr>
          <p:cNvPr id="23" name="矩形 24">
            <a:extLst>
              <a:ext uri="{FF2B5EF4-FFF2-40B4-BE49-F238E27FC236}">
                <a16:creationId xmlns:a16="http://schemas.microsoft.com/office/drawing/2014/main" id="{7FB97EEB-B52D-3564-85F7-4C36CFAE8416}"/>
              </a:ext>
            </a:extLst>
          </p:cNvPr>
          <p:cNvSpPr/>
          <p:nvPr/>
        </p:nvSpPr>
        <p:spPr>
          <a:xfrm>
            <a:off x="3280173" y="2777728"/>
            <a:ext cx="254794" cy="40362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125" i="1" dirty="0">
                <a:solidFill>
                  <a:srgbClr val="000000"/>
                </a:solidFill>
                <a:latin typeface="+mj-lt"/>
              </a:rPr>
              <a:t>h</a:t>
            </a:r>
            <a:r>
              <a:rPr lang="en-US" altLang="zh-TW" sz="1125" i="1" baseline="30000" dirty="0">
                <a:solidFill>
                  <a:srgbClr val="000000"/>
                </a:solidFill>
                <a:latin typeface="+mj-lt"/>
              </a:rPr>
              <a:t>1</a:t>
            </a:r>
            <a:endParaRPr lang="zh-TW" altLang="en-US" sz="1125" i="1" baseline="30000" dirty="0">
              <a:solidFill>
                <a:srgbClr val="000000"/>
              </a:solidFill>
              <a:latin typeface="+mj-lt"/>
            </a:endParaRPr>
          </a:p>
        </p:txBody>
      </p:sp>
      <p:sp>
        <p:nvSpPr>
          <p:cNvPr id="24" name="矩形 25">
            <a:extLst>
              <a:ext uri="{FF2B5EF4-FFF2-40B4-BE49-F238E27FC236}">
                <a16:creationId xmlns:a16="http://schemas.microsoft.com/office/drawing/2014/main" id="{A7D2D70C-325B-0A07-9198-9F5ED06E9671}"/>
              </a:ext>
            </a:extLst>
          </p:cNvPr>
          <p:cNvSpPr/>
          <p:nvPr/>
        </p:nvSpPr>
        <p:spPr>
          <a:xfrm>
            <a:off x="3673079" y="3307556"/>
            <a:ext cx="246459" cy="406004"/>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r>
              <a:rPr lang="en-US" altLang="zh-TW" sz="1125" i="1" dirty="0">
                <a:latin typeface="+mj-lt"/>
              </a:rPr>
              <a:t>x</a:t>
            </a:r>
            <a:r>
              <a:rPr lang="en-US" altLang="zh-TW" sz="1125" i="1" baseline="30000" dirty="0">
                <a:latin typeface="+mj-lt"/>
              </a:rPr>
              <a:t>2</a:t>
            </a:r>
            <a:endParaRPr lang="zh-TW" altLang="en-US" sz="1125" i="1" baseline="30000" dirty="0">
              <a:latin typeface="+mj-lt"/>
            </a:endParaRPr>
          </a:p>
        </p:txBody>
      </p:sp>
      <p:sp>
        <p:nvSpPr>
          <p:cNvPr id="25" name="矩形 26">
            <a:extLst>
              <a:ext uri="{FF2B5EF4-FFF2-40B4-BE49-F238E27FC236}">
                <a16:creationId xmlns:a16="http://schemas.microsoft.com/office/drawing/2014/main" id="{0F1903C7-7E92-D571-F48A-2AC13291EECB}"/>
              </a:ext>
            </a:extLst>
          </p:cNvPr>
          <p:cNvSpPr/>
          <p:nvPr/>
        </p:nvSpPr>
        <p:spPr>
          <a:xfrm>
            <a:off x="3677841" y="2777728"/>
            <a:ext cx="241697" cy="403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f</a:t>
            </a:r>
            <a:endParaRPr lang="zh-TW" altLang="en-US" sz="1350" i="1" dirty="0">
              <a:solidFill>
                <a:srgbClr val="000000"/>
              </a:solidFill>
              <a:latin typeface="+mj-lt"/>
            </a:endParaRPr>
          </a:p>
        </p:txBody>
      </p:sp>
      <p:sp>
        <p:nvSpPr>
          <p:cNvPr id="26" name="矩形 27">
            <a:extLst>
              <a:ext uri="{FF2B5EF4-FFF2-40B4-BE49-F238E27FC236}">
                <a16:creationId xmlns:a16="http://schemas.microsoft.com/office/drawing/2014/main" id="{2CE8EA5F-D274-3822-6486-6C8FFBA62FA4}"/>
              </a:ext>
            </a:extLst>
          </p:cNvPr>
          <p:cNvSpPr/>
          <p:nvPr/>
        </p:nvSpPr>
        <p:spPr>
          <a:xfrm>
            <a:off x="4418410" y="3294460"/>
            <a:ext cx="246459" cy="40481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r>
              <a:rPr lang="en-US" altLang="zh-TW" sz="1125" i="1" dirty="0">
                <a:latin typeface="+mj-lt"/>
              </a:rPr>
              <a:t>x</a:t>
            </a:r>
            <a:r>
              <a:rPr lang="en-US" altLang="zh-TW" sz="1125" i="1" baseline="30000" dirty="0">
                <a:latin typeface="+mj-lt"/>
              </a:rPr>
              <a:t>3</a:t>
            </a:r>
            <a:endParaRPr lang="zh-TW" altLang="en-US" sz="1125" i="1" baseline="30000" dirty="0">
              <a:latin typeface="+mj-lt"/>
            </a:endParaRPr>
          </a:p>
        </p:txBody>
      </p:sp>
      <p:sp>
        <p:nvSpPr>
          <p:cNvPr id="27" name="矩形 28">
            <a:extLst>
              <a:ext uri="{FF2B5EF4-FFF2-40B4-BE49-F238E27FC236}">
                <a16:creationId xmlns:a16="http://schemas.microsoft.com/office/drawing/2014/main" id="{C59ECBBC-B7ED-547B-B105-BE8E3B0EE1B9}"/>
              </a:ext>
            </a:extLst>
          </p:cNvPr>
          <p:cNvSpPr/>
          <p:nvPr/>
        </p:nvSpPr>
        <p:spPr>
          <a:xfrm>
            <a:off x="4045744" y="2777728"/>
            <a:ext cx="254794" cy="40362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125" i="1" dirty="0">
                <a:solidFill>
                  <a:srgbClr val="000000"/>
                </a:solidFill>
                <a:latin typeface="+mj-lt"/>
              </a:rPr>
              <a:t>h</a:t>
            </a:r>
            <a:r>
              <a:rPr lang="en-US" altLang="zh-TW" sz="1125" i="1" baseline="30000" dirty="0">
                <a:solidFill>
                  <a:srgbClr val="000000"/>
                </a:solidFill>
                <a:latin typeface="+mj-lt"/>
              </a:rPr>
              <a:t>2</a:t>
            </a:r>
            <a:endParaRPr lang="zh-TW" altLang="en-US" sz="1125" i="1" baseline="30000" dirty="0">
              <a:solidFill>
                <a:srgbClr val="000000"/>
              </a:solidFill>
              <a:latin typeface="+mj-lt"/>
            </a:endParaRPr>
          </a:p>
        </p:txBody>
      </p:sp>
      <p:sp>
        <p:nvSpPr>
          <p:cNvPr id="28" name="矩形 29">
            <a:extLst>
              <a:ext uri="{FF2B5EF4-FFF2-40B4-BE49-F238E27FC236}">
                <a16:creationId xmlns:a16="http://schemas.microsoft.com/office/drawing/2014/main" id="{9C21E8DC-1B55-DE43-34BB-DAC30D11728F}"/>
              </a:ext>
            </a:extLst>
          </p:cNvPr>
          <p:cNvSpPr/>
          <p:nvPr/>
        </p:nvSpPr>
        <p:spPr>
          <a:xfrm>
            <a:off x="4419601" y="2777728"/>
            <a:ext cx="241697" cy="403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f</a:t>
            </a:r>
            <a:endParaRPr lang="zh-TW" altLang="en-US" sz="1350" i="1" dirty="0">
              <a:solidFill>
                <a:srgbClr val="000000"/>
              </a:solidFill>
              <a:latin typeface="+mj-lt"/>
            </a:endParaRPr>
          </a:p>
        </p:txBody>
      </p:sp>
      <p:sp>
        <p:nvSpPr>
          <p:cNvPr id="29" name="矩形 30">
            <a:extLst>
              <a:ext uri="{FF2B5EF4-FFF2-40B4-BE49-F238E27FC236}">
                <a16:creationId xmlns:a16="http://schemas.microsoft.com/office/drawing/2014/main" id="{D4E5795C-F83D-6B75-418C-BBA109D6FCA6}"/>
              </a:ext>
            </a:extLst>
          </p:cNvPr>
          <p:cNvSpPr/>
          <p:nvPr/>
        </p:nvSpPr>
        <p:spPr>
          <a:xfrm>
            <a:off x="5156597" y="3294460"/>
            <a:ext cx="246459" cy="40481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r>
              <a:rPr lang="en-US" altLang="zh-TW" sz="1125" i="1" dirty="0">
                <a:latin typeface="+mj-lt"/>
              </a:rPr>
              <a:t>x</a:t>
            </a:r>
            <a:r>
              <a:rPr lang="en-US" altLang="zh-TW" sz="1125" i="1" baseline="30000" dirty="0">
                <a:latin typeface="+mj-lt"/>
              </a:rPr>
              <a:t>4</a:t>
            </a:r>
            <a:endParaRPr lang="zh-TW" altLang="en-US" sz="1125" i="1" baseline="30000" dirty="0">
              <a:latin typeface="+mj-lt"/>
            </a:endParaRPr>
          </a:p>
        </p:txBody>
      </p:sp>
      <p:sp>
        <p:nvSpPr>
          <p:cNvPr id="30" name="矩形 31">
            <a:extLst>
              <a:ext uri="{FF2B5EF4-FFF2-40B4-BE49-F238E27FC236}">
                <a16:creationId xmlns:a16="http://schemas.microsoft.com/office/drawing/2014/main" id="{4D847184-71FD-D3DB-428F-89FE70966C2C}"/>
              </a:ext>
            </a:extLst>
          </p:cNvPr>
          <p:cNvSpPr/>
          <p:nvPr/>
        </p:nvSpPr>
        <p:spPr>
          <a:xfrm>
            <a:off x="4770835" y="2777728"/>
            <a:ext cx="263128" cy="40362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altLang="zh-TW" sz="1350" i="1" dirty="0">
                <a:solidFill>
                  <a:srgbClr val="000000"/>
                </a:solidFill>
                <a:latin typeface="+mj-lt"/>
              </a:rPr>
              <a:t>h</a:t>
            </a:r>
            <a:r>
              <a:rPr lang="en-US" altLang="zh-TW" sz="1350" i="1" baseline="30000" dirty="0">
                <a:solidFill>
                  <a:srgbClr val="000000"/>
                </a:solidFill>
                <a:latin typeface="+mj-lt"/>
              </a:rPr>
              <a:t>3</a:t>
            </a:r>
            <a:endParaRPr lang="zh-TW" altLang="en-US" sz="1350" i="1" baseline="30000" dirty="0">
              <a:solidFill>
                <a:srgbClr val="000000"/>
              </a:solidFill>
              <a:latin typeface="+mj-lt"/>
            </a:endParaRPr>
          </a:p>
        </p:txBody>
      </p:sp>
      <p:sp>
        <p:nvSpPr>
          <p:cNvPr id="31" name="矩形 32">
            <a:extLst>
              <a:ext uri="{FF2B5EF4-FFF2-40B4-BE49-F238E27FC236}">
                <a16:creationId xmlns:a16="http://schemas.microsoft.com/office/drawing/2014/main" id="{C2EA09D2-3E72-F7EA-70E2-A03F4DD8DFCF}"/>
              </a:ext>
            </a:extLst>
          </p:cNvPr>
          <p:cNvSpPr/>
          <p:nvPr/>
        </p:nvSpPr>
        <p:spPr>
          <a:xfrm>
            <a:off x="5160169" y="2777728"/>
            <a:ext cx="241697" cy="403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f</a:t>
            </a:r>
            <a:endParaRPr lang="zh-TW" altLang="en-US" sz="1350" i="1" dirty="0">
              <a:solidFill>
                <a:srgbClr val="000000"/>
              </a:solidFill>
              <a:latin typeface="+mj-lt"/>
            </a:endParaRPr>
          </a:p>
        </p:txBody>
      </p:sp>
      <p:sp>
        <p:nvSpPr>
          <p:cNvPr id="32" name="矩形 33">
            <a:extLst>
              <a:ext uri="{FF2B5EF4-FFF2-40B4-BE49-F238E27FC236}">
                <a16:creationId xmlns:a16="http://schemas.microsoft.com/office/drawing/2014/main" id="{40C3CAEF-ABE2-B3E7-43AB-043DEECDDE15}"/>
              </a:ext>
            </a:extLst>
          </p:cNvPr>
          <p:cNvSpPr/>
          <p:nvPr/>
        </p:nvSpPr>
        <p:spPr>
          <a:xfrm>
            <a:off x="5656660" y="2777728"/>
            <a:ext cx="241697" cy="403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TW" sz="1350" i="1" dirty="0">
                <a:solidFill>
                  <a:srgbClr val="000000"/>
                </a:solidFill>
                <a:latin typeface="+mj-lt"/>
              </a:rPr>
              <a:t>g</a:t>
            </a:r>
            <a:endParaRPr lang="zh-TW" altLang="en-US" sz="1350" i="1" dirty="0">
              <a:solidFill>
                <a:srgbClr val="000000"/>
              </a:solidFill>
              <a:latin typeface="+mj-lt"/>
            </a:endParaRPr>
          </a:p>
        </p:txBody>
      </p:sp>
      <p:cxnSp>
        <p:nvCxnSpPr>
          <p:cNvPr id="33" name="直線單箭頭接點 34">
            <a:extLst>
              <a:ext uri="{FF2B5EF4-FFF2-40B4-BE49-F238E27FC236}">
                <a16:creationId xmlns:a16="http://schemas.microsoft.com/office/drawing/2014/main" id="{0B1299AF-0845-84E9-4A26-0AC80CC3CD95}"/>
              </a:ext>
            </a:extLst>
          </p:cNvPr>
          <p:cNvCxnSpPr/>
          <p:nvPr/>
        </p:nvCxnSpPr>
        <p:spPr>
          <a:xfrm>
            <a:off x="2809876" y="2977754"/>
            <a:ext cx="126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5">
            <a:extLst>
              <a:ext uri="{FF2B5EF4-FFF2-40B4-BE49-F238E27FC236}">
                <a16:creationId xmlns:a16="http://schemas.microsoft.com/office/drawing/2014/main" id="{A3B80E6C-FC2A-4599-9C33-F85112851B1B}"/>
              </a:ext>
            </a:extLst>
          </p:cNvPr>
          <p:cNvCxnSpPr/>
          <p:nvPr/>
        </p:nvCxnSpPr>
        <p:spPr>
          <a:xfrm>
            <a:off x="3168253" y="2977754"/>
            <a:ext cx="1273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6">
            <a:extLst>
              <a:ext uri="{FF2B5EF4-FFF2-40B4-BE49-F238E27FC236}">
                <a16:creationId xmlns:a16="http://schemas.microsoft.com/office/drawing/2014/main" id="{16477811-FE25-26EC-A5DD-4C2568A1F131}"/>
              </a:ext>
            </a:extLst>
          </p:cNvPr>
          <p:cNvCxnSpPr/>
          <p:nvPr/>
        </p:nvCxnSpPr>
        <p:spPr>
          <a:xfrm>
            <a:off x="3549254" y="2977754"/>
            <a:ext cx="126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7">
            <a:extLst>
              <a:ext uri="{FF2B5EF4-FFF2-40B4-BE49-F238E27FC236}">
                <a16:creationId xmlns:a16="http://schemas.microsoft.com/office/drawing/2014/main" id="{0B5F3151-1744-B884-3F3B-D6D5EAA193B6}"/>
              </a:ext>
            </a:extLst>
          </p:cNvPr>
          <p:cNvCxnSpPr/>
          <p:nvPr/>
        </p:nvCxnSpPr>
        <p:spPr>
          <a:xfrm>
            <a:off x="3935017" y="2983706"/>
            <a:ext cx="126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8">
            <a:extLst>
              <a:ext uri="{FF2B5EF4-FFF2-40B4-BE49-F238E27FC236}">
                <a16:creationId xmlns:a16="http://schemas.microsoft.com/office/drawing/2014/main" id="{5A04645B-6A3E-4F31-199E-E8FD345C7BDA}"/>
              </a:ext>
            </a:extLst>
          </p:cNvPr>
          <p:cNvCxnSpPr/>
          <p:nvPr/>
        </p:nvCxnSpPr>
        <p:spPr>
          <a:xfrm>
            <a:off x="4293394" y="2983706"/>
            <a:ext cx="1273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9">
            <a:extLst>
              <a:ext uri="{FF2B5EF4-FFF2-40B4-BE49-F238E27FC236}">
                <a16:creationId xmlns:a16="http://schemas.microsoft.com/office/drawing/2014/main" id="{74335CBA-AAA7-1EB3-D68D-7EA6FDEE7EAB}"/>
              </a:ext>
            </a:extLst>
          </p:cNvPr>
          <p:cNvCxnSpPr/>
          <p:nvPr/>
        </p:nvCxnSpPr>
        <p:spPr>
          <a:xfrm>
            <a:off x="4652963" y="2983706"/>
            <a:ext cx="126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40">
            <a:extLst>
              <a:ext uri="{FF2B5EF4-FFF2-40B4-BE49-F238E27FC236}">
                <a16:creationId xmlns:a16="http://schemas.microsoft.com/office/drawing/2014/main" id="{AAA83B8B-1814-D92A-27C7-5354A3AD3CE1}"/>
              </a:ext>
            </a:extLst>
          </p:cNvPr>
          <p:cNvCxnSpPr/>
          <p:nvPr/>
        </p:nvCxnSpPr>
        <p:spPr>
          <a:xfrm>
            <a:off x="5038726" y="2983706"/>
            <a:ext cx="126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41">
            <a:extLst>
              <a:ext uri="{FF2B5EF4-FFF2-40B4-BE49-F238E27FC236}">
                <a16:creationId xmlns:a16="http://schemas.microsoft.com/office/drawing/2014/main" id="{C8719F6A-2784-1B4E-453B-D32E2C9D7A1E}"/>
              </a:ext>
            </a:extLst>
          </p:cNvPr>
          <p:cNvCxnSpPr>
            <a:cxnSpLocks/>
          </p:cNvCxnSpPr>
          <p:nvPr/>
        </p:nvCxnSpPr>
        <p:spPr>
          <a:xfrm rot="16200000">
            <a:off x="2995018" y="3245049"/>
            <a:ext cx="1273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2">
            <a:extLst>
              <a:ext uri="{FF2B5EF4-FFF2-40B4-BE49-F238E27FC236}">
                <a16:creationId xmlns:a16="http://schemas.microsoft.com/office/drawing/2014/main" id="{61C38B57-50F1-6150-6240-4C675C8EA058}"/>
              </a:ext>
            </a:extLst>
          </p:cNvPr>
          <p:cNvCxnSpPr>
            <a:cxnSpLocks/>
          </p:cNvCxnSpPr>
          <p:nvPr/>
        </p:nvCxnSpPr>
        <p:spPr>
          <a:xfrm rot="16200000">
            <a:off x="3740944" y="3250407"/>
            <a:ext cx="1262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3">
            <a:extLst>
              <a:ext uri="{FF2B5EF4-FFF2-40B4-BE49-F238E27FC236}">
                <a16:creationId xmlns:a16="http://schemas.microsoft.com/office/drawing/2014/main" id="{17C52EEA-2C2E-8736-6943-8C3F22DDD7C6}"/>
              </a:ext>
            </a:extLst>
          </p:cNvPr>
          <p:cNvCxnSpPr>
            <a:cxnSpLocks/>
          </p:cNvCxnSpPr>
          <p:nvPr/>
        </p:nvCxnSpPr>
        <p:spPr>
          <a:xfrm rot="16200000">
            <a:off x="4483299" y="3245049"/>
            <a:ext cx="1273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4">
            <a:extLst>
              <a:ext uri="{FF2B5EF4-FFF2-40B4-BE49-F238E27FC236}">
                <a16:creationId xmlns:a16="http://schemas.microsoft.com/office/drawing/2014/main" id="{FDC57E13-11EE-92EE-4A01-4C128AFF4B3B}"/>
              </a:ext>
            </a:extLst>
          </p:cNvPr>
          <p:cNvCxnSpPr>
            <a:cxnSpLocks/>
          </p:cNvCxnSpPr>
          <p:nvPr/>
        </p:nvCxnSpPr>
        <p:spPr>
          <a:xfrm rot="16200000">
            <a:off x="5228630" y="3243858"/>
            <a:ext cx="1273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5">
            <a:extLst>
              <a:ext uri="{FF2B5EF4-FFF2-40B4-BE49-F238E27FC236}">
                <a16:creationId xmlns:a16="http://schemas.microsoft.com/office/drawing/2014/main" id="{6992F2BB-F3DA-2B48-27E5-FC40E2E02880}"/>
              </a:ext>
            </a:extLst>
          </p:cNvPr>
          <p:cNvCxnSpPr>
            <a:cxnSpLocks/>
          </p:cNvCxnSpPr>
          <p:nvPr/>
        </p:nvCxnSpPr>
        <p:spPr>
          <a:xfrm flipV="1">
            <a:off x="5397104" y="2983706"/>
            <a:ext cx="2595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6">
            <a:extLst>
              <a:ext uri="{FF2B5EF4-FFF2-40B4-BE49-F238E27FC236}">
                <a16:creationId xmlns:a16="http://schemas.microsoft.com/office/drawing/2014/main" id="{E3896D6A-E227-81DE-3581-588567078512}"/>
              </a:ext>
            </a:extLst>
          </p:cNvPr>
          <p:cNvCxnSpPr>
            <a:cxnSpLocks/>
          </p:cNvCxnSpPr>
          <p:nvPr/>
        </p:nvCxnSpPr>
        <p:spPr>
          <a:xfrm flipV="1">
            <a:off x="5916217" y="2977754"/>
            <a:ext cx="2595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7">
            <a:extLst>
              <a:ext uri="{FF2B5EF4-FFF2-40B4-BE49-F238E27FC236}">
                <a16:creationId xmlns:a16="http://schemas.microsoft.com/office/drawing/2014/main" id="{1753E484-F130-1AC9-FCC7-D4C504550336}"/>
              </a:ext>
            </a:extLst>
          </p:cNvPr>
          <p:cNvSpPr/>
          <p:nvPr/>
        </p:nvSpPr>
        <p:spPr>
          <a:xfrm>
            <a:off x="6176163" y="2780612"/>
            <a:ext cx="241697" cy="4050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altLang="zh-TW" sz="1125" i="1" dirty="0">
                <a:solidFill>
                  <a:srgbClr val="000000"/>
                </a:solidFill>
                <a:latin typeface="+mj-lt"/>
              </a:rPr>
              <a:t>y</a:t>
            </a:r>
            <a:r>
              <a:rPr lang="en-US" altLang="zh-TW" sz="1125" i="1" baseline="30000" dirty="0">
                <a:solidFill>
                  <a:srgbClr val="000000"/>
                </a:solidFill>
                <a:latin typeface="+mj-lt"/>
              </a:rPr>
              <a:t>4</a:t>
            </a:r>
            <a:endParaRPr lang="zh-TW" altLang="en-US" sz="1125" i="1" baseline="30000" dirty="0">
              <a:solidFill>
                <a:srgbClr val="000000"/>
              </a:solidFill>
              <a:latin typeface="+mj-lt"/>
            </a:endParaRPr>
          </a:p>
        </p:txBody>
      </p:sp>
      <p:sp>
        <p:nvSpPr>
          <p:cNvPr id="47" name="文字方塊 49">
            <a:extLst>
              <a:ext uri="{FF2B5EF4-FFF2-40B4-BE49-F238E27FC236}">
                <a16:creationId xmlns:a16="http://schemas.microsoft.com/office/drawing/2014/main" id="{B672E308-1A0D-028F-F970-D4EA634E851E}"/>
              </a:ext>
            </a:extLst>
          </p:cNvPr>
          <p:cNvSpPr txBox="1">
            <a:spLocks noChangeArrowheads="1"/>
          </p:cNvSpPr>
          <p:nvPr/>
        </p:nvSpPr>
        <p:spPr bwMode="auto">
          <a:xfrm>
            <a:off x="5403056" y="2296716"/>
            <a:ext cx="719138" cy="265457"/>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1125" i="1" dirty="0">
                <a:solidFill>
                  <a:schemeClr val="dk1"/>
                </a:solidFill>
                <a:latin typeface="+mj-lt"/>
              </a:rPr>
              <a:t>t is layer</a:t>
            </a:r>
            <a:endParaRPr lang="zh-TW" altLang="en-US" sz="1125" i="1" dirty="0">
              <a:solidFill>
                <a:schemeClr val="dk1"/>
              </a:solidFill>
              <a:latin typeface="+mj-lt"/>
            </a:endParaRPr>
          </a:p>
        </p:txBody>
      </p:sp>
      <p:sp>
        <p:nvSpPr>
          <p:cNvPr id="48" name="文字方塊 50">
            <a:extLst>
              <a:ext uri="{FF2B5EF4-FFF2-40B4-BE49-F238E27FC236}">
                <a16:creationId xmlns:a16="http://schemas.microsoft.com/office/drawing/2014/main" id="{D7598AD5-6A94-5F28-9E5A-4AC8C50332DC}"/>
              </a:ext>
            </a:extLst>
          </p:cNvPr>
          <p:cNvSpPr txBox="1">
            <a:spLocks noChangeArrowheads="1"/>
          </p:cNvSpPr>
          <p:nvPr/>
        </p:nvSpPr>
        <p:spPr bwMode="auto">
          <a:xfrm>
            <a:off x="5916217" y="3464719"/>
            <a:ext cx="1050131" cy="265457"/>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1125" i="1" dirty="0">
                <a:solidFill>
                  <a:schemeClr val="dk1"/>
                </a:solidFill>
                <a:latin typeface="+mj-lt"/>
              </a:rPr>
              <a:t>t is time step</a:t>
            </a:r>
            <a:endParaRPr lang="zh-TW" altLang="en-US" sz="1350" i="1" dirty="0">
              <a:solidFill>
                <a:schemeClr val="dk1"/>
              </a:solidFill>
              <a:latin typeface="+mj-lt"/>
            </a:endParaRPr>
          </a:p>
        </p:txBody>
      </p:sp>
      <p:sp>
        <p:nvSpPr>
          <p:cNvPr id="50" name="文字方塊 53">
            <a:extLst>
              <a:ext uri="{FF2B5EF4-FFF2-40B4-BE49-F238E27FC236}">
                <a16:creationId xmlns:a16="http://schemas.microsoft.com/office/drawing/2014/main" id="{A58B656F-56A6-DF2E-A563-79DA1BB97164}"/>
              </a:ext>
            </a:extLst>
          </p:cNvPr>
          <p:cNvSpPr txBox="1">
            <a:spLocks noChangeArrowheads="1"/>
          </p:cNvSpPr>
          <p:nvPr/>
        </p:nvSpPr>
        <p:spPr bwMode="auto">
          <a:xfrm>
            <a:off x="2475310" y="1231106"/>
            <a:ext cx="4539853"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D95900"/>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ClrTx/>
              <a:buFont typeface="Calibri" panose="020F0502020204030204" pitchFamily="34" charset="0"/>
              <a:buAutoNum type="arabicPeriod"/>
            </a:pPr>
            <a:r>
              <a:rPr lang="en-US" altLang="zh-TW" sz="1125"/>
              <a:t>Feedforward network does not have input at each step</a:t>
            </a:r>
          </a:p>
          <a:p>
            <a:pPr eaLnBrk="1" hangingPunct="1">
              <a:spcBef>
                <a:spcPct val="0"/>
              </a:spcBef>
              <a:buClrTx/>
              <a:buFont typeface="Calibri" panose="020F0502020204030204" pitchFamily="34" charset="0"/>
              <a:buAutoNum type="arabicPeriod"/>
            </a:pPr>
            <a:r>
              <a:rPr lang="en-US" altLang="zh-TW" sz="1125"/>
              <a:t>Feedforward network has different parameters for each layer</a:t>
            </a:r>
            <a:endParaRPr lang="zh-TW" altLang="en-US" sz="1125"/>
          </a:p>
        </p:txBody>
      </p:sp>
      <p:sp>
        <p:nvSpPr>
          <p:cNvPr id="52" name="TextBox 51">
            <a:extLst>
              <a:ext uri="{FF2B5EF4-FFF2-40B4-BE49-F238E27FC236}">
                <a16:creationId xmlns:a16="http://schemas.microsoft.com/office/drawing/2014/main" id="{8B1C5013-0B6D-3030-52BD-6B1918552B6F}"/>
              </a:ext>
            </a:extLst>
          </p:cNvPr>
          <p:cNvSpPr txBox="1">
            <a:spLocks noChangeArrowheads="1"/>
          </p:cNvSpPr>
          <p:nvPr/>
        </p:nvSpPr>
        <p:spPr bwMode="auto">
          <a:xfrm>
            <a:off x="2643188" y="2400300"/>
            <a:ext cx="1789272" cy="265457"/>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125" i="1" dirty="0">
                <a:latin typeface="+mj-lt"/>
              </a:rPr>
              <a:t>a</a:t>
            </a:r>
            <a:r>
              <a:rPr lang="en-US" altLang="en-US" sz="1125" i="1" baseline="30000" dirty="0">
                <a:latin typeface="+mj-lt"/>
              </a:rPr>
              <a:t>t</a:t>
            </a:r>
            <a:r>
              <a:rPr lang="en-US" altLang="en-US" sz="1125" i="1" dirty="0">
                <a:latin typeface="+mj-lt"/>
              </a:rPr>
              <a:t> = </a:t>
            </a:r>
            <a:r>
              <a:rPr lang="en-US" altLang="en-US" sz="1125" i="1" dirty="0" err="1">
                <a:latin typeface="+mj-lt"/>
              </a:rPr>
              <a:t>f</a:t>
            </a:r>
            <a:r>
              <a:rPr lang="en-US" altLang="en-US" sz="1125" i="1" baseline="-25000" dirty="0" err="1">
                <a:latin typeface="+mj-lt"/>
              </a:rPr>
              <a:t>t</a:t>
            </a:r>
            <a:r>
              <a:rPr lang="en-US" altLang="en-US" sz="1125" dirty="0">
                <a:latin typeface="+mj-lt"/>
              </a:rPr>
              <a:t>(</a:t>
            </a:r>
            <a:r>
              <a:rPr lang="en-US" altLang="en-US" sz="1125" i="1" dirty="0">
                <a:latin typeface="+mj-lt"/>
              </a:rPr>
              <a:t>a</a:t>
            </a:r>
            <a:r>
              <a:rPr lang="en-US" altLang="en-US" sz="1125" i="1" baseline="30000" dirty="0">
                <a:latin typeface="+mj-lt"/>
              </a:rPr>
              <a:t>t-1</a:t>
            </a:r>
            <a:r>
              <a:rPr lang="en-US" altLang="en-US" sz="1125" dirty="0">
                <a:latin typeface="+mj-lt"/>
              </a:rPr>
              <a:t>)</a:t>
            </a:r>
            <a:r>
              <a:rPr lang="en-US" altLang="en-US" sz="1125" i="1" dirty="0">
                <a:latin typeface="+mj-lt"/>
              </a:rPr>
              <a:t> = σ</a:t>
            </a:r>
            <a:r>
              <a:rPr lang="en-US" altLang="en-US" sz="1125" dirty="0">
                <a:latin typeface="+mj-lt"/>
              </a:rPr>
              <a:t>(</a:t>
            </a:r>
            <a:r>
              <a:rPr lang="en-US" altLang="en-US" sz="1125" i="1" dirty="0">
                <a:latin typeface="+mj-lt"/>
              </a:rPr>
              <a:t>W</a:t>
            </a:r>
            <a:r>
              <a:rPr lang="en-US" altLang="en-US" sz="1125" i="1" baseline="30000" dirty="0">
                <a:latin typeface="+mj-lt"/>
              </a:rPr>
              <a:t>t</a:t>
            </a:r>
            <a:r>
              <a:rPr lang="en-US" altLang="en-US" sz="1125" i="1" dirty="0">
                <a:latin typeface="+mj-lt"/>
              </a:rPr>
              <a:t>a</a:t>
            </a:r>
            <a:r>
              <a:rPr lang="en-US" altLang="en-US" sz="1125" i="1" baseline="30000" dirty="0">
                <a:latin typeface="+mj-lt"/>
              </a:rPr>
              <a:t>t-1</a:t>
            </a:r>
            <a:r>
              <a:rPr lang="en-US" altLang="en-US" sz="1125" i="1" dirty="0">
                <a:latin typeface="+mj-lt"/>
              </a:rPr>
              <a:t> + </a:t>
            </a:r>
            <a:r>
              <a:rPr lang="en-US" altLang="en-US" sz="1125" i="1" dirty="0" err="1">
                <a:latin typeface="+mj-lt"/>
              </a:rPr>
              <a:t>b</a:t>
            </a:r>
            <a:r>
              <a:rPr lang="en-US" altLang="en-US" sz="1125" i="1" baseline="30000" dirty="0" err="1">
                <a:latin typeface="+mj-lt"/>
              </a:rPr>
              <a:t>t</a:t>
            </a:r>
            <a:r>
              <a:rPr lang="en-US" altLang="en-US" sz="1125" dirty="0">
                <a:latin typeface="+mj-lt"/>
              </a:rPr>
              <a:t>)</a:t>
            </a:r>
          </a:p>
        </p:txBody>
      </p:sp>
      <p:sp>
        <p:nvSpPr>
          <p:cNvPr id="53" name="TextBox 52">
            <a:extLst>
              <a:ext uri="{FF2B5EF4-FFF2-40B4-BE49-F238E27FC236}">
                <a16:creationId xmlns:a16="http://schemas.microsoft.com/office/drawing/2014/main" id="{DA1D8FC1-1027-B97F-06D5-50563713764C}"/>
              </a:ext>
            </a:extLst>
          </p:cNvPr>
          <p:cNvSpPr txBox="1">
            <a:spLocks noChangeArrowheads="1"/>
          </p:cNvSpPr>
          <p:nvPr/>
        </p:nvSpPr>
        <p:spPr bwMode="auto">
          <a:xfrm>
            <a:off x="2600325" y="3857625"/>
            <a:ext cx="2409634" cy="265457"/>
          </a:xfrm>
          <a:prstGeom prst="rect">
            <a:avLst/>
          </a:prstGeom>
          <a:noFill/>
          <a:ln>
            <a:noFill/>
          </a:ln>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125" i="1" dirty="0">
                <a:latin typeface="+mj-lt"/>
              </a:rPr>
              <a:t>a</a:t>
            </a:r>
            <a:r>
              <a:rPr lang="en-US" altLang="en-US" sz="1125" i="1" baseline="30000" dirty="0">
                <a:latin typeface="+mj-lt"/>
              </a:rPr>
              <a:t>t</a:t>
            </a:r>
            <a:r>
              <a:rPr lang="en-US" altLang="en-US" sz="1125" i="1" dirty="0">
                <a:latin typeface="+mj-lt"/>
              </a:rPr>
              <a:t>= f</a:t>
            </a:r>
            <a:r>
              <a:rPr lang="en-US" altLang="en-US" sz="1125" dirty="0">
                <a:latin typeface="+mj-lt"/>
              </a:rPr>
              <a:t>(</a:t>
            </a:r>
            <a:r>
              <a:rPr lang="en-US" altLang="en-US" sz="1125" i="1" dirty="0">
                <a:latin typeface="+mj-lt"/>
              </a:rPr>
              <a:t>a</a:t>
            </a:r>
            <a:r>
              <a:rPr lang="en-US" altLang="en-US" sz="1125" i="1" baseline="30000" dirty="0">
                <a:latin typeface="+mj-lt"/>
              </a:rPr>
              <a:t>t-1</a:t>
            </a:r>
            <a:r>
              <a:rPr lang="en-US" altLang="en-US" sz="1125" i="1" dirty="0">
                <a:latin typeface="+mj-lt"/>
              </a:rPr>
              <a:t>, </a:t>
            </a:r>
            <a:r>
              <a:rPr lang="en-US" altLang="en-US" sz="1125" i="1" dirty="0" err="1">
                <a:latin typeface="+mj-lt"/>
              </a:rPr>
              <a:t>x</a:t>
            </a:r>
            <a:r>
              <a:rPr lang="en-US" altLang="en-US" sz="1125" i="1" baseline="30000" dirty="0" err="1">
                <a:latin typeface="+mj-lt"/>
              </a:rPr>
              <a:t>t</a:t>
            </a:r>
            <a:r>
              <a:rPr lang="en-US" altLang="en-US" sz="1125" dirty="0">
                <a:latin typeface="+mj-lt"/>
              </a:rPr>
              <a:t>)</a:t>
            </a:r>
            <a:r>
              <a:rPr lang="en-US" altLang="en-US" sz="1125" i="1" dirty="0">
                <a:latin typeface="+mj-lt"/>
              </a:rPr>
              <a:t> = σ</a:t>
            </a:r>
            <a:r>
              <a:rPr lang="en-US" altLang="en-US" sz="1125" dirty="0">
                <a:latin typeface="+mj-lt"/>
              </a:rPr>
              <a:t>(</a:t>
            </a:r>
            <a:r>
              <a:rPr lang="en-US" altLang="en-US" sz="1125" i="1" dirty="0" err="1">
                <a:latin typeface="+mj-lt"/>
              </a:rPr>
              <a:t>W</a:t>
            </a:r>
            <a:r>
              <a:rPr lang="en-US" altLang="en-US" sz="1125" i="1" baseline="30000" dirty="0" err="1">
                <a:latin typeface="+mj-lt"/>
              </a:rPr>
              <a:t>h</a:t>
            </a:r>
            <a:r>
              <a:rPr lang="en-US" altLang="en-US" sz="1125" i="1" baseline="30000" dirty="0">
                <a:latin typeface="+mj-lt"/>
              </a:rPr>
              <a:t> </a:t>
            </a:r>
            <a:r>
              <a:rPr lang="en-US" altLang="en-US" sz="1125" i="1" dirty="0">
                <a:latin typeface="+mj-lt"/>
              </a:rPr>
              <a:t>a</a:t>
            </a:r>
            <a:r>
              <a:rPr lang="en-US" altLang="en-US" sz="1125" i="1" baseline="30000" dirty="0">
                <a:latin typeface="+mj-lt"/>
              </a:rPr>
              <a:t>t-1</a:t>
            </a:r>
            <a:r>
              <a:rPr lang="en-US" altLang="en-US" sz="1125" i="1" dirty="0">
                <a:latin typeface="+mj-lt"/>
              </a:rPr>
              <a:t> + </a:t>
            </a:r>
            <a:r>
              <a:rPr lang="en-US" altLang="en-US" sz="1125" i="1" dirty="0" err="1">
                <a:latin typeface="+mj-lt"/>
              </a:rPr>
              <a:t>W</a:t>
            </a:r>
            <a:r>
              <a:rPr lang="en-US" altLang="en-US" sz="1125" i="1" baseline="30000" dirty="0" err="1">
                <a:latin typeface="+mj-lt"/>
              </a:rPr>
              <a:t>i</a:t>
            </a:r>
            <a:r>
              <a:rPr lang="en-US" altLang="en-US" sz="1125" i="1" dirty="0" err="1">
                <a:latin typeface="+mj-lt"/>
              </a:rPr>
              <a:t>x</a:t>
            </a:r>
            <a:r>
              <a:rPr lang="en-US" altLang="en-US" sz="1125" i="1" baseline="30000" dirty="0" err="1">
                <a:latin typeface="+mj-lt"/>
              </a:rPr>
              <a:t>t</a:t>
            </a:r>
            <a:r>
              <a:rPr lang="en-US" altLang="en-US" sz="1125" i="1" dirty="0">
                <a:latin typeface="+mj-lt"/>
              </a:rPr>
              <a:t> + b</a:t>
            </a:r>
            <a:r>
              <a:rPr lang="en-US" altLang="en-US" sz="1125" i="1" baseline="30000" dirty="0">
                <a:solidFill>
                  <a:srgbClr val="000000"/>
                </a:solidFill>
                <a:latin typeface="+mj-lt"/>
              </a:rPr>
              <a:t>i</a:t>
            </a:r>
            <a:r>
              <a:rPr lang="en-US" altLang="en-US" sz="1125" dirty="0">
                <a:solidFill>
                  <a:srgbClr val="000000"/>
                </a:solidFill>
                <a:latin typeface="+mj-lt"/>
              </a:rPr>
              <a:t>)</a:t>
            </a:r>
            <a:r>
              <a:rPr lang="en-US" altLang="en-US" sz="1125" i="1" dirty="0">
                <a:latin typeface="+mj-lt"/>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6"/>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nodeType="clickEffect">
                                  <p:stCondLst>
                                    <p:cond delay="0"/>
                                  </p:stCondLst>
                                  <p:childTnLst>
                                    <p:set>
                                      <p:cBhvr>
                                        <p:cTn id="116" dur="1" fill="hold">
                                          <p:stCondLst>
                                            <p:cond delay="0"/>
                                          </p:stCondLst>
                                        </p:cTn>
                                        <p:tgtEl>
                                          <p:spTgt spid="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3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1"/>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nodeType="clickEffect">
                                  <p:stCondLst>
                                    <p:cond delay="0"/>
                                  </p:stCondLst>
                                  <p:childTnLst>
                                    <p:set>
                                      <p:cBhvr>
                                        <p:cTn id="132" dur="1" fill="hold">
                                          <p:stCondLst>
                                            <p:cond delay="0"/>
                                          </p:stCondLst>
                                        </p:cTn>
                                        <p:tgtEl>
                                          <p:spTgt spid="5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nodeType="clickEffect">
                                  <p:stCondLst>
                                    <p:cond delay="0"/>
                                  </p:stCondLst>
                                  <p:childTnLst>
                                    <p:set>
                                      <p:cBhvr>
                                        <p:cTn id="138" dur="1" fill="hold">
                                          <p:stCondLst>
                                            <p:cond delay="0"/>
                                          </p:stCondLst>
                                        </p:cTn>
                                        <p:tgtEl>
                                          <p:spTgt spid="48"/>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nodeType="clickEffect">
                                  <p:stCondLst>
                                    <p:cond delay="0"/>
                                  </p:stCondLst>
                                  <p:childTnLst>
                                    <p:set>
                                      <p:cBhvr>
                                        <p:cTn id="1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47" grpId="0" animBg="1"/>
      <p:bldP spid="48" grpId="0" animBg="1"/>
      <p:bldP spid="50" grpId="0"/>
      <p:bldP spid="52" grpId="0"/>
      <p:bldP spid="5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F9034CB7-5973-1DA1-7ED6-F0A66C64CA13}"/>
              </a:ext>
            </a:extLst>
          </p:cNvPr>
          <p:cNvSpPr>
            <a:spLocks noGrp="1"/>
          </p:cNvSpPr>
          <p:nvPr>
            <p:ph type="title"/>
          </p:nvPr>
        </p:nvSpPr>
        <p:spPr>
          <a:xfrm>
            <a:off x="1485901" y="0"/>
            <a:ext cx="6518672" cy="566738"/>
          </a:xfrm>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Sequence to sequence RNN Model</a:t>
            </a:r>
          </a:p>
        </p:txBody>
      </p:sp>
      <p:sp>
        <p:nvSpPr>
          <p:cNvPr id="52227" name="Content Placeholder 2">
            <a:extLst>
              <a:ext uri="{FF2B5EF4-FFF2-40B4-BE49-F238E27FC236}">
                <a16:creationId xmlns:a16="http://schemas.microsoft.com/office/drawing/2014/main" id="{157D8CC7-96C9-343D-C618-1F1BF43515B0}"/>
              </a:ext>
            </a:extLst>
          </p:cNvPr>
          <p:cNvSpPr>
            <a:spLocks noGrp="1"/>
          </p:cNvSpPr>
          <p:nvPr>
            <p:ph idx="1"/>
          </p:nvPr>
        </p:nvSpPr>
        <p:spPr>
          <a:xfrm>
            <a:off x="1485900" y="566738"/>
            <a:ext cx="6434472" cy="3421856"/>
          </a:xfrm>
        </p:spPr>
        <p:txBody>
          <a:bodyPr/>
          <a:lstStyle/>
          <a:p>
            <a:pPr>
              <a:buFont typeface="Wingdings" panose="05000000000000000000" pitchFamily="2" charset="2"/>
              <a:buChar char="q"/>
            </a:pPr>
            <a:r>
              <a:rPr lang="en-US" sz="1800" dirty="0">
                <a:solidFill>
                  <a:srgbClr val="242424"/>
                </a:solidFill>
                <a:latin typeface="source-serif-pro"/>
              </a:rPr>
              <a:t>The RNN and its variants are much useful in sequence to sequence learning. </a:t>
            </a:r>
          </a:p>
          <a:p>
            <a:pPr>
              <a:buFont typeface="Wingdings" panose="05000000000000000000" pitchFamily="2" charset="2"/>
              <a:buChar char="q"/>
            </a:pPr>
            <a:r>
              <a:rPr lang="en-US" sz="1800" dirty="0">
                <a:solidFill>
                  <a:srgbClr val="242424"/>
                </a:solidFill>
                <a:latin typeface="source-serif-pro"/>
              </a:rPr>
              <a:t>The RNN variant LSTM is the most used cell in seq-seq learning tasks.</a:t>
            </a:r>
          </a:p>
          <a:p>
            <a:pPr algn="l">
              <a:buFont typeface="Wingdings" panose="05000000000000000000" pitchFamily="2" charset="2"/>
              <a:buChar char="q"/>
            </a:pPr>
            <a:r>
              <a:rPr lang="en-US" sz="1800" dirty="0">
                <a:solidFill>
                  <a:srgbClr val="242424"/>
                </a:solidFill>
                <a:latin typeface="source-serif-pro"/>
              </a:rPr>
              <a:t>There are three main blocks in the encoder-decoder model,</a:t>
            </a:r>
          </a:p>
          <a:p>
            <a:pPr algn="l">
              <a:buFont typeface="Wingdings" panose="05000000000000000000" pitchFamily="2" charset="2"/>
              <a:buChar char="Ø"/>
            </a:pPr>
            <a:r>
              <a:rPr lang="en-US" sz="1800" b="1" dirty="0">
                <a:solidFill>
                  <a:srgbClr val="242424"/>
                </a:solidFill>
                <a:latin typeface="source-serif-pro"/>
              </a:rPr>
              <a:t>Encoder</a:t>
            </a:r>
          </a:p>
          <a:p>
            <a:pPr algn="l">
              <a:buFont typeface="Wingdings" panose="05000000000000000000" pitchFamily="2" charset="2"/>
              <a:buChar char="Ø"/>
            </a:pPr>
            <a:r>
              <a:rPr lang="en-US" sz="1800" b="1" dirty="0">
                <a:solidFill>
                  <a:srgbClr val="242424"/>
                </a:solidFill>
                <a:latin typeface="source-serif-pro"/>
              </a:rPr>
              <a:t>Hidden Vector</a:t>
            </a:r>
          </a:p>
          <a:p>
            <a:pPr algn="l">
              <a:buFont typeface="Wingdings" panose="05000000000000000000" pitchFamily="2" charset="2"/>
              <a:buChar char="Ø"/>
            </a:pPr>
            <a:r>
              <a:rPr lang="en-US" sz="1800" b="1" dirty="0">
                <a:solidFill>
                  <a:srgbClr val="242424"/>
                </a:solidFill>
                <a:latin typeface="source-serif-pro"/>
              </a:rPr>
              <a:t>Decoder</a:t>
            </a:r>
          </a:p>
          <a:p>
            <a:pPr>
              <a:buFont typeface="Wingdings" panose="05000000000000000000" pitchFamily="2" charset="2"/>
              <a:buChar char="q"/>
            </a:pPr>
            <a:endParaRPr lang="en-US" altLang="en-US" sz="1800" dirty="0">
              <a:ea typeface="ＭＳ Ｐゴシック" panose="020B0600070205080204" pitchFamily="34" charset="-128"/>
              <a:cs typeface="Arial" panose="020B0604020202020204" pitchFamily="34" charset="0"/>
            </a:endParaRPr>
          </a:p>
        </p:txBody>
      </p:sp>
      <p:pic>
        <p:nvPicPr>
          <p:cNvPr id="52229" name="Picture 5">
            <a:extLst>
              <a:ext uri="{FF2B5EF4-FFF2-40B4-BE49-F238E27FC236}">
                <a16:creationId xmlns:a16="http://schemas.microsoft.com/office/drawing/2014/main" id="{4C95474D-C262-FC45-E03F-AB23B678E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628" y="3165816"/>
            <a:ext cx="6696744" cy="1890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6736-6005-9351-B1CF-C0F5373146C1}"/>
              </a:ext>
            </a:extLst>
          </p:cNvPr>
          <p:cNvSpPr>
            <a:spLocks noGrp="1"/>
          </p:cNvSpPr>
          <p:nvPr>
            <p:ph type="title"/>
          </p:nvPr>
        </p:nvSpPr>
        <p:spPr>
          <a:xfrm>
            <a:off x="1405607" y="205979"/>
            <a:ext cx="7738393" cy="857250"/>
          </a:xfrm>
        </p:spPr>
        <p:txBody>
          <a:bodyPr>
            <a:normAutofit/>
          </a:bodyPr>
          <a:lstStyle/>
          <a:p>
            <a:r>
              <a:rPr lang="en-US" dirty="0"/>
              <a:t>DL Architecture for Textual Data: </a:t>
            </a:r>
            <a:r>
              <a:rPr lang="en-US" sz="2200" dirty="0">
                <a:solidFill>
                  <a:schemeClr val="accent6"/>
                </a:solidFill>
              </a:rPr>
              <a:t>input-Layer, Embedding Layer, Fully connected Layer(s)</a:t>
            </a:r>
          </a:p>
        </p:txBody>
      </p:sp>
      <p:sp>
        <p:nvSpPr>
          <p:cNvPr id="3" name="Content Placeholder 2">
            <a:extLst>
              <a:ext uri="{FF2B5EF4-FFF2-40B4-BE49-F238E27FC236}">
                <a16:creationId xmlns:a16="http://schemas.microsoft.com/office/drawing/2014/main" id="{13CBC5C8-9C51-E0F7-98F5-17DEEC4E7468}"/>
              </a:ext>
            </a:extLst>
          </p:cNvPr>
          <p:cNvSpPr>
            <a:spLocks noGrp="1"/>
          </p:cNvSpPr>
          <p:nvPr>
            <p:ph idx="1"/>
          </p:nvPr>
        </p:nvSpPr>
        <p:spPr>
          <a:xfrm>
            <a:off x="1717040" y="1063229"/>
            <a:ext cx="7426960" cy="3531394"/>
          </a:xfrm>
        </p:spPr>
        <p:txBody>
          <a:bodyPr/>
          <a:lstStyle/>
          <a:p>
            <a:pPr>
              <a:buFont typeface="Wingdings" panose="05000000000000000000" pitchFamily="2" charset="2"/>
              <a:buChar char="q"/>
            </a:pPr>
            <a:r>
              <a:rPr lang="en-US" dirty="0"/>
              <a:t>Pre-process textual data using vectorization methods: </a:t>
            </a:r>
            <a:r>
              <a:rPr lang="en-US" dirty="0" err="1"/>
              <a:t>BoW</a:t>
            </a:r>
            <a:r>
              <a:rPr lang="en-US" dirty="0"/>
              <a:t>, TF-IDF, Word embedding (Word2Vec) i.e. </a:t>
            </a:r>
            <a:r>
              <a:rPr lang="en-US" dirty="0" err="1"/>
              <a:t>CBoW</a:t>
            </a:r>
            <a:r>
              <a:rPr lang="en-US" dirty="0"/>
              <a:t> or Skip-gram</a:t>
            </a:r>
          </a:p>
        </p:txBody>
      </p:sp>
      <p:pic>
        <p:nvPicPr>
          <p:cNvPr id="4" name="Picture 3" descr="Applied Sciences | Free Full-Text | Attention-Based RU-BiLSTM Sentiment  Analysis Model for Roman Urdu">
            <a:extLst>
              <a:ext uri="{FF2B5EF4-FFF2-40B4-BE49-F238E27FC236}">
                <a16:creationId xmlns:a16="http://schemas.microsoft.com/office/drawing/2014/main" id="{B0D51834-A927-6787-64D9-3544C109983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291" y="1873011"/>
            <a:ext cx="7526797" cy="3175082"/>
          </a:xfrm>
          <a:prstGeom prst="rect">
            <a:avLst/>
          </a:prstGeom>
          <a:noFill/>
          <a:ln>
            <a:noFill/>
          </a:ln>
        </p:spPr>
      </p:pic>
    </p:spTree>
    <p:extLst>
      <p:ext uri="{BB962C8B-B14F-4D97-AF65-F5344CB8AC3E}">
        <p14:creationId xmlns:p14="http://schemas.microsoft.com/office/powerpoint/2010/main" val="3509748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55E7F-5C63-C5DC-DA09-AE423B6F8120}"/>
              </a:ext>
            </a:extLst>
          </p:cNvPr>
          <p:cNvSpPr>
            <a:spLocks noGrp="1"/>
          </p:cNvSpPr>
          <p:nvPr>
            <p:ph type="title"/>
          </p:nvPr>
        </p:nvSpPr>
        <p:spPr>
          <a:xfrm>
            <a:off x="1547664" y="22152"/>
            <a:ext cx="6403497" cy="701961"/>
          </a:xfrm>
        </p:spPr>
        <p:txBody>
          <a:bodyPr>
            <a:normAutofit fontScale="90000"/>
          </a:bodyPr>
          <a:lstStyle/>
          <a:p>
            <a:br>
              <a:rPr lang="en-US" sz="3000" dirty="0">
                <a:latin typeface="Arial" panose="020B0604020202020204" pitchFamily="34" charset="0"/>
                <a:ea typeface="ＭＳ Ｐゴシック" panose="020B0600070205080204" pitchFamily="34" charset="-128"/>
                <a:cs typeface="Arial" panose="020B0604020202020204" pitchFamily="34" charset="0"/>
              </a:rPr>
            </a:br>
            <a:r>
              <a:rPr lang="en-US" sz="3000" dirty="0">
                <a:latin typeface="Arial" panose="020B0604020202020204" pitchFamily="34" charset="0"/>
                <a:ea typeface="ＭＳ Ｐゴシック" panose="020B0600070205080204" pitchFamily="34" charset="-128"/>
                <a:cs typeface="Arial" panose="020B0604020202020204" pitchFamily="34" charset="0"/>
              </a:rPr>
              <a:t>Seq2Seq: The </a:t>
            </a:r>
            <a:r>
              <a:rPr lang="en-US" sz="3000" u="sng" dirty="0">
                <a:solidFill>
                  <a:schemeClr val="accent6">
                    <a:lumMod val="75000"/>
                  </a:schemeClr>
                </a:solidFill>
                <a:latin typeface="sohne"/>
              </a:rPr>
              <a:t>Encoder</a:t>
            </a:r>
            <a:br>
              <a:rPr lang="en-US" b="1" i="0" u="sng" dirty="0">
                <a:solidFill>
                  <a:srgbClr val="242424"/>
                </a:solidFill>
                <a:effectLst/>
                <a:latin typeface="sohne"/>
              </a:rPr>
            </a:br>
            <a:endParaRPr lang="en-US" dirty="0"/>
          </a:p>
        </p:txBody>
      </p:sp>
      <p:sp>
        <p:nvSpPr>
          <p:cNvPr id="3" name="Content Placeholder 2">
            <a:extLst>
              <a:ext uri="{FF2B5EF4-FFF2-40B4-BE49-F238E27FC236}">
                <a16:creationId xmlns:a16="http://schemas.microsoft.com/office/drawing/2014/main" id="{B8EB5378-DBAB-F442-DF57-964EF15E6A51}"/>
              </a:ext>
            </a:extLst>
          </p:cNvPr>
          <p:cNvSpPr>
            <a:spLocks noGrp="1"/>
          </p:cNvSpPr>
          <p:nvPr>
            <p:ph idx="1"/>
          </p:nvPr>
        </p:nvSpPr>
        <p:spPr>
          <a:xfrm>
            <a:off x="1277634" y="724113"/>
            <a:ext cx="6511509" cy="4223901"/>
          </a:xfrm>
        </p:spPr>
        <p:txBody>
          <a:bodyPr/>
          <a:lstStyle/>
          <a:p>
            <a:pPr>
              <a:buFont typeface="Wingdings" panose="05000000000000000000" pitchFamily="2" charset="2"/>
              <a:buChar char="Ø"/>
            </a:pPr>
            <a:r>
              <a:rPr lang="en-US" sz="1800" dirty="0">
                <a:solidFill>
                  <a:srgbClr val="242424"/>
                </a:solidFill>
                <a:latin typeface="source-serif-pro"/>
              </a:rPr>
              <a:t>Multiple RNN cells can be stacked together to form the encoder. RNN reads each inputs sequentially</a:t>
            </a:r>
          </a:p>
          <a:p>
            <a:pPr>
              <a:buFont typeface="Wingdings" panose="05000000000000000000" pitchFamily="2" charset="2"/>
              <a:buChar char="Ø"/>
            </a:pPr>
            <a:r>
              <a:rPr lang="en-US" sz="1800" dirty="0">
                <a:solidFill>
                  <a:srgbClr val="242424"/>
                </a:solidFill>
                <a:latin typeface="source-serif-pro"/>
              </a:rPr>
              <a:t>For every timestep (each input) t, the hidden state (hidden vector) h is updated according to the input at that timestep X[</a:t>
            </a:r>
            <a:r>
              <a:rPr lang="en-US" sz="1800" dirty="0" err="1">
                <a:solidFill>
                  <a:srgbClr val="242424"/>
                </a:solidFill>
                <a:latin typeface="source-serif-pro"/>
              </a:rPr>
              <a:t>i</a:t>
            </a:r>
            <a:r>
              <a:rPr lang="en-US" sz="1800" dirty="0">
                <a:solidFill>
                  <a:srgbClr val="242424"/>
                </a:solidFill>
                <a:latin typeface="source-serif-pro"/>
              </a:rPr>
              <a:t>].</a:t>
            </a:r>
          </a:p>
          <a:p>
            <a:pPr>
              <a:buFont typeface="Wingdings" panose="05000000000000000000" pitchFamily="2" charset="2"/>
              <a:buChar char="Ø"/>
            </a:pPr>
            <a:r>
              <a:rPr lang="en-US" sz="1800" dirty="0">
                <a:solidFill>
                  <a:srgbClr val="242424"/>
                </a:solidFill>
                <a:latin typeface="source-serif-pro"/>
              </a:rPr>
              <a:t>After all the inputs are read by encoder model, the final hidden state of the model represents the context/summary of the whole input sequence.</a:t>
            </a:r>
          </a:p>
          <a:p>
            <a:pPr>
              <a:buFont typeface="Wingdings" panose="05000000000000000000" pitchFamily="2" charset="2"/>
              <a:buChar char="Ø"/>
            </a:pPr>
            <a:r>
              <a:rPr lang="en-US" sz="1800" dirty="0">
                <a:solidFill>
                  <a:srgbClr val="242424"/>
                </a:solidFill>
                <a:latin typeface="source-serif-pro"/>
              </a:rPr>
              <a:t>The hidden states </a:t>
            </a:r>
            <a:r>
              <a:rPr lang="en-US" sz="1800" i="1" dirty="0" err="1">
                <a:solidFill>
                  <a:srgbClr val="242424"/>
                </a:solidFill>
                <a:latin typeface="source-serif-pro"/>
              </a:rPr>
              <a:t>h_i</a:t>
            </a:r>
            <a:r>
              <a:rPr lang="en-US" sz="1800" i="1" dirty="0">
                <a:solidFill>
                  <a:srgbClr val="242424"/>
                </a:solidFill>
                <a:latin typeface="source-serif-pro"/>
              </a:rPr>
              <a:t> </a:t>
            </a:r>
            <a:r>
              <a:rPr lang="en-US" sz="1800" dirty="0">
                <a:solidFill>
                  <a:srgbClr val="242424"/>
                </a:solidFill>
                <a:latin typeface="source-serif-pro"/>
              </a:rPr>
              <a:t>are computed using the formula:</a:t>
            </a:r>
          </a:p>
          <a:p>
            <a:pPr>
              <a:buFont typeface="Wingdings" panose="05000000000000000000" pitchFamily="2" charset="2"/>
              <a:buChar char="Ø"/>
            </a:pPr>
            <a:endParaRPr lang="en-US" sz="1800" dirty="0">
              <a:solidFill>
                <a:srgbClr val="242424"/>
              </a:solidFill>
              <a:latin typeface="source-serif-pro"/>
            </a:endParaRPr>
          </a:p>
        </p:txBody>
      </p:sp>
      <p:pic>
        <p:nvPicPr>
          <p:cNvPr id="93186" name="Picture 2">
            <a:extLst>
              <a:ext uri="{FF2B5EF4-FFF2-40B4-BE49-F238E27FC236}">
                <a16:creationId xmlns:a16="http://schemas.microsoft.com/office/drawing/2014/main" id="{581C1978-E400-3201-F6E4-39A12D907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269" y="3327835"/>
            <a:ext cx="6250781" cy="67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648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6D48-5FA2-F925-6FEA-12617C7E426F}"/>
              </a:ext>
            </a:extLst>
          </p:cNvPr>
          <p:cNvSpPr>
            <a:spLocks noGrp="1"/>
          </p:cNvSpPr>
          <p:nvPr>
            <p:ph type="title"/>
          </p:nvPr>
        </p:nvSpPr>
        <p:spPr>
          <a:xfrm>
            <a:off x="1331640" y="87475"/>
            <a:ext cx="6172200" cy="566252"/>
          </a:xfrm>
        </p:spPr>
        <p:txBody>
          <a:bodyPr/>
          <a:lstStyle/>
          <a:p>
            <a:r>
              <a:rPr lang="en-US" sz="2700" dirty="0">
                <a:latin typeface="Arial" panose="020B0604020202020204" pitchFamily="34" charset="0"/>
                <a:ea typeface="ＭＳ Ｐゴシック" panose="020B0600070205080204" pitchFamily="34" charset="-128"/>
                <a:cs typeface="Arial" panose="020B0604020202020204" pitchFamily="34" charset="0"/>
              </a:rPr>
              <a:t>Seq2Seq: The </a:t>
            </a:r>
            <a:r>
              <a:rPr lang="en-US" sz="2700" u="sng" dirty="0">
                <a:solidFill>
                  <a:schemeClr val="accent6">
                    <a:lumMod val="75000"/>
                  </a:schemeClr>
                </a:solidFill>
                <a:latin typeface="sohne"/>
              </a:rPr>
              <a:t>Encoder</a:t>
            </a:r>
            <a:endParaRPr lang="en-US" dirty="0"/>
          </a:p>
        </p:txBody>
      </p:sp>
      <p:sp>
        <p:nvSpPr>
          <p:cNvPr id="3" name="Content Placeholder 2">
            <a:extLst>
              <a:ext uri="{FF2B5EF4-FFF2-40B4-BE49-F238E27FC236}">
                <a16:creationId xmlns:a16="http://schemas.microsoft.com/office/drawing/2014/main" id="{3DDD0E8C-FAAE-63F0-A34A-5875A5542800}"/>
              </a:ext>
            </a:extLst>
          </p:cNvPr>
          <p:cNvSpPr>
            <a:spLocks noGrp="1"/>
          </p:cNvSpPr>
          <p:nvPr>
            <p:ph idx="1"/>
          </p:nvPr>
        </p:nvSpPr>
        <p:spPr>
          <a:xfrm>
            <a:off x="1485900" y="653727"/>
            <a:ext cx="6395982" cy="3970252"/>
          </a:xfrm>
        </p:spPr>
        <p:txBody>
          <a:bodyPr/>
          <a:lstStyle/>
          <a:p>
            <a:pPr>
              <a:buFont typeface="Wingdings" panose="05000000000000000000" pitchFamily="2" charset="2"/>
              <a:buChar char="q"/>
            </a:pPr>
            <a:r>
              <a:rPr lang="en-US" sz="1800" b="1" dirty="0">
                <a:solidFill>
                  <a:schemeClr val="accent6">
                    <a:lumMod val="75000"/>
                  </a:schemeClr>
                </a:solidFill>
                <a:latin typeface="source-serif-pro"/>
              </a:rPr>
              <a:t>Example</a:t>
            </a:r>
            <a:r>
              <a:rPr lang="en-US" sz="1800" dirty="0">
                <a:solidFill>
                  <a:srgbClr val="242424"/>
                </a:solidFill>
                <a:latin typeface="source-serif-pro"/>
              </a:rPr>
              <a:t>: </a:t>
            </a:r>
          </a:p>
          <a:p>
            <a:pPr>
              <a:buFont typeface="Wingdings" panose="05000000000000000000" pitchFamily="2" charset="2"/>
              <a:buChar char="Ø"/>
            </a:pPr>
            <a:r>
              <a:rPr lang="en-US" sz="1800" dirty="0">
                <a:solidFill>
                  <a:srgbClr val="242424"/>
                </a:solidFill>
                <a:latin typeface="source-serif-pro"/>
              </a:rPr>
              <a:t>Consider the input sequence “I am a Student” to be encoded, and then translated into Spanish </a:t>
            </a:r>
            <a:r>
              <a:rPr lang="en-US" sz="1800" dirty="0" err="1">
                <a:solidFill>
                  <a:srgbClr val="242424"/>
                </a:solidFill>
                <a:latin typeface="source-serif-pro"/>
              </a:rPr>
              <a:t>langua</a:t>
            </a:r>
            <a:r>
              <a:rPr lang="en-US" sz="1800" dirty="0">
                <a:solidFill>
                  <a:srgbClr val="242424"/>
                </a:solidFill>
                <a:latin typeface="source-serif-pro"/>
              </a:rPr>
              <a:t>. </a:t>
            </a:r>
          </a:p>
          <a:p>
            <a:pPr>
              <a:buFont typeface="Wingdings" panose="05000000000000000000" pitchFamily="2" charset="2"/>
              <a:buChar char="Ø"/>
            </a:pPr>
            <a:r>
              <a:rPr lang="en-US" sz="1800" dirty="0">
                <a:solidFill>
                  <a:srgbClr val="242424"/>
                </a:solidFill>
                <a:latin typeface="source-serif-pro"/>
              </a:rPr>
              <a:t>There will be totally 4 timesteps ( 4 tokens) for the Encoder model. </a:t>
            </a:r>
          </a:p>
          <a:p>
            <a:pPr>
              <a:buFont typeface="Wingdings" panose="05000000000000000000" pitchFamily="2" charset="2"/>
              <a:buChar char="Ø"/>
            </a:pPr>
            <a:r>
              <a:rPr lang="en-US" sz="1800" dirty="0">
                <a:solidFill>
                  <a:srgbClr val="242424"/>
                </a:solidFill>
                <a:latin typeface="source-serif-pro"/>
              </a:rPr>
              <a:t>At each time step, the hidden state h will be updated using the previous hidden state and the current input.</a:t>
            </a:r>
          </a:p>
          <a:p>
            <a:pPr>
              <a:buFont typeface="Wingdings" panose="05000000000000000000" pitchFamily="2" charset="2"/>
              <a:buChar char="Ø"/>
            </a:pPr>
            <a:r>
              <a:rPr lang="en-US" sz="1050" dirty="0">
                <a:solidFill>
                  <a:srgbClr val="242424"/>
                </a:solidFill>
                <a:latin typeface="source-serif-pro"/>
              </a:rPr>
              <a:t>At the first timestep t1, the previous hidden state h0 will be considered as zero or randomly chosen. So the first RNN cell will update the current hidden state with the first input and h0. Each layer outputs two things — updated hidden state and the output for each stage. The outputs at each stage are rejected and only the hidden states will be propagated to the next layer</a:t>
            </a:r>
            <a:r>
              <a:rPr lang="en-US" sz="1500" dirty="0">
                <a:solidFill>
                  <a:srgbClr val="242424"/>
                </a:solidFill>
                <a:latin typeface="source-serif-pro"/>
              </a:rPr>
              <a:t>.</a:t>
            </a:r>
          </a:p>
          <a:p>
            <a:pPr>
              <a:buFont typeface="Wingdings" panose="05000000000000000000" pitchFamily="2" charset="2"/>
              <a:buChar char="Ø"/>
            </a:pPr>
            <a:br>
              <a:rPr lang="en-US" sz="1500" dirty="0"/>
            </a:br>
            <a:endParaRPr lang="en-US" sz="1500" dirty="0"/>
          </a:p>
          <a:p>
            <a:endParaRPr lang="en-US" sz="1500" dirty="0"/>
          </a:p>
        </p:txBody>
      </p:sp>
      <p:pic>
        <p:nvPicPr>
          <p:cNvPr id="96258" name="Picture 2">
            <a:extLst>
              <a:ext uri="{FF2B5EF4-FFF2-40B4-BE49-F238E27FC236}">
                <a16:creationId xmlns:a16="http://schemas.microsoft.com/office/drawing/2014/main" id="{4C8823DA-03D6-9B65-1806-1DB02F4B3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629" y="3597864"/>
            <a:ext cx="6658253" cy="1545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581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C192C-1E33-D4F0-9B5C-3FD53F3C7A97}"/>
              </a:ext>
            </a:extLst>
          </p:cNvPr>
          <p:cNvSpPr>
            <a:spLocks noGrp="1"/>
          </p:cNvSpPr>
          <p:nvPr>
            <p:ph type="title"/>
          </p:nvPr>
        </p:nvSpPr>
        <p:spPr/>
        <p:txBody>
          <a:bodyPr/>
          <a:lstStyle/>
          <a:p>
            <a:r>
              <a:rPr lang="en-US" sz="2400" dirty="0">
                <a:latin typeface="Arial" panose="020B0604020202020204" pitchFamily="34" charset="0"/>
                <a:ea typeface="ＭＳ Ｐゴシック" panose="020B0600070205080204" pitchFamily="34" charset="-128"/>
                <a:cs typeface="Arial" panose="020B0604020202020204" pitchFamily="34" charset="0"/>
              </a:rPr>
              <a:t>Seq2Seq: The </a:t>
            </a:r>
            <a:r>
              <a:rPr lang="en-US" sz="2400" u="sng" dirty="0">
                <a:solidFill>
                  <a:schemeClr val="accent6">
                    <a:lumMod val="75000"/>
                  </a:schemeClr>
                </a:solidFill>
                <a:latin typeface="sohne"/>
                <a:ea typeface="ＭＳ Ｐゴシック" panose="020B0600070205080204" pitchFamily="34" charset="-128"/>
                <a:cs typeface="Arial" panose="020B0604020202020204" pitchFamily="34" charset="0"/>
              </a:rPr>
              <a:t>Decoder</a:t>
            </a:r>
            <a:endParaRPr lang="en-US" dirty="0"/>
          </a:p>
        </p:txBody>
      </p:sp>
      <p:sp>
        <p:nvSpPr>
          <p:cNvPr id="3" name="Content Placeholder 2">
            <a:extLst>
              <a:ext uri="{FF2B5EF4-FFF2-40B4-BE49-F238E27FC236}">
                <a16:creationId xmlns:a16="http://schemas.microsoft.com/office/drawing/2014/main" id="{D79E93E1-FF99-9FAF-1F80-ABB8D8F930E0}"/>
              </a:ext>
            </a:extLst>
          </p:cNvPr>
          <p:cNvSpPr>
            <a:spLocks noGrp="1"/>
          </p:cNvSpPr>
          <p:nvPr>
            <p:ph idx="1"/>
          </p:nvPr>
        </p:nvSpPr>
        <p:spPr>
          <a:xfrm>
            <a:off x="1331640" y="566251"/>
            <a:ext cx="6534726" cy="4489775"/>
          </a:xfrm>
        </p:spPr>
        <p:txBody>
          <a:bodyPr/>
          <a:lstStyle/>
          <a:p>
            <a:pPr algn="l">
              <a:buFont typeface="Wingdings" panose="05000000000000000000" pitchFamily="2" charset="2"/>
              <a:buChar char="q"/>
            </a:pPr>
            <a:r>
              <a:rPr lang="en-US" sz="1800" dirty="0"/>
              <a:t> </a:t>
            </a:r>
            <a:r>
              <a:rPr lang="en-US" sz="1800" dirty="0">
                <a:solidFill>
                  <a:srgbClr val="242424"/>
                </a:solidFill>
                <a:latin typeface="source-serif-pro"/>
              </a:rPr>
              <a:t>The Decoder generates the output sequence by predicting the next output </a:t>
            </a:r>
            <a:r>
              <a:rPr lang="en-US" sz="1800" dirty="0" err="1">
                <a:solidFill>
                  <a:srgbClr val="242424"/>
                </a:solidFill>
                <a:latin typeface="source-serif-pro"/>
              </a:rPr>
              <a:t>Yt</a:t>
            </a:r>
            <a:r>
              <a:rPr lang="en-US" sz="1800" dirty="0">
                <a:solidFill>
                  <a:srgbClr val="242424"/>
                </a:solidFill>
                <a:latin typeface="source-serif-pro"/>
              </a:rPr>
              <a:t> given the hidden state ht.</a:t>
            </a:r>
          </a:p>
          <a:p>
            <a:pPr algn="l">
              <a:buFont typeface="Wingdings" panose="05000000000000000000" pitchFamily="2" charset="2"/>
              <a:buChar char="q"/>
            </a:pPr>
            <a:r>
              <a:rPr lang="en-US" sz="1800" dirty="0">
                <a:solidFill>
                  <a:srgbClr val="242424"/>
                </a:solidFill>
                <a:latin typeface="source-serif-pro"/>
              </a:rPr>
              <a:t>The input for the decoder is the final hidden vector obtained at the end of encoder model.</a:t>
            </a:r>
          </a:p>
          <a:p>
            <a:pPr>
              <a:buFont typeface="Wingdings" panose="05000000000000000000" pitchFamily="2" charset="2"/>
              <a:buChar char="v"/>
            </a:pPr>
            <a:r>
              <a:rPr lang="en-US" sz="1800" dirty="0">
                <a:solidFill>
                  <a:srgbClr val="242424"/>
                </a:solidFill>
                <a:latin typeface="source-serif-pro"/>
              </a:rPr>
              <a:t>Any hidden state </a:t>
            </a:r>
            <a:r>
              <a:rPr lang="en-US" sz="1800" i="1" dirty="0" err="1">
                <a:solidFill>
                  <a:srgbClr val="242424"/>
                </a:solidFill>
                <a:latin typeface="source-serif-pro"/>
              </a:rPr>
              <a:t>h_i</a:t>
            </a:r>
            <a:r>
              <a:rPr lang="en-US" sz="1800" i="1" dirty="0">
                <a:solidFill>
                  <a:srgbClr val="242424"/>
                </a:solidFill>
                <a:latin typeface="source-serif-pro"/>
              </a:rPr>
              <a:t> </a:t>
            </a:r>
            <a:r>
              <a:rPr lang="en-US" sz="1800" dirty="0">
                <a:solidFill>
                  <a:srgbClr val="242424"/>
                </a:solidFill>
                <a:latin typeface="source-serif-pro"/>
              </a:rPr>
              <a:t>is</a:t>
            </a:r>
            <a:r>
              <a:rPr lang="en-US" sz="1800" i="1" dirty="0">
                <a:solidFill>
                  <a:srgbClr val="242424"/>
                </a:solidFill>
                <a:latin typeface="source-serif-pro"/>
              </a:rPr>
              <a:t> </a:t>
            </a:r>
            <a:r>
              <a:rPr lang="en-US" sz="1800" dirty="0">
                <a:solidFill>
                  <a:srgbClr val="242424"/>
                </a:solidFill>
                <a:latin typeface="source-serif-pro"/>
              </a:rPr>
              <a:t>computed using the formula:</a:t>
            </a:r>
          </a:p>
          <a:p>
            <a:pPr>
              <a:buFont typeface="Wingdings" panose="05000000000000000000" pitchFamily="2" charset="2"/>
              <a:buChar char="q"/>
            </a:pPr>
            <a:endParaRPr lang="en-US" sz="1800" dirty="0">
              <a:solidFill>
                <a:srgbClr val="242424"/>
              </a:solidFill>
              <a:latin typeface="source-serif-pro"/>
            </a:endParaRPr>
          </a:p>
          <a:p>
            <a:pPr>
              <a:buFont typeface="Wingdings" panose="05000000000000000000" pitchFamily="2" charset="2"/>
              <a:buChar char="q"/>
            </a:pPr>
            <a:endParaRPr lang="en-US" sz="1800" dirty="0">
              <a:solidFill>
                <a:srgbClr val="242424"/>
              </a:solidFill>
              <a:latin typeface="source-serif-pro"/>
            </a:endParaRPr>
          </a:p>
          <a:p>
            <a:pPr>
              <a:buFont typeface="Wingdings" panose="05000000000000000000" pitchFamily="2" charset="2"/>
              <a:buChar char="q"/>
            </a:pPr>
            <a:endParaRPr lang="en-US" sz="1800" dirty="0">
              <a:solidFill>
                <a:srgbClr val="242424"/>
              </a:solidFill>
              <a:latin typeface="source-serif-pro"/>
            </a:endParaRPr>
          </a:p>
          <a:p>
            <a:pPr algn="l">
              <a:buFont typeface="Wingdings" panose="05000000000000000000" pitchFamily="2" charset="2"/>
              <a:buChar char="v"/>
            </a:pPr>
            <a:r>
              <a:rPr lang="en-US" sz="1800" b="1" dirty="0">
                <a:solidFill>
                  <a:srgbClr val="242424"/>
                </a:solidFill>
                <a:latin typeface="sohne"/>
              </a:rPr>
              <a:t>Output Layer</a:t>
            </a:r>
          </a:p>
          <a:p>
            <a:pPr algn="l">
              <a:buFont typeface="Wingdings" panose="05000000000000000000" pitchFamily="2" charset="2"/>
              <a:buChar char="q"/>
            </a:pPr>
            <a:r>
              <a:rPr lang="en-US" sz="1800" dirty="0">
                <a:solidFill>
                  <a:srgbClr val="242424"/>
                </a:solidFill>
                <a:latin typeface="source-serif-pro"/>
              </a:rPr>
              <a:t>We use </a:t>
            </a:r>
            <a:r>
              <a:rPr lang="en-US" sz="1800" dirty="0" err="1">
                <a:solidFill>
                  <a:srgbClr val="242424"/>
                </a:solidFill>
                <a:latin typeface="source-serif-pro"/>
              </a:rPr>
              <a:t>Softmax</a:t>
            </a:r>
            <a:r>
              <a:rPr lang="en-US" sz="1800" dirty="0">
                <a:solidFill>
                  <a:srgbClr val="242424"/>
                </a:solidFill>
                <a:latin typeface="source-serif-pro"/>
              </a:rPr>
              <a:t> activation function at the output layer.</a:t>
            </a:r>
          </a:p>
          <a:p>
            <a:pPr>
              <a:buFont typeface="Wingdings" panose="05000000000000000000" pitchFamily="2" charset="2"/>
              <a:buChar char="q"/>
            </a:pPr>
            <a:endParaRPr lang="en-US" sz="1800" dirty="0">
              <a:solidFill>
                <a:srgbClr val="242424"/>
              </a:solidFill>
              <a:latin typeface="source-serif-pro"/>
            </a:endParaRPr>
          </a:p>
          <a:p>
            <a:pPr>
              <a:buFont typeface="Wingdings" panose="05000000000000000000" pitchFamily="2" charset="2"/>
              <a:buChar char="q"/>
            </a:pPr>
            <a:endParaRPr lang="en-US" sz="1800" dirty="0">
              <a:solidFill>
                <a:srgbClr val="242424"/>
              </a:solidFill>
              <a:latin typeface="source-serif-pro"/>
            </a:endParaRPr>
          </a:p>
          <a:p>
            <a:pPr>
              <a:buFont typeface="Wingdings" panose="05000000000000000000" pitchFamily="2" charset="2"/>
              <a:buChar char="q"/>
            </a:pPr>
            <a:endParaRPr lang="en-US" sz="1800" dirty="0">
              <a:solidFill>
                <a:srgbClr val="242424"/>
              </a:solidFill>
              <a:latin typeface="source-serif-pro"/>
            </a:endParaRPr>
          </a:p>
          <a:p>
            <a:pPr>
              <a:buFont typeface="Wingdings" panose="05000000000000000000" pitchFamily="2" charset="2"/>
              <a:buChar char="q"/>
            </a:pPr>
            <a:endParaRPr lang="en-US" sz="1800" dirty="0">
              <a:solidFill>
                <a:srgbClr val="242424"/>
              </a:solidFill>
              <a:latin typeface="source-serif-pro"/>
            </a:endParaRPr>
          </a:p>
          <a:p>
            <a:pPr>
              <a:buFont typeface="Wingdings" panose="05000000000000000000" pitchFamily="2" charset="2"/>
              <a:buChar char="q"/>
            </a:pPr>
            <a:endParaRPr lang="en-US" sz="1800" dirty="0">
              <a:solidFill>
                <a:srgbClr val="242424"/>
              </a:solidFill>
              <a:latin typeface="source-serif-pro"/>
            </a:endParaRPr>
          </a:p>
          <a:p>
            <a:pPr>
              <a:buFont typeface="Wingdings" panose="05000000000000000000" pitchFamily="2" charset="2"/>
              <a:buChar char="q"/>
            </a:pPr>
            <a:endParaRPr lang="en-US" sz="1800" dirty="0"/>
          </a:p>
        </p:txBody>
      </p:sp>
      <p:pic>
        <p:nvPicPr>
          <p:cNvPr id="96260" name="Picture 4">
            <a:extLst>
              <a:ext uri="{FF2B5EF4-FFF2-40B4-BE49-F238E27FC236}">
                <a16:creationId xmlns:a16="http://schemas.microsoft.com/office/drawing/2014/main" id="{59F2E488-179A-2597-9FE4-75A0E64AD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319" y="2272141"/>
            <a:ext cx="6250781" cy="707231"/>
          </a:xfrm>
          <a:prstGeom prst="rect">
            <a:avLst/>
          </a:prstGeom>
          <a:noFill/>
          <a:extLst>
            <a:ext uri="{909E8E84-426E-40DD-AFC4-6F175D3DCCD1}">
              <a14:hiddenFill xmlns:a14="http://schemas.microsoft.com/office/drawing/2010/main">
                <a:solidFill>
                  <a:srgbClr val="FFFFFF"/>
                </a:solidFill>
              </a14:hiddenFill>
            </a:ext>
          </a:extLst>
        </p:spPr>
      </p:pic>
      <p:pic>
        <p:nvPicPr>
          <p:cNvPr id="96264" name="Picture 8">
            <a:extLst>
              <a:ext uri="{FF2B5EF4-FFF2-40B4-BE49-F238E27FC236}">
                <a16:creationId xmlns:a16="http://schemas.microsoft.com/office/drawing/2014/main" id="{6F6EBACE-2D52-B958-A024-B3915B143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635" y="3904724"/>
            <a:ext cx="6250781" cy="66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163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714A102B-D5F1-F322-45BB-BA76C6A8B16D}"/>
              </a:ext>
            </a:extLst>
          </p:cNvPr>
          <p:cNvSpPr>
            <a:spLocks noGrp="1"/>
          </p:cNvSpPr>
          <p:nvPr>
            <p:ph type="title"/>
          </p:nvPr>
        </p:nvSpPr>
        <p:spPr/>
        <p:txBody>
          <a:bodyPr>
            <a:normAutofit fontScale="90000"/>
          </a:bodyPr>
          <a:lstStyle/>
          <a:p>
            <a:pPr eaLnBrk="1" hangingPunct="1"/>
            <a:r>
              <a:rPr lang="en-US" sz="2400" dirty="0">
                <a:latin typeface="Arial" panose="020B0604020202020204" pitchFamily="34" charset="0"/>
                <a:ea typeface="ＭＳ Ｐゴシック" panose="020B0600070205080204" pitchFamily="34" charset="-128"/>
                <a:cs typeface="Arial" panose="020B0604020202020204" pitchFamily="34" charset="0"/>
              </a:rPr>
              <a:t>Seq2Seq: The </a:t>
            </a:r>
            <a:r>
              <a:rPr lang="en-US" sz="2400" u="sng" dirty="0">
                <a:solidFill>
                  <a:schemeClr val="accent6">
                    <a:lumMod val="75000"/>
                  </a:schemeClr>
                </a:solidFill>
                <a:latin typeface="sohne"/>
                <a:ea typeface="ＭＳ Ｐゴシック" panose="020B0600070205080204" pitchFamily="34" charset="-128"/>
                <a:cs typeface="Arial" panose="020B0604020202020204" pitchFamily="34" charset="0"/>
              </a:rPr>
              <a:t>Decoder</a:t>
            </a:r>
            <a:r>
              <a:rPr lang="en-GB" sz="2400" u="sng" dirty="0">
                <a:solidFill>
                  <a:schemeClr val="accent6">
                    <a:lumMod val="75000"/>
                  </a:schemeClr>
                </a:solidFill>
                <a:latin typeface="Arial" panose="020B0604020202020204" pitchFamily="34" charset="0"/>
                <a:ea typeface="ＭＳ Ｐゴシック" panose="020B0600070205080204" pitchFamily="34" charset="-128"/>
                <a:cs typeface="Arial" panose="020B0604020202020204" pitchFamily="34" charset="0"/>
              </a:rPr>
              <a:t> – Example(</a:t>
            </a:r>
            <a:r>
              <a:rPr lang="en-GB" sz="2400" u="sng" dirty="0" err="1">
                <a:solidFill>
                  <a:schemeClr val="accent6">
                    <a:lumMod val="75000"/>
                  </a:schemeClr>
                </a:solidFill>
                <a:latin typeface="Arial" panose="020B0604020202020204" pitchFamily="34" charset="0"/>
                <a:ea typeface="ＭＳ Ｐゴシック" panose="020B0600070205080204" pitchFamily="34" charset="-128"/>
                <a:cs typeface="Arial" panose="020B0604020202020204" pitchFamily="34" charset="0"/>
              </a:rPr>
              <a:t>cont</a:t>
            </a:r>
            <a:r>
              <a:rPr lang="en-GB" sz="2400" u="sng" dirty="0">
                <a:solidFill>
                  <a:schemeClr val="accent6">
                    <a:lumMod val="75000"/>
                  </a:schemeClr>
                </a:solidFill>
                <a:latin typeface="Arial" panose="020B0604020202020204" pitchFamily="34" charset="0"/>
                <a:ea typeface="ＭＳ Ｐゴシック" panose="020B0600070205080204" pitchFamily="34" charset="-128"/>
                <a:cs typeface="Arial" panose="020B0604020202020204" pitchFamily="34" charset="0"/>
              </a:rPr>
              <a:t>)</a:t>
            </a: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58371" name="Text Placeholder 2">
            <a:extLst>
              <a:ext uri="{FF2B5EF4-FFF2-40B4-BE49-F238E27FC236}">
                <a16:creationId xmlns:a16="http://schemas.microsoft.com/office/drawing/2014/main" id="{E3B42C14-9EB9-2BE3-E06A-81989B005697}"/>
              </a:ext>
            </a:extLst>
          </p:cNvPr>
          <p:cNvSpPr>
            <a:spLocks noGrp="1"/>
          </p:cNvSpPr>
          <p:nvPr>
            <p:ph type="body" sz="quarter" idx="10"/>
          </p:nvPr>
        </p:nvSpPr>
        <p:spPr>
          <a:xfrm>
            <a:off x="1485900" y="891779"/>
            <a:ext cx="6172200" cy="3059906"/>
          </a:xfrm>
        </p:spPr>
        <p:txBody>
          <a:bodyPr/>
          <a:lstStyle/>
          <a:p>
            <a:pPr eaLnBrk="1" hangingPunct="1">
              <a:buFont typeface="Wingdings" panose="05000000000000000000" pitchFamily="2" charset="2"/>
              <a:buChar char="q"/>
            </a:pPr>
            <a:r>
              <a:rPr lang="en-US" sz="1800" dirty="0">
                <a:solidFill>
                  <a:srgbClr val="242424"/>
                </a:solidFill>
                <a:latin typeface="source-serif-pro"/>
              </a:rPr>
              <a:t>The input for the decoder is the final hidden vector obtained at the end of encoder model.</a:t>
            </a:r>
          </a:p>
          <a:p>
            <a:pPr eaLnBrk="1" hangingPunct="1">
              <a:buFont typeface="Wingdings" panose="05000000000000000000" pitchFamily="2" charset="2"/>
              <a:buChar char="q"/>
            </a:pPr>
            <a:r>
              <a:rPr lang="en-US" sz="1800" dirty="0">
                <a:solidFill>
                  <a:srgbClr val="242424"/>
                </a:solidFill>
                <a:latin typeface="source-serif-pro"/>
              </a:rPr>
              <a:t>The translation of the sentence “I am a student” in Spanish would be:</a:t>
            </a:r>
          </a:p>
          <a:p>
            <a:pPr eaLnBrk="1" hangingPunct="1">
              <a:buFont typeface="Wingdings" panose="05000000000000000000" pitchFamily="2" charset="2"/>
              <a:buChar char="q"/>
            </a:pPr>
            <a:endParaRPr lang="en-US" altLang="en-US" sz="18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58372" name="Footer Placeholder 3">
            <a:extLst>
              <a:ext uri="{FF2B5EF4-FFF2-40B4-BE49-F238E27FC236}">
                <a16:creationId xmlns:a16="http://schemas.microsoft.com/office/drawing/2014/main" id="{373111B5-BBD9-0061-264C-6CEFC50A4E0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95900"/>
              </a:buClr>
              <a:buFont typeface="Arial" panose="020B0604020202020204" pitchFamily="34" charset="0"/>
              <a:buChar char="•"/>
              <a:defRPr sz="105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557213" indent="-214313">
              <a:spcBef>
                <a:spcPct val="20000"/>
              </a:spcBef>
              <a:buFont typeface="Arial" panose="020B0604020202020204" pitchFamily="34" charset="0"/>
              <a:buChar char="•"/>
              <a:defRPr sz="105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857250" indent="-171450">
              <a:spcBef>
                <a:spcPct val="20000"/>
              </a:spcBef>
              <a:buFont typeface="Arial" panose="020B0604020202020204" pitchFamily="34" charset="0"/>
              <a:buChar char="•"/>
              <a:defRPr sz="105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200150" indent="-171450">
              <a:spcBef>
                <a:spcPct val="20000"/>
              </a:spcBef>
              <a:buFont typeface="Arial" panose="020B0604020202020204" pitchFamily="34" charset="0"/>
              <a:buChar char="•"/>
              <a:defRPr sz="105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1543050" indent="-171450">
              <a:spcBef>
                <a:spcPct val="20000"/>
              </a:spcBef>
              <a:buFont typeface="Arial" panose="020B0604020202020204" pitchFamily="34" charset="0"/>
              <a:buChar char="•"/>
              <a:defRPr sz="105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1885950" indent="-171450" defTabSz="342900" eaLnBrk="0" fontAlgn="base" hangingPunct="0">
              <a:spcBef>
                <a:spcPct val="20000"/>
              </a:spcBef>
              <a:spcAft>
                <a:spcPct val="0"/>
              </a:spcAft>
              <a:buFont typeface="Arial" panose="020B0604020202020204" pitchFamily="34" charset="0"/>
              <a:buChar char="•"/>
              <a:defRPr sz="105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228850" indent="-171450" defTabSz="342900" eaLnBrk="0" fontAlgn="base" hangingPunct="0">
              <a:spcBef>
                <a:spcPct val="20000"/>
              </a:spcBef>
              <a:spcAft>
                <a:spcPct val="0"/>
              </a:spcAft>
              <a:buFont typeface="Arial" panose="020B0604020202020204" pitchFamily="34" charset="0"/>
              <a:buChar char="•"/>
              <a:defRPr sz="105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2571750" indent="-171450" defTabSz="342900" eaLnBrk="0" fontAlgn="base" hangingPunct="0">
              <a:spcBef>
                <a:spcPct val="20000"/>
              </a:spcBef>
              <a:spcAft>
                <a:spcPct val="0"/>
              </a:spcAft>
              <a:buFont typeface="Arial" panose="020B0604020202020204" pitchFamily="34" charset="0"/>
              <a:buChar char="•"/>
              <a:defRPr sz="105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2914650" indent="-171450" defTabSz="342900" eaLnBrk="0" fontAlgn="base" hangingPunct="0">
              <a:spcBef>
                <a:spcPct val="20000"/>
              </a:spcBef>
              <a:spcAft>
                <a:spcPct val="0"/>
              </a:spcAft>
              <a:buFont typeface="Arial" panose="020B0604020202020204" pitchFamily="34" charset="0"/>
              <a:buChar char="•"/>
              <a:defRPr sz="105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ClrTx/>
              <a:buFontTx/>
              <a:buNone/>
            </a:pPr>
            <a:r>
              <a:rPr lang="en-US" altLang="en-US" sz="750">
                <a:solidFill>
                  <a:srgbClr val="D95900"/>
                </a:solidFill>
              </a:rPr>
              <a:t>Prof JW MUTEBA MWAMBA</a:t>
            </a:r>
          </a:p>
        </p:txBody>
      </p:sp>
      <p:pic>
        <p:nvPicPr>
          <p:cNvPr id="58374" name="Picture 6">
            <a:extLst>
              <a:ext uri="{FF2B5EF4-FFF2-40B4-BE49-F238E27FC236}">
                <a16:creationId xmlns:a16="http://schemas.microsoft.com/office/drawing/2014/main" id="{139D89F4-D654-0259-7E82-EA8332053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2247714"/>
            <a:ext cx="6380466" cy="2438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FABC-609A-CFD0-62B4-0EDB19F60015}"/>
              </a:ext>
            </a:extLst>
          </p:cNvPr>
          <p:cNvSpPr>
            <a:spLocks noGrp="1"/>
          </p:cNvSpPr>
          <p:nvPr>
            <p:ph type="title"/>
          </p:nvPr>
        </p:nvSpPr>
        <p:spPr/>
        <p:txBody>
          <a:bodyPr/>
          <a:lstStyle/>
          <a:p>
            <a:r>
              <a:rPr lang="en-US" sz="1800" dirty="0"/>
              <a:t>Applications of Sequence-to-Sequence RNN Models:</a:t>
            </a:r>
          </a:p>
        </p:txBody>
      </p:sp>
      <p:sp>
        <p:nvSpPr>
          <p:cNvPr id="3" name="Text Placeholder 2">
            <a:extLst>
              <a:ext uri="{FF2B5EF4-FFF2-40B4-BE49-F238E27FC236}">
                <a16:creationId xmlns:a16="http://schemas.microsoft.com/office/drawing/2014/main" id="{4F579A3E-A74D-222C-4C6F-C5DC81B2F26F}"/>
              </a:ext>
            </a:extLst>
          </p:cNvPr>
          <p:cNvSpPr>
            <a:spLocks noGrp="1"/>
          </p:cNvSpPr>
          <p:nvPr>
            <p:ph type="body" sz="quarter" idx="10"/>
          </p:nvPr>
        </p:nvSpPr>
        <p:spPr/>
        <p:txBody>
          <a:bodyPr/>
          <a:lstStyle/>
          <a:p>
            <a:pPr algn="l">
              <a:buFont typeface="Wingdings" panose="05000000000000000000" pitchFamily="2" charset="2"/>
              <a:buChar char="v"/>
            </a:pPr>
            <a:r>
              <a:rPr lang="en-US" sz="2700" dirty="0">
                <a:solidFill>
                  <a:srgbClr val="242424"/>
                </a:solidFill>
                <a:latin typeface="source-serif-pro"/>
              </a:rPr>
              <a:t>It possesses many applications such as</a:t>
            </a:r>
          </a:p>
          <a:p>
            <a:pPr algn="l">
              <a:buFont typeface="Wingdings" panose="05000000000000000000" pitchFamily="2" charset="2"/>
              <a:buChar char="ü"/>
            </a:pPr>
            <a:r>
              <a:rPr lang="en-US" sz="2700" dirty="0">
                <a:solidFill>
                  <a:schemeClr val="accent6">
                    <a:lumMod val="75000"/>
                  </a:schemeClr>
                </a:solidFill>
                <a:latin typeface="source-serif-pro"/>
              </a:rPr>
              <a:t>Google’s Machine Translation</a:t>
            </a:r>
          </a:p>
          <a:p>
            <a:pPr>
              <a:buFont typeface="Wingdings" panose="05000000000000000000" pitchFamily="2" charset="2"/>
              <a:buChar char="ü"/>
            </a:pPr>
            <a:r>
              <a:rPr lang="en-US" sz="2700" i="1" dirty="0">
                <a:solidFill>
                  <a:schemeClr val="accent6">
                    <a:lumMod val="75000"/>
                  </a:schemeClr>
                </a:solidFill>
                <a:latin typeface="source-serif-pro"/>
              </a:rPr>
              <a:t>Time Series Forecasting</a:t>
            </a:r>
            <a:r>
              <a:rPr lang="en-US" sz="2700" dirty="0">
                <a:solidFill>
                  <a:srgbClr val="242424"/>
                </a:solidFill>
                <a:latin typeface="source-serif-pro"/>
              </a:rPr>
              <a:t>,</a:t>
            </a:r>
          </a:p>
          <a:p>
            <a:pPr algn="l">
              <a:buFont typeface="Wingdings" panose="05000000000000000000" pitchFamily="2" charset="2"/>
              <a:buChar char="ü"/>
            </a:pPr>
            <a:r>
              <a:rPr lang="en-US" sz="2700" dirty="0">
                <a:solidFill>
                  <a:srgbClr val="242424"/>
                </a:solidFill>
                <a:latin typeface="source-serif-pro"/>
              </a:rPr>
              <a:t>Question answering chatbots</a:t>
            </a:r>
          </a:p>
          <a:p>
            <a:pPr algn="l">
              <a:buFont typeface="Wingdings" panose="05000000000000000000" pitchFamily="2" charset="2"/>
              <a:buChar char="ü"/>
            </a:pPr>
            <a:r>
              <a:rPr lang="en-US" sz="2700" dirty="0">
                <a:solidFill>
                  <a:srgbClr val="242424"/>
                </a:solidFill>
                <a:latin typeface="source-serif-pro"/>
              </a:rPr>
              <a:t>Speech recognition</a:t>
            </a:r>
          </a:p>
          <a:p>
            <a:pPr marL="0" indent="0"/>
            <a:r>
              <a:rPr lang="en-US" sz="2700" dirty="0">
                <a:solidFill>
                  <a:srgbClr val="242424"/>
                </a:solidFill>
                <a:latin typeface="source-serif-pro"/>
              </a:rPr>
              <a:t>etc.</a:t>
            </a:r>
            <a:endParaRPr lang="en-US" sz="2700" dirty="0"/>
          </a:p>
        </p:txBody>
      </p:sp>
      <p:sp>
        <p:nvSpPr>
          <p:cNvPr id="4" name="Footer Placeholder 3">
            <a:extLst>
              <a:ext uri="{FF2B5EF4-FFF2-40B4-BE49-F238E27FC236}">
                <a16:creationId xmlns:a16="http://schemas.microsoft.com/office/drawing/2014/main" id="{2905291D-377E-4E58-8A85-EED94FDF5842}"/>
              </a:ext>
            </a:extLst>
          </p:cNvPr>
          <p:cNvSpPr>
            <a:spLocks noGrp="1"/>
          </p:cNvSpPr>
          <p:nvPr>
            <p:ph type="ftr" sz="quarter" idx="11"/>
          </p:nvPr>
        </p:nvSpPr>
        <p:spPr/>
        <p:txBody>
          <a:bodyPr/>
          <a:lstStyle/>
          <a:p>
            <a:pPr>
              <a:defRPr/>
            </a:pPr>
            <a:r>
              <a:rPr lang="en-US"/>
              <a:t>Prof JW MUTEBA MWAMBA</a:t>
            </a:r>
          </a:p>
        </p:txBody>
      </p:sp>
    </p:spTree>
    <p:extLst>
      <p:ext uri="{BB962C8B-B14F-4D97-AF65-F5344CB8AC3E}">
        <p14:creationId xmlns:p14="http://schemas.microsoft.com/office/powerpoint/2010/main" val="3964679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9DE00-8CB1-E143-9ED6-8EB42D17F471}"/>
              </a:ext>
            </a:extLst>
          </p:cNvPr>
          <p:cNvSpPr>
            <a:spLocks noGrp="1"/>
          </p:cNvSpPr>
          <p:nvPr>
            <p:ph type="title"/>
          </p:nvPr>
        </p:nvSpPr>
        <p:spPr>
          <a:xfrm>
            <a:off x="1601670" y="0"/>
            <a:ext cx="6403497" cy="566252"/>
          </a:xfrm>
        </p:spPr>
        <p:txBody>
          <a:bodyPr/>
          <a:lstStyle/>
          <a:p>
            <a:r>
              <a:rPr lang="en-CA" sz="1800" dirty="0"/>
              <a:t>EXAMPLE 1: Seq2seq model – Machine Translation</a:t>
            </a:r>
            <a:endParaRPr lang="en-US" sz="1800" dirty="0"/>
          </a:p>
        </p:txBody>
      </p:sp>
      <p:sp>
        <p:nvSpPr>
          <p:cNvPr id="3" name="Content Placeholder 2">
            <a:extLst>
              <a:ext uri="{FF2B5EF4-FFF2-40B4-BE49-F238E27FC236}">
                <a16:creationId xmlns:a16="http://schemas.microsoft.com/office/drawing/2014/main" id="{1AA1FD14-F9D2-1243-A27B-9D904D3AA976}"/>
              </a:ext>
            </a:extLst>
          </p:cNvPr>
          <p:cNvSpPr>
            <a:spLocks noGrp="1"/>
          </p:cNvSpPr>
          <p:nvPr>
            <p:ph idx="1"/>
          </p:nvPr>
        </p:nvSpPr>
        <p:spPr>
          <a:xfrm>
            <a:off x="1485900" y="519522"/>
            <a:ext cx="6172200" cy="3469072"/>
          </a:xfrm>
        </p:spPr>
        <p:txBody>
          <a:bodyPr/>
          <a:lstStyle/>
          <a:p>
            <a:pPr>
              <a:buFont typeface="Wingdings" panose="05000000000000000000" pitchFamily="2" charset="2"/>
              <a:buChar char="v"/>
            </a:pPr>
            <a:r>
              <a:rPr lang="en-US" b="1" u="sng" dirty="0">
                <a:solidFill>
                  <a:schemeClr val="accent2"/>
                </a:solidFill>
              </a:rPr>
              <a:t>Machine Translation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buFont typeface="Wingdings" panose="05000000000000000000" pitchFamily="2" charset="2"/>
              <a:buChar char="v"/>
            </a:pPr>
            <a:r>
              <a:rPr lang="en-US" b="1" u="sng" dirty="0">
                <a:solidFill>
                  <a:schemeClr val="accent2"/>
                </a:solidFill>
              </a:rPr>
              <a:t>Google Translate:</a:t>
            </a:r>
          </a:p>
        </p:txBody>
      </p:sp>
      <p:pic>
        <p:nvPicPr>
          <p:cNvPr id="4" name="Picture 3">
            <a:extLst>
              <a:ext uri="{FF2B5EF4-FFF2-40B4-BE49-F238E27FC236}">
                <a16:creationId xmlns:a16="http://schemas.microsoft.com/office/drawing/2014/main" id="{28B2EA06-A57B-C140-B0DB-110CA3341517}"/>
              </a:ext>
            </a:extLst>
          </p:cNvPr>
          <p:cNvPicPr>
            <a:picLocks noChangeAspect="1"/>
          </p:cNvPicPr>
          <p:nvPr/>
        </p:nvPicPr>
        <p:blipFill>
          <a:blip r:embed="rId2"/>
          <a:stretch>
            <a:fillRect/>
          </a:stretch>
        </p:blipFill>
        <p:spPr>
          <a:xfrm>
            <a:off x="1783226" y="897564"/>
            <a:ext cx="5577548" cy="2076616"/>
          </a:xfrm>
          <a:prstGeom prst="rect">
            <a:avLst/>
          </a:prstGeom>
        </p:spPr>
      </p:pic>
      <p:pic>
        <p:nvPicPr>
          <p:cNvPr id="97282" name="Picture 2">
            <a:extLst>
              <a:ext uri="{FF2B5EF4-FFF2-40B4-BE49-F238E27FC236}">
                <a16:creationId xmlns:a16="http://schemas.microsoft.com/office/drawing/2014/main" id="{3FB363A8-BB22-624F-69F8-724F72381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610" y="3435846"/>
            <a:ext cx="6250781" cy="148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0595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0E2F-F635-63BA-1860-8A108C92D03E}"/>
              </a:ext>
            </a:extLst>
          </p:cNvPr>
          <p:cNvSpPr>
            <a:spLocks noGrp="1"/>
          </p:cNvSpPr>
          <p:nvPr>
            <p:ph type="title"/>
          </p:nvPr>
        </p:nvSpPr>
        <p:spPr>
          <a:xfrm>
            <a:off x="1331640" y="85725"/>
            <a:ext cx="6480720" cy="400050"/>
          </a:xfrm>
        </p:spPr>
        <p:txBody>
          <a:bodyPr>
            <a:normAutofit fontScale="90000"/>
          </a:bodyPr>
          <a:lstStyle/>
          <a:p>
            <a:r>
              <a:rPr lang="en-US" sz="2100" dirty="0"/>
              <a:t>EXAMPLE 2- Seq2Seq: Time Series Forecasting</a:t>
            </a:r>
          </a:p>
        </p:txBody>
      </p:sp>
      <p:sp>
        <p:nvSpPr>
          <p:cNvPr id="3" name="Text Placeholder 2">
            <a:extLst>
              <a:ext uri="{FF2B5EF4-FFF2-40B4-BE49-F238E27FC236}">
                <a16:creationId xmlns:a16="http://schemas.microsoft.com/office/drawing/2014/main" id="{C0439775-6DF4-D0DF-E0DC-B4ACCD381D8C}"/>
              </a:ext>
            </a:extLst>
          </p:cNvPr>
          <p:cNvSpPr>
            <a:spLocks noGrp="1"/>
          </p:cNvSpPr>
          <p:nvPr>
            <p:ph type="body" sz="quarter" idx="10"/>
          </p:nvPr>
        </p:nvSpPr>
        <p:spPr>
          <a:xfrm>
            <a:off x="1485900" y="571501"/>
            <a:ext cx="6172200" cy="3380184"/>
          </a:xfrm>
        </p:spPr>
        <p:txBody>
          <a:bodyPr/>
          <a:lstStyle/>
          <a:p>
            <a:pPr>
              <a:buFont typeface="Wingdings" panose="05000000000000000000" pitchFamily="2" charset="2"/>
              <a:buChar char="Ø"/>
            </a:pPr>
            <a:r>
              <a:rPr lang="en-US" sz="1500" dirty="0">
                <a:solidFill>
                  <a:srgbClr val="242424"/>
                </a:solidFill>
                <a:latin typeface="source-serif-pro"/>
              </a:rPr>
              <a:t>Multistep time-series forecasting can also be treated as a seq2seq task, hence the encoder-decoder model can be applied.</a:t>
            </a:r>
          </a:p>
          <a:p>
            <a:pPr>
              <a:buFont typeface="Wingdings" panose="05000000000000000000" pitchFamily="2" charset="2"/>
              <a:buChar char="Ø"/>
            </a:pPr>
            <a:r>
              <a:rPr lang="en-US" sz="1500" dirty="0">
                <a:solidFill>
                  <a:srgbClr val="242424"/>
                </a:solidFill>
                <a:latin typeface="source-serif-pro"/>
              </a:rPr>
              <a:t>We can create two sequence in a rolling window forecast contest and use a RNN (LSTM) model for forecasting.</a:t>
            </a:r>
          </a:p>
          <a:p>
            <a:pPr>
              <a:buFont typeface="Wingdings" panose="05000000000000000000" pitchFamily="2" charset="2"/>
              <a:buChar char="Ø"/>
            </a:pPr>
            <a:r>
              <a:rPr lang="en-CA" sz="1500" dirty="0"/>
              <a:t>sequence x= (x</a:t>
            </a:r>
            <a:r>
              <a:rPr lang="en-CA" sz="1500" baseline="-25000" dirty="0"/>
              <a:t>1</a:t>
            </a:r>
            <a:r>
              <a:rPr lang="en-CA" sz="1500" dirty="0"/>
              <a:t>, x</a:t>
            </a:r>
            <a:r>
              <a:rPr lang="en-CA" sz="1500" baseline="-25000" dirty="0"/>
              <a:t>2</a:t>
            </a:r>
            <a:r>
              <a:rPr lang="en-CA" sz="1500" dirty="0"/>
              <a:t>,..., </a:t>
            </a:r>
            <a:r>
              <a:rPr lang="en-CA" sz="1500" dirty="0" err="1"/>
              <a:t>x</a:t>
            </a:r>
            <a:r>
              <a:rPr lang="en-CA" sz="1500" baseline="-25000" dirty="0" err="1"/>
              <a:t>|x</a:t>
            </a:r>
            <a:r>
              <a:rPr lang="en-CA" sz="1500" baseline="-25000" dirty="0"/>
              <a:t>|</a:t>
            </a:r>
            <a:r>
              <a:rPr lang="en-CA" sz="1500" dirty="0"/>
              <a:t>) represented as the time series (features)</a:t>
            </a:r>
          </a:p>
          <a:p>
            <a:pPr>
              <a:buFont typeface="Wingdings" panose="05000000000000000000" pitchFamily="2" charset="2"/>
              <a:buChar char="Ø"/>
            </a:pPr>
            <a:r>
              <a:rPr lang="en-CA" sz="1500" dirty="0"/>
              <a:t>Target sequence y= (y</a:t>
            </a:r>
            <a:r>
              <a:rPr lang="en-CA" sz="1500" baseline="-25000" dirty="0"/>
              <a:t>1</a:t>
            </a:r>
            <a:r>
              <a:rPr lang="en-CA" sz="1500" dirty="0"/>
              <a:t>, y</a:t>
            </a:r>
            <a:r>
              <a:rPr lang="en-CA" sz="1500" baseline="-25000" dirty="0"/>
              <a:t>2</a:t>
            </a:r>
            <a:r>
              <a:rPr lang="en-CA" sz="1500" dirty="0"/>
              <a:t>,..., </a:t>
            </a:r>
            <a:r>
              <a:rPr lang="en-CA" sz="1500" dirty="0" err="1"/>
              <a:t>y</a:t>
            </a:r>
            <a:r>
              <a:rPr lang="en-CA" sz="1500" baseline="-25000" dirty="0" err="1"/>
              <a:t>|y</a:t>
            </a:r>
            <a:r>
              <a:rPr lang="en-CA" sz="1500" baseline="-25000" dirty="0"/>
              <a:t>|</a:t>
            </a:r>
            <a:r>
              <a:rPr lang="en-CA" sz="1500" dirty="0"/>
              <a:t>)</a:t>
            </a:r>
          </a:p>
          <a:p>
            <a:pPr>
              <a:buFont typeface="Wingdings" panose="05000000000000000000" pitchFamily="2" charset="2"/>
              <a:buChar char="Ø"/>
            </a:pPr>
            <a:endParaRPr lang="en-US" sz="1500" dirty="0">
              <a:solidFill>
                <a:srgbClr val="242424"/>
              </a:solidFill>
              <a:latin typeface="source-serif-pro"/>
            </a:endParaRPr>
          </a:p>
          <a:p>
            <a:pPr>
              <a:buFont typeface="Wingdings" panose="05000000000000000000" pitchFamily="2" charset="2"/>
              <a:buChar char="Ø"/>
            </a:pPr>
            <a:endParaRPr lang="en-US" sz="1500" dirty="0"/>
          </a:p>
        </p:txBody>
      </p:sp>
      <p:sp>
        <p:nvSpPr>
          <p:cNvPr id="4" name="Footer Placeholder 3">
            <a:extLst>
              <a:ext uri="{FF2B5EF4-FFF2-40B4-BE49-F238E27FC236}">
                <a16:creationId xmlns:a16="http://schemas.microsoft.com/office/drawing/2014/main" id="{C223040D-E9DB-2D0F-978F-3D851E6F9923}"/>
              </a:ext>
            </a:extLst>
          </p:cNvPr>
          <p:cNvSpPr>
            <a:spLocks noGrp="1"/>
          </p:cNvSpPr>
          <p:nvPr>
            <p:ph type="ftr" sz="quarter" idx="11"/>
          </p:nvPr>
        </p:nvSpPr>
        <p:spPr/>
        <p:txBody>
          <a:bodyPr/>
          <a:lstStyle/>
          <a:p>
            <a:pPr>
              <a:defRPr/>
            </a:pPr>
            <a:r>
              <a:rPr lang="en-US" dirty="0"/>
              <a:t>Prof JW MUTEBA MWAMBA</a:t>
            </a:r>
          </a:p>
        </p:txBody>
      </p:sp>
      <p:pic>
        <p:nvPicPr>
          <p:cNvPr id="9" name="Picture 8">
            <a:extLst>
              <a:ext uri="{FF2B5EF4-FFF2-40B4-BE49-F238E27FC236}">
                <a16:creationId xmlns:a16="http://schemas.microsoft.com/office/drawing/2014/main" id="{5636AC14-C119-6D84-98DB-F950A71AEE9B}"/>
              </a:ext>
            </a:extLst>
          </p:cNvPr>
          <p:cNvPicPr>
            <a:picLocks noChangeAspect="1"/>
          </p:cNvPicPr>
          <p:nvPr/>
        </p:nvPicPr>
        <p:blipFill>
          <a:blip r:embed="rId2"/>
          <a:stretch>
            <a:fillRect/>
          </a:stretch>
        </p:blipFill>
        <p:spPr>
          <a:xfrm>
            <a:off x="1331640" y="2571750"/>
            <a:ext cx="6588732" cy="2154742"/>
          </a:xfrm>
          <a:prstGeom prst="rect">
            <a:avLst/>
          </a:prstGeom>
        </p:spPr>
      </p:pic>
    </p:spTree>
    <p:extLst>
      <p:ext uri="{BB962C8B-B14F-4D97-AF65-F5344CB8AC3E}">
        <p14:creationId xmlns:p14="http://schemas.microsoft.com/office/powerpoint/2010/main" val="4328840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26D5-F2A4-A0F2-F82D-B6D9FDF8C560}"/>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EA79B827-DF32-A561-D73C-9FBDBCB5E3C4}"/>
              </a:ext>
            </a:extLst>
          </p:cNvPr>
          <p:cNvSpPr>
            <a:spLocks noGrp="1"/>
          </p:cNvSpPr>
          <p:nvPr>
            <p:ph idx="1"/>
          </p:nvPr>
        </p:nvSpPr>
        <p:spPr/>
        <p:txBody>
          <a:bodyPr/>
          <a:lstStyle/>
          <a:p>
            <a:pPr marL="0" indent="0" algn="ctr">
              <a:buNone/>
            </a:pPr>
            <a:r>
              <a:rPr lang="en-US" dirty="0"/>
              <a:t> </a:t>
            </a:r>
            <a:r>
              <a:rPr lang="en-US" sz="4500" b="1" dirty="0">
                <a:solidFill>
                  <a:schemeClr val="accent3"/>
                </a:solidFill>
              </a:rPr>
              <a:t>CODING RNN IN PYTHON</a:t>
            </a:r>
          </a:p>
        </p:txBody>
      </p:sp>
    </p:spTree>
    <p:extLst>
      <p:ext uri="{BB962C8B-B14F-4D97-AF65-F5344CB8AC3E}">
        <p14:creationId xmlns:p14="http://schemas.microsoft.com/office/powerpoint/2010/main" val="333360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6736-6005-9351-B1CF-C0F5373146C1}"/>
              </a:ext>
            </a:extLst>
          </p:cNvPr>
          <p:cNvSpPr>
            <a:spLocks noGrp="1"/>
          </p:cNvSpPr>
          <p:nvPr>
            <p:ph type="title"/>
          </p:nvPr>
        </p:nvSpPr>
        <p:spPr/>
        <p:txBody>
          <a:bodyPr>
            <a:normAutofit fontScale="90000"/>
          </a:bodyPr>
          <a:lstStyle/>
          <a:p>
            <a:r>
              <a:rPr lang="en-US" dirty="0"/>
              <a:t>Deep Learning Architecture for </a:t>
            </a:r>
            <a:r>
              <a:rPr lang="en-US" dirty="0">
                <a:solidFill>
                  <a:schemeClr val="accent6"/>
                </a:solidFill>
              </a:rPr>
              <a:t>Image Data</a:t>
            </a:r>
            <a:endParaRPr lang="en-US" dirty="0"/>
          </a:p>
        </p:txBody>
      </p:sp>
      <p:sp>
        <p:nvSpPr>
          <p:cNvPr id="3" name="Content Placeholder 2">
            <a:extLst>
              <a:ext uri="{FF2B5EF4-FFF2-40B4-BE49-F238E27FC236}">
                <a16:creationId xmlns:a16="http://schemas.microsoft.com/office/drawing/2014/main" id="{13CBC5C8-9C51-E0F7-98F5-17DEEC4E7468}"/>
              </a:ext>
            </a:extLst>
          </p:cNvPr>
          <p:cNvSpPr>
            <a:spLocks noGrp="1"/>
          </p:cNvSpPr>
          <p:nvPr>
            <p:ph idx="1"/>
          </p:nvPr>
        </p:nvSpPr>
        <p:spPr/>
        <p:txBody>
          <a:bodyPr/>
          <a:lstStyle/>
          <a:p>
            <a:pPr>
              <a:buFont typeface="Wingdings" panose="05000000000000000000" pitchFamily="2" charset="2"/>
              <a:buChar char="q"/>
            </a:pPr>
            <a:r>
              <a:rPr lang="en-US" dirty="0"/>
              <a:t>Image recognition</a:t>
            </a:r>
          </a:p>
        </p:txBody>
      </p:sp>
      <p:pic>
        <p:nvPicPr>
          <p:cNvPr id="4" name="Picture 3" descr="Artificial Neural Networks: What they are and how they're trained - Xeridia">
            <a:extLst>
              <a:ext uri="{FF2B5EF4-FFF2-40B4-BE49-F238E27FC236}">
                <a16:creationId xmlns:a16="http://schemas.microsoft.com/office/drawing/2014/main" id="{BCCEB43A-9BB3-BE41-A6D4-98D82EFB16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1405" y="1609646"/>
            <a:ext cx="7549468" cy="3468675"/>
          </a:xfrm>
          <a:prstGeom prst="rect">
            <a:avLst/>
          </a:prstGeom>
          <a:noFill/>
          <a:ln>
            <a:noFill/>
          </a:ln>
        </p:spPr>
      </p:pic>
    </p:spTree>
    <p:extLst>
      <p:ext uri="{BB962C8B-B14F-4D97-AF65-F5344CB8AC3E}">
        <p14:creationId xmlns:p14="http://schemas.microsoft.com/office/powerpoint/2010/main" val="1128590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6736-6005-9351-B1CF-C0F5373146C1}"/>
              </a:ext>
            </a:extLst>
          </p:cNvPr>
          <p:cNvSpPr>
            <a:spLocks noGrp="1"/>
          </p:cNvSpPr>
          <p:nvPr>
            <p:ph type="title"/>
          </p:nvPr>
        </p:nvSpPr>
        <p:spPr/>
        <p:txBody>
          <a:bodyPr>
            <a:normAutofit fontScale="90000"/>
          </a:bodyPr>
          <a:lstStyle/>
          <a:p>
            <a:r>
              <a:rPr lang="en-US" dirty="0"/>
              <a:t>Deep Learning Architecture for </a:t>
            </a:r>
            <a:r>
              <a:rPr lang="en-US" dirty="0">
                <a:solidFill>
                  <a:schemeClr val="accent6"/>
                </a:solidFill>
              </a:rPr>
              <a:t>Image Data</a:t>
            </a:r>
            <a:endParaRPr lang="en-US" dirty="0"/>
          </a:p>
        </p:txBody>
      </p:sp>
      <p:sp>
        <p:nvSpPr>
          <p:cNvPr id="3" name="Content Placeholder 2">
            <a:extLst>
              <a:ext uri="{FF2B5EF4-FFF2-40B4-BE49-F238E27FC236}">
                <a16:creationId xmlns:a16="http://schemas.microsoft.com/office/drawing/2014/main" id="{13CBC5C8-9C51-E0F7-98F5-17DEEC4E7468}"/>
              </a:ext>
            </a:extLst>
          </p:cNvPr>
          <p:cNvSpPr>
            <a:spLocks noGrp="1"/>
          </p:cNvSpPr>
          <p:nvPr>
            <p:ph idx="1"/>
          </p:nvPr>
        </p:nvSpPr>
        <p:spPr/>
        <p:txBody>
          <a:bodyPr/>
          <a:lstStyle/>
          <a:p>
            <a:pPr>
              <a:buFont typeface="Wingdings" panose="05000000000000000000" pitchFamily="2" charset="2"/>
              <a:buChar char="q"/>
            </a:pPr>
            <a:r>
              <a:rPr lang="en-US" dirty="0"/>
              <a:t>Image recognition</a:t>
            </a:r>
          </a:p>
        </p:txBody>
      </p:sp>
      <p:pic>
        <p:nvPicPr>
          <p:cNvPr id="5" name="Picture 4" descr="Convolutional Neural Network to identify the image of a bird">
            <a:extLst>
              <a:ext uri="{FF2B5EF4-FFF2-40B4-BE49-F238E27FC236}">
                <a16:creationId xmlns:a16="http://schemas.microsoft.com/office/drawing/2014/main" id="{2EE233F6-BB37-3A56-1EDD-C170AA1FA3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1177" y="1587953"/>
            <a:ext cx="7609924" cy="1888278"/>
          </a:xfrm>
          <a:prstGeom prst="rect">
            <a:avLst/>
          </a:prstGeom>
          <a:noFill/>
          <a:ln>
            <a:noFill/>
          </a:ln>
        </p:spPr>
      </p:pic>
      <p:pic>
        <p:nvPicPr>
          <p:cNvPr id="6" name="Picture 5" descr="A diagram of a network&#10;&#10;Description automatically generated with low confidence">
            <a:extLst>
              <a:ext uri="{FF2B5EF4-FFF2-40B4-BE49-F238E27FC236}">
                <a16:creationId xmlns:a16="http://schemas.microsoft.com/office/drawing/2014/main" id="{35383418-14D2-49B6-2895-5FE24A8537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476231"/>
            <a:ext cx="7543800" cy="1643116"/>
          </a:xfrm>
          <a:prstGeom prst="rect">
            <a:avLst/>
          </a:prstGeom>
          <a:noFill/>
          <a:ln>
            <a:noFill/>
          </a:ln>
        </p:spPr>
      </p:pic>
    </p:spTree>
    <p:extLst>
      <p:ext uri="{BB962C8B-B14F-4D97-AF65-F5344CB8AC3E}">
        <p14:creationId xmlns:p14="http://schemas.microsoft.com/office/powerpoint/2010/main" val="3637906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elements/1.1/"/>
    <ds:schemaRef ds:uri="http://www.w3.org/XML/1998/namespace"/>
    <ds:schemaRef ds:uri="http://schemas.openxmlformats.org/package/2006/metadata/core-properties"/>
    <ds:schemaRef ds:uri="http://purl.org/dc/terms/"/>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21920</TotalTime>
  <Words>3961</Words>
  <Application>Microsoft Office PowerPoint</Application>
  <PresentationFormat>On-screen Show (16:9)</PresentationFormat>
  <Paragraphs>751</Paragraphs>
  <Slides>77</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77</vt:i4>
      </vt:variant>
    </vt:vector>
  </HeadingPairs>
  <TitlesOfParts>
    <vt:vector size="95" baseType="lpstr">
      <vt:lpstr>ＭＳ Ｐゴシック</vt:lpstr>
      <vt:lpstr>Arial</vt:lpstr>
      <vt:lpstr>Arial Unicode MS</vt:lpstr>
      <vt:lpstr>Calibri</vt:lpstr>
      <vt:lpstr>Cambria</vt:lpstr>
      <vt:lpstr>Cambria Math</vt:lpstr>
      <vt:lpstr>CMU Bright Roman</vt:lpstr>
      <vt:lpstr>Courier New</vt:lpstr>
      <vt:lpstr>DejaVu Sans</vt:lpstr>
      <vt:lpstr>Lato</vt:lpstr>
      <vt:lpstr>Lora</vt:lpstr>
      <vt:lpstr>sohne</vt:lpstr>
      <vt:lpstr>source-serif-pro</vt:lpstr>
      <vt:lpstr>Symbol</vt:lpstr>
      <vt:lpstr>Times New Roman</vt:lpstr>
      <vt:lpstr>Tw Cen MT Condensed</vt:lpstr>
      <vt:lpstr>Wingdings</vt:lpstr>
      <vt:lpstr>Office Theme</vt:lpstr>
      <vt:lpstr>CONVOLUTIONAL NEURAL NETWORKS and RECURRENT NEURAL NETWORKS</vt:lpstr>
      <vt:lpstr> Deep Learning Set Up: </vt:lpstr>
      <vt:lpstr>Deep Learning Architecture: Fully Connected Layers:   Input-layer (Numerical or Categorical Variables), Hidden Layers,  Output Layer </vt:lpstr>
      <vt:lpstr>Code Structure: Sequential model with Keras library</vt:lpstr>
      <vt:lpstr>Code structure - Example with Tensorflow</vt:lpstr>
      <vt:lpstr>Deep Learning Architecture for Textual Data</vt:lpstr>
      <vt:lpstr>DL Architecture for Textual Data: input-Layer, Embedding Layer, Fully connected Layer(s)</vt:lpstr>
      <vt:lpstr>Deep Learning Architecture for Image Data</vt:lpstr>
      <vt:lpstr>Deep Learning Architecture for Image Data</vt:lpstr>
      <vt:lpstr>Deep Learning Architecture for Image Data</vt:lpstr>
      <vt:lpstr>CONVOLUTIONAL NEURAL NETWORK</vt:lpstr>
      <vt:lpstr>HOW DOES CNN RECOGNISE IMAGES</vt:lpstr>
      <vt:lpstr>CONVOLUTIONAL NEURAL NETWORK</vt:lpstr>
      <vt:lpstr>CONVOLUTIONAL NEURAL NETWORK</vt:lpstr>
      <vt:lpstr>CONVOLUTIONAL NEURAL NETWORK</vt:lpstr>
      <vt:lpstr>CONVOLUTIONAL NEURAL NETWORK</vt:lpstr>
      <vt:lpstr>Why Convolutional Neural Network for Image classification?</vt:lpstr>
      <vt:lpstr>CNN solution</vt:lpstr>
      <vt:lpstr>Convolutional Neural Network Architecture</vt:lpstr>
      <vt:lpstr>DL Architecture for Image Data:  Input-Layer, Convolution-Layer(s), Pooling Layer(s), Flatten-Layer, Fully-Connected-Layer(s), &amp; Output-Layer</vt:lpstr>
      <vt:lpstr>Code Structure: Convolutional Neural Network </vt:lpstr>
      <vt:lpstr>Input Layer</vt:lpstr>
      <vt:lpstr>Convolution</vt:lpstr>
      <vt:lpstr>Convolution Layer                                  1     </vt:lpstr>
      <vt:lpstr>Convolution Layer                                 2</vt:lpstr>
      <vt:lpstr>Convolution Layer                                 3</vt:lpstr>
      <vt:lpstr>Stride</vt:lpstr>
      <vt:lpstr>Zero padding</vt:lpstr>
      <vt:lpstr> Pooling Layer                                 </vt:lpstr>
      <vt:lpstr>Fully Connected Layer (s)            1</vt:lpstr>
      <vt:lpstr>Fully Connected Layer (s)                    2</vt:lpstr>
      <vt:lpstr>CNN Hyper-Parameters</vt:lpstr>
      <vt:lpstr>Image augmentation:  Adding rotated images to sample data</vt:lpstr>
      <vt:lpstr>.</vt:lpstr>
      <vt:lpstr>RECURRENT NEURAL NETWORK</vt:lpstr>
      <vt:lpstr>Recurrent Neural Networks Architecture</vt:lpstr>
      <vt:lpstr>Recurrent Neural Network</vt:lpstr>
      <vt:lpstr>Hidden Units</vt:lpstr>
      <vt:lpstr>RNN Pro/Cons</vt:lpstr>
      <vt:lpstr>How do RNN reduce complexity?</vt:lpstr>
      <vt:lpstr>Deep RNN</vt:lpstr>
      <vt:lpstr>Bidirectional RNN</vt:lpstr>
      <vt:lpstr>PowerPoint Presentation</vt:lpstr>
      <vt:lpstr>Vanilla RNN</vt:lpstr>
      <vt:lpstr>Vanilla RNN</vt:lpstr>
      <vt:lpstr>RNN Training</vt:lpstr>
      <vt:lpstr>RNN Training</vt:lpstr>
      <vt:lpstr>Back-propagation Through Time Method</vt:lpstr>
      <vt:lpstr>Back-propagation Through Time</vt:lpstr>
      <vt:lpstr>Back-propagation Through Time</vt:lpstr>
      <vt:lpstr>Problem: vanishing gradients</vt:lpstr>
      <vt:lpstr>Problem: exploding gradients</vt:lpstr>
      <vt:lpstr>Problems with Vanilla RNN</vt:lpstr>
      <vt:lpstr>LSTM (Long Short Term Memory)</vt:lpstr>
      <vt:lpstr>LSTM Architecture – Arrows used!</vt:lpstr>
      <vt:lpstr>LSTM Architecture</vt:lpstr>
      <vt:lpstr>LSTM Architecture</vt:lpstr>
      <vt:lpstr>RNN vs LSTM</vt:lpstr>
      <vt:lpstr>LSTM – Forward/Backward</vt:lpstr>
      <vt:lpstr>Information Flow in a LSTM</vt:lpstr>
      <vt:lpstr>PowerPoint Presentation</vt:lpstr>
      <vt:lpstr>PowerPoint Presentation</vt:lpstr>
      <vt:lpstr>GATED RECURRENT UNIT</vt:lpstr>
      <vt:lpstr> GRU – Gated Recurrent Unit</vt:lpstr>
      <vt:lpstr>PowerPoint Presentation</vt:lpstr>
      <vt:lpstr>How do GRU solve the vanishing gradient problem?</vt:lpstr>
      <vt:lpstr>PowerPoint Presentation</vt:lpstr>
      <vt:lpstr>Comparing:  Feed-forward vs Recurrent Network</vt:lpstr>
      <vt:lpstr>Sequence to sequence RNN Model</vt:lpstr>
      <vt:lpstr> Seq2Seq: The Encoder </vt:lpstr>
      <vt:lpstr>Seq2Seq: The Encoder</vt:lpstr>
      <vt:lpstr>Seq2Seq: The Decoder</vt:lpstr>
      <vt:lpstr>Seq2Seq: The Decoder – Example(cont)</vt:lpstr>
      <vt:lpstr>Applications of Sequence-to-Sequence RNN Models:</vt:lpstr>
      <vt:lpstr>EXAMPLE 1: Seq2seq model – Machine Translation</vt:lpstr>
      <vt:lpstr>EXAMPLE 2- Seq2Seq: Time Series Forecasting</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John Weirstrass Muteba Mwamba</cp:lastModifiedBy>
  <cp:revision>378</cp:revision>
  <dcterms:created xsi:type="dcterms:W3CDTF">2010-04-12T23:12:02Z</dcterms:created>
  <dcterms:modified xsi:type="dcterms:W3CDTF">2024-02-03T17:54:31Z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